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13.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16.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17.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18.xml" ContentType="application/vnd.openxmlformats-officedocument.presentationml.notesSlide+xml"/>
  <Override PartName="/ppt/charts/chart37.xml" ContentType="application/vnd.openxmlformats-officedocument.drawingml.chart+xml"/>
  <Override PartName="/ppt/theme/themeOverride2.xml" ContentType="application/vnd.openxmlformats-officedocument.themeOverr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notesSlides/notesSlide19.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3.xml" ContentType="application/vnd.openxmlformats-officedocument.presentationml.notesSlide+xml"/>
  <Override PartName="/ppt/charts/chart58.xml" ContentType="application/vnd.openxmlformats-officedocument.drawingml.chart+xml"/>
  <Override PartName="/ppt/theme/themeOverride3.xml" ContentType="application/vnd.openxmlformats-officedocument.themeOverr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notesSlides/notesSlide2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5.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26.xml" ContentType="application/vnd.openxmlformats-officedocument.presentationml.notesSlide+xml"/>
  <Override PartName="/ppt/charts/chart77.xml" ContentType="application/vnd.openxmlformats-officedocument.drawingml.chart+xml"/>
  <Override PartName="/ppt/charts/chart78.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4.xml" ContentType="application/vnd.openxmlformats-officedocument.themeOverr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29.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0.xml" ContentType="application/vnd.openxmlformats-officedocument.presentationml.notesSlide+xml"/>
  <Override PartName="/ppt/charts/chart94.xml" ContentType="application/vnd.openxmlformats-officedocument.drawingml.chart+xml"/>
  <Override PartName="/ppt/charts/chart95.xml" ContentType="application/vnd.openxmlformats-officedocument.drawingml.chart+xml"/>
  <Override PartName="/ppt/notesSlides/notesSlide31.xml" ContentType="application/vnd.openxmlformats-officedocument.presentationml.notesSlide+xml"/>
  <Override PartName="/ppt/charts/chart96.xml" ContentType="application/vnd.openxmlformats-officedocument.drawingml.chart+xml"/>
  <Override PartName="/ppt/theme/themeOverride5.xml" ContentType="application/vnd.openxmlformats-officedocument.themeOverr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notesSlides/notesSlide32.xml" ContentType="application/vnd.openxmlformats-officedocument.presentationml.notesSlide+xml"/>
  <Override PartName="/ppt/charts/chart109.xml" ContentType="application/vnd.openxmlformats-officedocument.drawingml.chart+xml"/>
  <Override PartName="/ppt/charts/chart110.xml" ContentType="application/vnd.openxmlformats-officedocument.drawingml.chart+xml"/>
  <Override PartName="/ppt/notesSlides/notesSlide33.xml" ContentType="application/vnd.openxmlformats-officedocument.presentationml.notesSlide+xml"/>
  <Override PartName="/ppt/charts/chart111.xml" ContentType="application/vnd.openxmlformats-officedocument.drawingml.chart+xml"/>
  <Override PartName="/ppt/charts/chart112.xml" ContentType="application/vnd.openxmlformats-officedocument.drawingml.chart+xml"/>
  <Override PartName="/ppt/notesSlides/notesSlide34.xml" ContentType="application/vnd.openxmlformats-officedocument.presentationml.notesSlide+xml"/>
  <Override PartName="/ppt/charts/chart113.xml" ContentType="application/vnd.openxmlformats-officedocument.drawingml.chart+xml"/>
  <Override PartName="/ppt/charts/chart114.xml" ContentType="application/vnd.openxmlformats-officedocument.drawingml.chart+xml"/>
  <Override PartName="/ppt/notesSlides/notesSlide35.xml" ContentType="application/vnd.openxmlformats-officedocument.presentationml.notesSlide+xml"/>
  <Override PartName="/ppt/charts/chart115.xml" ContentType="application/vnd.openxmlformats-officedocument.drawingml.chart+xml"/>
  <Override PartName="/ppt/theme/themeOverride6.xml" ContentType="application/vnd.openxmlformats-officedocument.themeOverride+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notesSlides/notesSlide3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3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0.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1.xml" ContentType="application/vnd.openxmlformats-officedocument.presentationml.notesSlide+xml"/>
  <Override PartName="/ppt/charts/chart136.xml" ContentType="application/vnd.openxmlformats-officedocument.drawingml.chart+xml"/>
  <Override PartName="/ppt/theme/themeOverride7.xml" ContentType="application/vnd.openxmlformats-officedocument.themeOverride+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49.xml" ContentType="application/vnd.openxmlformats-officedocument.drawingml.chart+xml"/>
  <Override PartName="/ppt/theme/themeOverride8.xml" ContentType="application/vnd.openxmlformats-officedocument.themeOverride+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notesSlides/notesSlide44.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45.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66.xml" ContentType="application/vnd.openxmlformats-officedocument.drawingml.chart+xml"/>
  <Override PartName="/ppt/theme/themeOverride9.xml" ContentType="application/vnd.openxmlformats-officedocument.themeOverride+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notesSlides/notesSlide48.xml" ContentType="application/vnd.openxmlformats-officedocument.presentationml.notesSlide+xml"/>
  <Override PartName="/ppt/charts/chart179.xml" ContentType="application/vnd.openxmlformats-officedocument.drawingml.chart+xml"/>
  <Override PartName="/ppt/charts/chart180.xml" ContentType="application/vnd.openxmlformats-officedocument.drawingml.chart+xml"/>
  <Override PartName="/ppt/notesSlides/notesSlide49.xml" ContentType="application/vnd.openxmlformats-officedocument.presentationml.notesSlide+xml"/>
  <Override PartName="/ppt/charts/chart181.xml" ContentType="application/vnd.openxmlformats-officedocument.drawingml.chart+xml"/>
  <Override PartName="/ppt/charts/chart182.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83.xml" ContentType="application/vnd.openxmlformats-officedocument.drawingml.chart+xml"/>
  <Override PartName="/ppt/notesSlides/notesSlide52.xml" ContentType="application/vnd.openxmlformats-officedocument.presentationml.notesSlide+xml"/>
  <Override PartName="/ppt/charts/chart184.xml" ContentType="application/vnd.openxmlformats-officedocument.drawingml.chart+xml"/>
  <Override PartName="/ppt/theme/themeOverride10.xml" ContentType="application/vnd.openxmlformats-officedocument.themeOverride+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notesSlides/notesSlide53.xml" ContentType="application/vnd.openxmlformats-officedocument.presentationml.notesSlide+xml"/>
  <Override PartName="/ppt/charts/chart192.xml" ContentType="application/vnd.openxmlformats-officedocument.drawingml.chart+xml"/>
  <Override PartName="/ppt/theme/themeOverride11.xml" ContentType="application/vnd.openxmlformats-officedocument.themeOverride+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notesSlides/notesSlide54.xml" ContentType="application/vnd.openxmlformats-officedocument.presentationml.notesSlide+xml"/>
  <Override PartName="/ppt/charts/chart201.xml" ContentType="application/vnd.openxmlformats-officedocument.drawingml.chart+xml"/>
  <Override PartName="/ppt/theme/themeOverride12.xml" ContentType="application/vnd.openxmlformats-officedocument.themeOverride+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ppt/charts/chart205.xml" ContentType="application/vnd.openxmlformats-officedocument.drawingml.chart+xml"/>
  <Override PartName="/ppt/charts/chart206.xml" ContentType="application/vnd.openxmlformats-officedocument.drawingml.chart+xml"/>
  <Override PartName="/ppt/charts/chart207.xml" ContentType="application/vnd.openxmlformats-officedocument.drawingml.chart+xml"/>
  <Override PartName="/ppt/charts/chart208.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4"/>
    <p:sldMasterId id="2147484163" r:id="rId5"/>
  </p:sldMasterIdLst>
  <p:notesMasterIdLst>
    <p:notesMasterId r:id="rId66"/>
  </p:notesMasterIdLst>
  <p:handoutMasterIdLst>
    <p:handoutMasterId r:id="rId67"/>
  </p:handoutMasterIdLst>
  <p:sldIdLst>
    <p:sldId id="775" r:id="rId6"/>
    <p:sldId id="940" r:id="rId7"/>
    <p:sldId id="857" r:id="rId8"/>
    <p:sldId id="891" r:id="rId9"/>
    <p:sldId id="887" r:id="rId10"/>
    <p:sldId id="895" r:id="rId11"/>
    <p:sldId id="925" r:id="rId12"/>
    <p:sldId id="872" r:id="rId13"/>
    <p:sldId id="876" r:id="rId14"/>
    <p:sldId id="1003" r:id="rId15"/>
    <p:sldId id="875" r:id="rId16"/>
    <p:sldId id="1007" r:id="rId17"/>
    <p:sldId id="1023" r:id="rId18"/>
    <p:sldId id="943" r:id="rId19"/>
    <p:sldId id="992" r:id="rId20"/>
    <p:sldId id="1008" r:id="rId21"/>
    <p:sldId id="1024" r:id="rId22"/>
    <p:sldId id="993" r:id="rId23"/>
    <p:sldId id="1009" r:id="rId24"/>
    <p:sldId id="1025" r:id="rId25"/>
    <p:sldId id="778" r:id="rId26"/>
    <p:sldId id="1010" r:id="rId27"/>
    <p:sldId id="1011" r:id="rId28"/>
    <p:sldId id="994" r:id="rId29"/>
    <p:sldId id="1012" r:id="rId30"/>
    <p:sldId id="1026" r:id="rId31"/>
    <p:sldId id="788" r:id="rId32"/>
    <p:sldId id="995" r:id="rId33"/>
    <p:sldId id="1013" r:id="rId34"/>
    <p:sldId id="1027" r:id="rId35"/>
    <p:sldId id="996" r:id="rId36"/>
    <p:sldId id="1014" r:id="rId37"/>
    <p:sldId id="1028" r:id="rId38"/>
    <p:sldId id="1015" r:id="rId39"/>
    <p:sldId id="997" r:id="rId40"/>
    <p:sldId id="1016" r:id="rId41"/>
    <p:sldId id="1029" r:id="rId42"/>
    <p:sldId id="976" r:id="rId43"/>
    <p:sldId id="1017" r:id="rId44"/>
    <p:sldId id="1018" r:id="rId45"/>
    <p:sldId id="998" r:id="rId46"/>
    <p:sldId id="968" r:id="rId47"/>
    <p:sldId id="999" r:id="rId48"/>
    <p:sldId id="1019" r:id="rId49"/>
    <p:sldId id="1030" r:id="rId50"/>
    <p:sldId id="803" r:id="rId51"/>
    <p:sldId id="1000" r:id="rId52"/>
    <p:sldId id="1020" r:id="rId53"/>
    <p:sldId id="1031" r:id="rId54"/>
    <p:sldId id="826" r:id="rId55"/>
    <p:sldId id="927" r:id="rId56"/>
    <p:sldId id="1021" r:id="rId57"/>
    <p:sldId id="1001" r:id="rId58"/>
    <p:sldId id="1002" r:id="rId59"/>
    <p:sldId id="885" r:id="rId60"/>
    <p:sldId id="1022" r:id="rId61"/>
    <p:sldId id="893" r:id="rId62"/>
    <p:sldId id="941" r:id="rId63"/>
    <p:sldId id="1004" r:id="rId64"/>
    <p:sldId id="825" r:id="rId65"/>
  </p:sldIdLst>
  <p:sldSz cx="9906000" cy="6858000" type="A4"/>
  <p:notesSz cx="6797675" cy="9926638"/>
  <p:custDataLst>
    <p:tags r:id="rId68"/>
  </p:custDataLst>
  <p:defaultTex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11">
          <p15:clr>
            <a:srgbClr val="A4A3A4"/>
          </p15:clr>
        </p15:guide>
        <p15:guide id="2" orient="horz" pos="4020">
          <p15:clr>
            <a:srgbClr val="A4A3A4"/>
          </p15:clr>
        </p15:guide>
        <p15:guide id="3" orient="horz" pos="845">
          <p15:clr>
            <a:srgbClr val="A4A3A4"/>
          </p15:clr>
        </p15:guide>
        <p15:guide id="4" orient="horz" pos="3521">
          <p15:clr>
            <a:srgbClr val="A4A3A4"/>
          </p15:clr>
        </p15:guide>
        <p15:guide id="5" orient="horz" pos="935">
          <p15:clr>
            <a:srgbClr val="A4A3A4"/>
          </p15:clr>
        </p15:guide>
        <p15:guide id="6" orient="horz" pos="1098">
          <p15:clr>
            <a:srgbClr val="A4A3A4"/>
          </p15:clr>
        </p15:guide>
        <p15:guide id="7" orient="horz" pos="3929">
          <p15:clr>
            <a:srgbClr val="A4A3A4"/>
          </p15:clr>
        </p15:guide>
        <p15:guide id="8" orient="horz" pos="709">
          <p15:clr>
            <a:srgbClr val="A4A3A4"/>
          </p15:clr>
        </p15:guide>
        <p15:guide id="9" pos="156">
          <p15:clr>
            <a:srgbClr val="A4A3A4"/>
          </p15:clr>
        </p15:guide>
        <p15:guide id="10" pos="6068">
          <p15:clr>
            <a:srgbClr val="A4A3A4"/>
          </p15:clr>
        </p15:guide>
        <p15:guide id="11" pos="2077">
          <p15:clr>
            <a:srgbClr val="A4A3A4"/>
          </p15:clr>
        </p15:guide>
        <p15:guide id="12" pos="4254">
          <p15:clr>
            <a:srgbClr val="A4A3A4"/>
          </p15:clr>
        </p15:guide>
        <p15:guide id="13" pos="4083">
          <p15:clr>
            <a:srgbClr val="A4A3A4"/>
          </p15:clr>
        </p15:guide>
        <p15:guide id="14" pos="6239">
          <p15:clr>
            <a:srgbClr val="A4A3A4"/>
          </p15:clr>
        </p15:guide>
        <p15:guide id="15">
          <p15:clr>
            <a:srgbClr val="A4A3A4"/>
          </p15:clr>
        </p15:guide>
        <p15:guide id="16" pos="2122">
          <p15:clr>
            <a:srgbClr val="A4A3A4"/>
          </p15:clr>
        </p15:guide>
        <p15:guide id="17" pos="535">
          <p15:clr>
            <a:srgbClr val="A4A3A4"/>
          </p15:clr>
        </p15:guide>
        <p15:guide id="18" pos="2893">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nora Volpe" initials="LV" lastIdx="3" clrIdx="0"/>
  <p:cmAuthor id="1" name="Harriet Fowler" initials="HF" lastIdx="211" clrIdx="1"/>
  <p:cmAuthor id="2" name="Spyros Gakopoulos" initials="SG" lastIdx="3" clrIdx="2"/>
  <p:cmAuthor id="3" name="Ana Jesus" initials="AJ" lastIdx="9" clrIdx="3"/>
  <p:cmAuthor id="4" name="Josie Lloyd" initials="JL" lastIdx="8" clrIdx="4"/>
  <p:cmAuthor id="5" name="Joshua Wilson" initials="JW" lastIdx="36" clrIdx="5"/>
  <p:cmAuthor id="6" name="James Moretti" initials="JM" lastIdx="1" clrIdx="6"/>
  <p:cmAuthor id="7" name="Hayley Lepps" initials="HL" lastIdx="84" clrIdx="7"/>
  <p:cmAuthor id="8" name="Rachel Williams" initials="RW" lastIdx="45" clrIdx="8"/>
  <p:cmAuthor id="9" name="Tom Rossington" initials="TR" lastIdx="60" clrIdx="9"/>
  <p:cmAuthor id="10" name="Sophie Dowdell" initials="SD" lastIdx="13" clrIdx="10"/>
  <p:cmAuthor id="11" name="Cadman, Thomas" initials="TC" lastIdx="35" clrIdx="11"/>
  <p:cmAuthor id="12" name="Davies, Christina" initials="CD" lastIdx="9" clrIdx="12"/>
  <p:cmAuthor id="13" name="Atherton, Hannah" initials="AH" lastIdx="22" clrIdx="13"/>
  <p:cmAuthor id="14" name="Hannah Atherton" initials="HA" lastIdx="1" clrIdx="14">
    <p:extLst>
      <p:ext uri="{19B8F6BF-5375-455C-9EA6-DF929625EA0E}">
        <p15:presenceInfo xmlns:p15="http://schemas.microsoft.com/office/powerpoint/2012/main" userId="Hannah Atherton" providerId="None"/>
      </p:ext>
    </p:extLst>
  </p:cmAuthor>
  <p:cmAuthor id="15" name="Thomas Cadman" initials="TC" lastIdx="47" clrIdx="15">
    <p:extLst>
      <p:ext uri="{19B8F6BF-5375-455C-9EA6-DF929625EA0E}">
        <p15:presenceInfo xmlns:p15="http://schemas.microsoft.com/office/powerpoint/2012/main" userId="Thomas Cadman" providerId="None"/>
      </p:ext>
    </p:extLst>
  </p:cmAuthor>
  <p:cmAuthor id="16" name="Amun Rehsi" initials="AR" lastIdx="31" clrIdx="16">
    <p:extLst>
      <p:ext uri="{19B8F6BF-5375-455C-9EA6-DF929625EA0E}">
        <p15:presenceInfo xmlns:p15="http://schemas.microsoft.com/office/powerpoint/2012/main" userId="S::Amun.Rehsi@ipsos.com::aa77b789-9dbf-4411-a2e6-af9044680f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6"/>
    <a:srgbClr val="ED4511"/>
    <a:srgbClr val="4D4D4D"/>
    <a:srgbClr val="A5AEB6"/>
    <a:srgbClr val="C1D8E9"/>
    <a:srgbClr val="61B6FF"/>
    <a:srgbClr val="F28C8C"/>
    <a:srgbClr val="51BF70"/>
    <a:srgbClr val="82D198"/>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2" autoAdjust="0"/>
    <p:restoredTop sz="92745" autoAdjust="0"/>
  </p:normalViewPr>
  <p:slideViewPr>
    <p:cSldViewPr>
      <p:cViewPr varScale="1">
        <p:scale>
          <a:sx n="62" d="100"/>
          <a:sy n="62" d="100"/>
        </p:scale>
        <p:origin x="1396" y="44"/>
      </p:cViewPr>
      <p:guideLst>
        <p:guide orient="horz" pos="511"/>
        <p:guide orient="horz" pos="4020"/>
        <p:guide orient="horz" pos="845"/>
        <p:guide orient="horz" pos="3521"/>
        <p:guide orient="horz" pos="935"/>
        <p:guide orient="horz" pos="1098"/>
        <p:guide orient="horz" pos="3929"/>
        <p:guide orient="horz" pos="709"/>
        <p:guide pos="156"/>
        <p:guide pos="6068"/>
        <p:guide pos="2077"/>
        <p:guide pos="4254"/>
        <p:guide pos="4083"/>
        <p:guide pos="6239"/>
        <p:guide/>
        <p:guide pos="2122"/>
        <p:guide pos="535"/>
        <p:guide pos="2893"/>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1920"/>
    </p:cViewPr>
  </p:sorterViewPr>
  <p:notesViewPr>
    <p:cSldViewPr>
      <p:cViewPr varScale="1">
        <p:scale>
          <a:sx n="79" d="100"/>
          <a:sy n="79" d="100"/>
        </p:scale>
        <p:origin x="2118" y="108"/>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themeOverride" Target="../theme/themeOverride6.xml"/></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1.xml"/><Relationship Id="rId1" Type="http://schemas.microsoft.com/office/2011/relationships/chartStyle" Target="style1.xml"/></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2.xml"/><Relationship Id="rId1" Type="http://schemas.microsoft.com/office/2011/relationships/chartStyle" Target="style2.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themeOverride" Target="../theme/themeOverride7.xml"/></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2" Type="http://schemas.openxmlformats.org/officeDocument/2006/relationships/package" Target="../embeddings/Microsoft_Excel_Worksheet165.xlsx"/><Relationship Id="rId1" Type="http://schemas.openxmlformats.org/officeDocument/2006/relationships/themeOverride" Target="../theme/themeOverride9.xml"/></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2.xlsx"/></Relationships>
</file>

<file path=ppt/charts/_rels/chart184.xml.rels><?xml version="1.0" encoding="UTF-8" standalone="yes"?>
<Relationships xmlns="http://schemas.openxmlformats.org/package/2006/relationships"><Relationship Id="rId2" Type="http://schemas.openxmlformats.org/officeDocument/2006/relationships/package" Target="../embeddings/Microsoft_Excel_Worksheet183.xlsx"/><Relationship Id="rId1" Type="http://schemas.openxmlformats.org/officeDocument/2006/relationships/themeOverride" Target="../theme/themeOverride10.xml"/></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_Worksheet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2.xml.rels><?xml version="1.0" encoding="UTF-8" standalone="yes"?>
<Relationships xmlns="http://schemas.openxmlformats.org/package/2006/relationships"><Relationship Id="rId2" Type="http://schemas.openxmlformats.org/officeDocument/2006/relationships/package" Target="../embeddings/Microsoft_Excel_Worksheet191.xlsx"/><Relationship Id="rId1" Type="http://schemas.openxmlformats.org/officeDocument/2006/relationships/themeOverride" Target="../theme/themeOverride11.xml"/></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01.xml.rels><?xml version="1.0" encoding="UTF-8" standalone="yes"?>
<Relationships xmlns="http://schemas.openxmlformats.org/package/2006/relationships"><Relationship Id="rId2" Type="http://schemas.openxmlformats.org/officeDocument/2006/relationships/package" Target="../embeddings/Microsoft_Excel_Worksheet200.xlsx"/><Relationship Id="rId1" Type="http://schemas.openxmlformats.org/officeDocument/2006/relationships/themeOverride" Target="../theme/themeOverride12.xml"/></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_Worksheet203.xlsx"/></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4.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3.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DDCF-4C18-9440-08F4654CB82A}"/>
              </c:ext>
            </c:extLst>
          </c:dPt>
          <c:dPt>
            <c:idx val="1"/>
            <c:bubble3D val="0"/>
            <c:spPr>
              <a:solidFill>
                <a:srgbClr val="82D19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DCF-4C18-9440-08F4654CB82A}"/>
              </c:ext>
            </c:extLst>
          </c:dPt>
          <c:dPt>
            <c:idx val="2"/>
            <c:bubble3D val="0"/>
            <c:spPr>
              <a:solidFill>
                <a:srgbClr val="FFFFFF">
                  <a:lumMod val="75000"/>
                </a:srgb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DCF-4C18-9440-08F4654CB82A}"/>
              </c:ext>
            </c:extLst>
          </c:dPt>
          <c:dPt>
            <c:idx val="3"/>
            <c:bubble3D val="0"/>
            <c:spPr>
              <a:solidFill>
                <a:srgbClr val="F28C8C"/>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DCF-4C18-9440-08F4654CB82A}"/>
              </c:ext>
            </c:extLst>
          </c:dPt>
          <c:dPt>
            <c:idx val="4"/>
            <c:bubble3D val="0"/>
            <c:spPr>
              <a:solidFill>
                <a:srgbClr val="EC565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DCF-4C18-9440-08F4654CB82A}"/>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DCF-4C18-9440-08F4654CB82A}"/>
              </c:ext>
            </c:extLst>
          </c:dPt>
          <c:dLbls>
            <c:dLbl>
              <c:idx val="4"/>
              <c:layout>
                <c:manualLayout>
                  <c:x val="9.5852876250464222E-3"/>
                  <c:y val="0"/>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DDCF-4C18-9440-08F4654CB82A}"/>
                </c:ext>
              </c:extLst>
            </c:dLbl>
            <c:numFmt formatCode="[&lt;3]&quot;&quot;;0\%" sourceLinked="0"/>
            <c:spPr>
              <a:noFill/>
              <a:ln>
                <a:noFill/>
              </a:ln>
              <a:effectLst/>
            </c:spPr>
            <c:txPr>
              <a:bodyPr/>
              <a:lstStyle/>
              <a:p>
                <a:pPr>
                  <a:defRPr sz="900" b="0">
                    <a:solidFill>
                      <a:schemeClr val="tx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54</c:v>
                </c:pt>
                <c:pt idx="1">
                  <c:v>33</c:v>
                </c:pt>
                <c:pt idx="2">
                  <c:v>8</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DCF-4C18-9440-08F4654CB82A}"/>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6136549468520033"/>
          <c:y val="0.21977839027728963"/>
          <c:w val="0.34265443403186774"/>
          <c:h val="0.43505305538019334"/>
        </c:manualLayout>
      </c:layout>
      <c:overlay val="1"/>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26BE-48DB-8D68-2D6283D4E5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8F75-4F29-9020-451823F16D12}"/>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8F75-4F29-9020-451823F16D12}"/>
              </c:ext>
            </c:extLst>
          </c:dPt>
          <c:cat>
            <c:strRef>
              <c:f>Sheet1!$A$2:$A$3</c:f>
              <c:strCache>
                <c:ptCount val="2"/>
                <c:pt idx="0">
                  <c:v>1st Qtr</c:v>
                </c:pt>
                <c:pt idx="1">
                  <c:v>2nd Qtr</c:v>
                </c:pt>
              </c:strCache>
            </c:strRef>
          </c:cat>
          <c:val>
            <c:numRef>
              <c:f>Sheet1!$B$2:$B$3</c:f>
              <c:numCache>
                <c:formatCode>General</c:formatCode>
                <c:ptCount val="2"/>
                <c:pt idx="0">
                  <c:v>64</c:v>
                </c:pt>
                <c:pt idx="1">
                  <c:v>36</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8F75-4F29-9020-451823F16D12}"/>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7CC-4469-B397-38D41CA9F8DC}"/>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E7CC-4469-B397-38D41CA9F8DC}"/>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E7CC-4469-B397-38D41CA9F8DC}"/>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8750000000000006E-2"/>
          <c:y val="0.52012598425196854"/>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DBD-492A-9525-4DCC1C05E2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82-4460-9D3E-71204BB878D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0DF7-4104-B5B2-03F81003D73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254C-43E4-B385-16A2DCC75B7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FAB-4831-911A-5361CA689C0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2C5-4E9C-8628-B47BD02099F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Yes</c:v>
                </c:pt>
              </c:strCache>
            </c:strRef>
          </c:tx>
          <c:spPr>
            <a:ln>
              <a:noFill/>
            </a:ln>
          </c:spPr>
          <c:marker>
            <c:symbol val="dash"/>
            <c:size val="11"/>
            <c:spPr>
              <a:solidFill>
                <a:schemeClr val="accent1"/>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B06-4B7C-AEAC-C9DF3CEBDCB8}"/>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0B06-4B7C-AEAC-C9DF3CEBDCB8}"/>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0B06-4B7C-AEAC-C9DF3CEBDCB8}"/>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0B06-4B7C-AEAC-C9DF3CEBDCB8}"/>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0B06-4B7C-AEAC-C9DF3CEBDCB8}"/>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0B06-4B7C-AEAC-C9DF3CEBDCB8}"/>
                </c:ext>
              </c:extLst>
            </c:dLbl>
            <c:spPr>
              <a:noFill/>
              <a:ln>
                <a:noFill/>
              </a:ln>
              <a:effectLst/>
            </c:spPr>
            <c:txPr>
              <a:bodyPr/>
              <a:lstStyle/>
              <a:p>
                <a:pPr>
                  <a:defRPr sz="1100" b="1">
                    <a:solidFill>
                      <a:schemeClr val="accent1"/>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79</c:v>
                </c:pt>
                <c:pt idx="1">
                  <c:v>78</c:v>
                </c:pt>
                <c:pt idx="2">
                  <c:v>76</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B06-4B7C-AEAC-C9DF3CEBDCB8}"/>
            </c:ext>
          </c:extLst>
        </c:ser>
        <c:ser>
          <c:idx val="1"/>
          <c:order val="1"/>
          <c:tx>
            <c:strRef>
              <c:f>Sheet1!$C$1</c:f>
              <c:strCache>
                <c:ptCount val="1"/>
                <c:pt idx="0">
                  <c:v>% No</c:v>
                </c:pt>
              </c:strCache>
            </c:strRef>
          </c:tx>
          <c:spPr>
            <a:ln>
              <a:noFill/>
            </a:ln>
          </c:spPr>
          <c:marker>
            <c:symbol val="dash"/>
            <c:size val="11"/>
            <c:spPr>
              <a:solidFill>
                <a:schemeClr val="tx2"/>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0B06-4B7C-AEAC-C9DF3CEBDCB8}"/>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0B06-4B7C-AEAC-C9DF3CEBDCB8}"/>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0B06-4B7C-AEAC-C9DF3CEBDCB8}"/>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0B06-4B7C-AEAC-C9DF3CEBDCB8}"/>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0B06-4B7C-AEAC-C9DF3CEBDCB8}"/>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0B06-4B7C-AEAC-C9DF3CEBDCB8}"/>
                </c:ext>
              </c:extLst>
            </c:dLbl>
            <c:spPr>
              <a:noFill/>
              <a:ln>
                <a:noFill/>
              </a:ln>
              <a:effectLst/>
            </c:spPr>
            <c:txPr>
              <a:bodyPr/>
              <a:lstStyle/>
              <a:p>
                <a:pPr>
                  <a:defRPr sz="1100" b="1">
                    <a:solidFill>
                      <a:schemeClr val="tx2"/>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21</c:v>
                </c:pt>
                <c:pt idx="1">
                  <c:v>22</c:v>
                </c:pt>
                <c:pt idx="2">
                  <c:v>24</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B06-4B7C-AEAC-C9DF3CEBDCB8}"/>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WHETSTONE LANE MED CTR</c:v>
                </c:pt>
                <c:pt idx="1">
                  <c:v>ST CATHERINE'S SURGERY</c:v>
                </c:pt>
                <c:pt idx="2">
                  <c:v>HOYLAKE &amp; MEOLS MEDICAL CTR</c:v>
                </c:pt>
                <c:pt idx="3">
                  <c:v>LISCARD GROUP PRACTICE</c:v>
                </c:pt>
                <c:pt idx="4">
                  <c:v>MARINE LAKE MEDICAL PRACTICE</c:v>
                </c:pt>
                <c:pt idx="5">
                  <c:v>CENTRAL PARK MEDICAL CENTRE</c:v>
                </c:pt>
                <c:pt idx="6">
                  <c:v>WEST WIRRAL GROUP PRACTICE</c:v>
                </c:pt>
                <c:pt idx="7">
                  <c:v>TOWNFIELD HEALTH CENTRE</c:v>
                </c:pt>
                <c:pt idx="8">
                  <c:v>RIVERSIDE SURGERY</c:v>
                </c:pt>
                <c:pt idx="9">
                  <c:v>ESTUARY MEDICAL PRACTICE</c:v>
                </c:pt>
                <c:pt idx="10">
                  <c:v>ST GEORGES MEDICAL CENTRE</c:v>
                </c:pt>
                <c:pt idx="11">
                  <c:v>GREASBY GROUP PRACTICE</c:v>
                </c:pt>
                <c:pt idx="12">
                  <c:v>HESWALL &amp; PENSBY GROUP PRACTICE</c:v>
                </c:pt>
                <c:pt idx="13">
                  <c:v>VILLA MED CTR</c:v>
                </c:pt>
                <c:pt idx="14">
                  <c:v>ST HILARY GROUP PRACTICE</c:v>
                </c:pt>
                <c:pt idx="15">
                  <c:v>HEATHERLANDS MED CTR</c:v>
                </c:pt>
                <c:pt idx="16">
                  <c:v>ORCHARD SURGERY</c:v>
                </c:pt>
                <c:pt idx="17">
                  <c:v>CCG</c:v>
                </c:pt>
                <c:pt idx="18">
                  <c:v>EASTHAM GROUP PRACTICE</c:v>
                </c:pt>
                <c:pt idx="19">
                  <c:v>CIVIC MEDICAL CENTRE</c:v>
                </c:pt>
                <c:pt idx="20">
                  <c:v>EGREMONT MED CTR</c:v>
                </c:pt>
                <c:pt idx="21">
                  <c:v>UPTON GROUP PRACTICE</c:v>
                </c:pt>
                <c:pt idx="22">
                  <c:v>DEVANEY MED CTR</c:v>
                </c:pt>
                <c:pt idx="23">
                  <c:v>VITTORIA MED CTR G</c:v>
                </c:pt>
                <c:pt idx="24">
                  <c:v>LEASOWE MEDICAL PRACTICE</c:v>
                </c:pt>
                <c:pt idx="25">
                  <c:v>MORETON MEDICAL CENTRE</c:v>
                </c:pt>
                <c:pt idx="26">
                  <c:v>PRENTON MEDICAL CENTRE_MURUGESH V</c:v>
                </c:pt>
                <c:pt idx="27">
                  <c:v>CAVENDISH MEDICAL CENTRE</c:v>
                </c:pt>
                <c:pt idx="28">
                  <c:v>GLADSTONE MED CTR</c:v>
                </c:pt>
                <c:pt idx="29">
                  <c:v>PARKFIELD MED CTR</c:v>
                </c:pt>
                <c:pt idx="30">
                  <c:v>CLAUGHTON MEDICAL CENTRE</c:v>
                </c:pt>
                <c:pt idx="31">
                  <c:v>SUNLIGHT GROUP PRACTICE</c:v>
                </c:pt>
                <c:pt idx="32">
                  <c:v>SPITAL SURGERY</c:v>
                </c:pt>
                <c:pt idx="33">
                  <c:v>MORETON HEALTH CLINIC</c:v>
                </c:pt>
                <c:pt idx="34">
                  <c:v>HOLMLANDS MED CTR</c:v>
                </c:pt>
                <c:pt idx="35">
                  <c:v>KINGS LANE MEDICAL PRACTICE</c:v>
                </c:pt>
                <c:pt idx="36">
                  <c:v>SOMERVILLE MED CTR</c:v>
                </c:pt>
                <c:pt idx="37">
                  <c:v>MORETON CROSS GROUP PRACTICE</c:v>
                </c:pt>
                <c:pt idx="38">
                  <c:v>FEGAN &amp; PARTNERS</c:v>
                </c:pt>
                <c:pt idx="39">
                  <c:v>MIRIAM PRIMARY CARE GROUP</c:v>
                </c:pt>
                <c:pt idx="40">
                  <c:v>HOYLAKE RD MET CTR</c:v>
                </c:pt>
                <c:pt idx="41">
                  <c:v>ALLPORT MEDICAL CENTRE</c:v>
                </c:pt>
                <c:pt idx="42">
                  <c:v>GROVE RD SURGERY</c:v>
                </c:pt>
                <c:pt idx="43">
                  <c:v>TEEHEY LANE SURGERY</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E50-4179-899A-5ACC15050FE2}"/>
            </c:ext>
          </c:extLst>
        </c:ser>
        <c:ser>
          <c:idx val="3"/>
          <c:order val="3"/>
          <c:tx>
            <c:strRef>
              <c:f>Sheet1!$E$1</c:f>
              <c:strCache>
                <c:ptCount val="1"/>
                <c:pt idx="0">
                  <c:v>Column1</c:v>
                </c:pt>
              </c:strCache>
            </c:strRef>
          </c:tx>
          <c:invertIfNegative val="0"/>
          <c:cat>
            <c:strRef>
              <c:f>Sheet1!$A$2:$A$45</c:f>
              <c:strCache>
                <c:ptCount val="44"/>
                <c:pt idx="0">
                  <c:v>WHETSTONE LANE MED CTR</c:v>
                </c:pt>
                <c:pt idx="1">
                  <c:v>ST CATHERINE'S SURGERY</c:v>
                </c:pt>
                <c:pt idx="2">
                  <c:v>HOYLAKE &amp; MEOLS MEDICAL CTR</c:v>
                </c:pt>
                <c:pt idx="3">
                  <c:v>LISCARD GROUP PRACTICE</c:v>
                </c:pt>
                <c:pt idx="4">
                  <c:v>MARINE LAKE MEDICAL PRACTICE</c:v>
                </c:pt>
                <c:pt idx="5">
                  <c:v>CENTRAL PARK MEDICAL CENTRE</c:v>
                </c:pt>
                <c:pt idx="6">
                  <c:v>WEST WIRRAL GROUP PRACTICE</c:v>
                </c:pt>
                <c:pt idx="7">
                  <c:v>TOWNFIELD HEALTH CENTRE</c:v>
                </c:pt>
                <c:pt idx="8">
                  <c:v>RIVERSIDE SURGERY</c:v>
                </c:pt>
                <c:pt idx="9">
                  <c:v>ESTUARY MEDICAL PRACTICE</c:v>
                </c:pt>
                <c:pt idx="10">
                  <c:v>ST GEORGES MEDICAL CENTRE</c:v>
                </c:pt>
                <c:pt idx="11">
                  <c:v>GREASBY GROUP PRACTICE</c:v>
                </c:pt>
                <c:pt idx="12">
                  <c:v>HESWALL &amp; PENSBY GROUP PRACTICE</c:v>
                </c:pt>
                <c:pt idx="13">
                  <c:v>VILLA MED CTR</c:v>
                </c:pt>
                <c:pt idx="14">
                  <c:v>ST HILARY GROUP PRACTICE</c:v>
                </c:pt>
                <c:pt idx="15">
                  <c:v>HEATHERLANDS MED CTR</c:v>
                </c:pt>
                <c:pt idx="16">
                  <c:v>ORCHARD SURGERY</c:v>
                </c:pt>
                <c:pt idx="17">
                  <c:v>CCG</c:v>
                </c:pt>
                <c:pt idx="18">
                  <c:v>EASTHAM GROUP PRACTICE</c:v>
                </c:pt>
                <c:pt idx="19">
                  <c:v>CIVIC MEDICAL CENTRE</c:v>
                </c:pt>
                <c:pt idx="20">
                  <c:v>EGREMONT MED CTR</c:v>
                </c:pt>
                <c:pt idx="21">
                  <c:v>UPTON GROUP PRACTICE</c:v>
                </c:pt>
                <c:pt idx="22">
                  <c:v>DEVANEY MED CTR</c:v>
                </c:pt>
                <c:pt idx="23">
                  <c:v>VITTORIA MED CTR G</c:v>
                </c:pt>
                <c:pt idx="24">
                  <c:v>LEASOWE MEDICAL PRACTICE</c:v>
                </c:pt>
                <c:pt idx="25">
                  <c:v>MORETON MEDICAL CENTRE</c:v>
                </c:pt>
                <c:pt idx="26">
                  <c:v>PRENTON MEDICAL CENTRE_MURUGESH V</c:v>
                </c:pt>
                <c:pt idx="27">
                  <c:v>CAVENDISH MEDICAL CENTRE</c:v>
                </c:pt>
                <c:pt idx="28">
                  <c:v>GLADSTONE MED CTR</c:v>
                </c:pt>
                <c:pt idx="29">
                  <c:v>PARKFIELD MED CTR</c:v>
                </c:pt>
                <c:pt idx="30">
                  <c:v>CLAUGHTON MEDICAL CENTRE</c:v>
                </c:pt>
                <c:pt idx="31">
                  <c:v>SUNLIGHT GROUP PRACTICE</c:v>
                </c:pt>
                <c:pt idx="32">
                  <c:v>SPITAL SURGERY</c:v>
                </c:pt>
                <c:pt idx="33">
                  <c:v>MORETON HEALTH CLINIC</c:v>
                </c:pt>
                <c:pt idx="34">
                  <c:v>HOLMLANDS MED CTR</c:v>
                </c:pt>
                <c:pt idx="35">
                  <c:v>KINGS LANE MEDICAL PRACTICE</c:v>
                </c:pt>
                <c:pt idx="36">
                  <c:v>SOMERVILLE MED CTR</c:v>
                </c:pt>
                <c:pt idx="37">
                  <c:v>MORETON CROSS GROUP PRACTICE</c:v>
                </c:pt>
                <c:pt idx="38">
                  <c:v>FEGAN &amp; PARTNERS</c:v>
                </c:pt>
                <c:pt idx="39">
                  <c:v>MIRIAM PRIMARY CARE GROUP</c:v>
                </c:pt>
                <c:pt idx="40">
                  <c:v>HOYLAKE RD MET CTR</c:v>
                </c:pt>
                <c:pt idx="41">
                  <c:v>ALLPORT MEDICAL CENTRE</c:v>
                </c:pt>
                <c:pt idx="42">
                  <c:v>GROVE RD SURGERY</c:v>
                </c:pt>
                <c:pt idx="43">
                  <c:v>TEEHEY LANE SURGERY</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E50-4179-899A-5ACC15050FE2}"/>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WHETSTONE LANE MED CTR</c:v>
                </c:pt>
                <c:pt idx="1">
                  <c:v>ST CATHERINE'S SURGERY</c:v>
                </c:pt>
                <c:pt idx="2">
                  <c:v>HOYLAKE &amp; MEOLS MEDICAL CTR</c:v>
                </c:pt>
                <c:pt idx="3">
                  <c:v>LISCARD GROUP PRACTICE</c:v>
                </c:pt>
                <c:pt idx="4">
                  <c:v>MARINE LAKE MEDICAL PRACTICE</c:v>
                </c:pt>
                <c:pt idx="5">
                  <c:v>CENTRAL PARK MEDICAL CENTRE</c:v>
                </c:pt>
                <c:pt idx="6">
                  <c:v>WEST WIRRAL GROUP PRACTICE</c:v>
                </c:pt>
                <c:pt idx="7">
                  <c:v>TOWNFIELD HEALTH CENTRE</c:v>
                </c:pt>
                <c:pt idx="8">
                  <c:v>RIVERSIDE SURGERY</c:v>
                </c:pt>
                <c:pt idx="9">
                  <c:v>ESTUARY MEDICAL PRACTICE</c:v>
                </c:pt>
                <c:pt idx="10">
                  <c:v>ST GEORGES MEDICAL CENTRE</c:v>
                </c:pt>
                <c:pt idx="11">
                  <c:v>GREASBY GROUP PRACTICE</c:v>
                </c:pt>
                <c:pt idx="12">
                  <c:v>HESWALL &amp; PENSBY GROUP PRACTICE</c:v>
                </c:pt>
                <c:pt idx="13">
                  <c:v>VILLA MED CTR</c:v>
                </c:pt>
                <c:pt idx="14">
                  <c:v>ST HILARY GROUP PRACTICE</c:v>
                </c:pt>
                <c:pt idx="15">
                  <c:v>HEATHERLANDS MED CTR</c:v>
                </c:pt>
                <c:pt idx="16">
                  <c:v>ORCHARD SURGERY</c:v>
                </c:pt>
                <c:pt idx="17">
                  <c:v>CCG</c:v>
                </c:pt>
                <c:pt idx="18">
                  <c:v>EASTHAM GROUP PRACTICE</c:v>
                </c:pt>
                <c:pt idx="19">
                  <c:v>CIVIC MEDICAL CENTRE</c:v>
                </c:pt>
                <c:pt idx="20">
                  <c:v>EGREMONT MED CTR</c:v>
                </c:pt>
                <c:pt idx="21">
                  <c:v>UPTON GROUP PRACTICE</c:v>
                </c:pt>
                <c:pt idx="22">
                  <c:v>DEVANEY MED CTR</c:v>
                </c:pt>
                <c:pt idx="23">
                  <c:v>VITTORIA MED CTR G</c:v>
                </c:pt>
                <c:pt idx="24">
                  <c:v>LEASOWE MEDICAL PRACTICE</c:v>
                </c:pt>
                <c:pt idx="25">
                  <c:v>MORETON MEDICAL CENTRE</c:v>
                </c:pt>
                <c:pt idx="26">
                  <c:v>PRENTON MEDICAL CENTRE_MURUGESH V</c:v>
                </c:pt>
                <c:pt idx="27">
                  <c:v>CAVENDISH MEDICAL CENTRE</c:v>
                </c:pt>
                <c:pt idx="28">
                  <c:v>GLADSTONE MED CTR</c:v>
                </c:pt>
                <c:pt idx="29">
                  <c:v>PARKFIELD MED CTR</c:v>
                </c:pt>
                <c:pt idx="30">
                  <c:v>CLAUGHTON MEDICAL CENTRE</c:v>
                </c:pt>
                <c:pt idx="31">
                  <c:v>SUNLIGHT GROUP PRACTICE</c:v>
                </c:pt>
                <c:pt idx="32">
                  <c:v>SPITAL SURGERY</c:v>
                </c:pt>
                <c:pt idx="33">
                  <c:v>MORETON HEALTH CLINIC</c:v>
                </c:pt>
                <c:pt idx="34">
                  <c:v>HOLMLANDS MED CTR</c:v>
                </c:pt>
                <c:pt idx="35">
                  <c:v>KINGS LANE MEDICAL PRACTICE</c:v>
                </c:pt>
                <c:pt idx="36">
                  <c:v>SOMERVILLE MED CTR</c:v>
                </c:pt>
                <c:pt idx="37">
                  <c:v>MORETON CROSS GROUP PRACTICE</c:v>
                </c:pt>
                <c:pt idx="38">
                  <c:v>FEGAN &amp; PARTNERS</c:v>
                </c:pt>
                <c:pt idx="39">
                  <c:v>MIRIAM PRIMARY CARE GROUP</c:v>
                </c:pt>
                <c:pt idx="40">
                  <c:v>HOYLAKE RD MET CTR</c:v>
                </c:pt>
                <c:pt idx="41">
                  <c:v>ALLPORT MEDICAL CENTRE</c:v>
                </c:pt>
                <c:pt idx="42">
                  <c:v>GROVE RD SURGERY</c:v>
                </c:pt>
                <c:pt idx="43">
                  <c:v>TEEHEY LANE SURGERY</c:v>
                </c:pt>
              </c:strCache>
            </c:strRef>
          </c:cat>
          <c:val>
            <c:numRef>
              <c:f>Sheet1!$F$2:$F$45</c:f>
              <c:numCache>
                <c:formatCode>General</c:formatCode>
                <c:ptCount val="44"/>
                <c:pt idx="0">
                  <c:v>0.56999999999999995</c:v>
                </c:pt>
                <c:pt idx="1">
                  <c:v>0.59</c:v>
                </c:pt>
                <c:pt idx="2">
                  <c:v>0.63</c:v>
                </c:pt>
                <c:pt idx="3">
                  <c:v>0.64</c:v>
                </c:pt>
                <c:pt idx="4">
                  <c:v>0.65</c:v>
                </c:pt>
                <c:pt idx="5">
                  <c:v>0.65</c:v>
                </c:pt>
                <c:pt idx="6">
                  <c:v>0.67</c:v>
                </c:pt>
                <c:pt idx="7">
                  <c:v>0.67</c:v>
                </c:pt>
                <c:pt idx="8">
                  <c:v>0.67</c:v>
                </c:pt>
                <c:pt idx="9">
                  <c:v>0.69</c:v>
                </c:pt>
                <c:pt idx="10">
                  <c:v>0.71</c:v>
                </c:pt>
                <c:pt idx="11">
                  <c:v>0.71</c:v>
                </c:pt>
                <c:pt idx="12">
                  <c:v>0.72</c:v>
                </c:pt>
                <c:pt idx="13">
                  <c:v>0.73</c:v>
                </c:pt>
                <c:pt idx="14">
                  <c:v>0.73</c:v>
                </c:pt>
                <c:pt idx="15">
                  <c:v>0.74</c:v>
                </c:pt>
                <c:pt idx="16">
                  <c:v>0.75</c:v>
                </c:pt>
                <c:pt idx="17">
                  <c:v>0.76</c:v>
                </c:pt>
                <c:pt idx="18">
                  <c:v>0.76</c:v>
                </c:pt>
                <c:pt idx="19">
                  <c:v>0.76</c:v>
                </c:pt>
                <c:pt idx="20">
                  <c:v>0.77</c:v>
                </c:pt>
                <c:pt idx="21">
                  <c:v>0.78</c:v>
                </c:pt>
                <c:pt idx="22">
                  <c:v>0.78</c:v>
                </c:pt>
                <c:pt idx="23">
                  <c:v>0.78</c:v>
                </c:pt>
                <c:pt idx="24">
                  <c:v>0.78</c:v>
                </c:pt>
                <c:pt idx="25">
                  <c:v>0.79</c:v>
                </c:pt>
                <c:pt idx="26">
                  <c:v>0.79</c:v>
                </c:pt>
                <c:pt idx="27">
                  <c:v>0.8</c:v>
                </c:pt>
                <c:pt idx="28">
                  <c:v>0.81</c:v>
                </c:pt>
                <c:pt idx="29">
                  <c:v>0.81</c:v>
                </c:pt>
                <c:pt idx="30">
                  <c:v>0.81</c:v>
                </c:pt>
                <c:pt idx="31">
                  <c:v>0.81</c:v>
                </c:pt>
                <c:pt idx="32">
                  <c:v>0.81</c:v>
                </c:pt>
                <c:pt idx="33">
                  <c:v>0.82</c:v>
                </c:pt>
                <c:pt idx="34">
                  <c:v>0.83</c:v>
                </c:pt>
                <c:pt idx="35">
                  <c:v>0.83</c:v>
                </c:pt>
                <c:pt idx="36">
                  <c:v>0.84</c:v>
                </c:pt>
                <c:pt idx="37">
                  <c:v>0.85</c:v>
                </c:pt>
                <c:pt idx="38">
                  <c:v>0.85</c:v>
                </c:pt>
                <c:pt idx="39">
                  <c:v>0.85</c:v>
                </c:pt>
                <c:pt idx="40">
                  <c:v>0.87</c:v>
                </c:pt>
                <c:pt idx="41">
                  <c:v>0.88</c:v>
                </c:pt>
                <c:pt idx="42">
                  <c:v>0.89</c:v>
                </c:pt>
                <c:pt idx="43">
                  <c:v>0.89</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EE50-4179-899A-5ACC15050FE2}"/>
            </c:ext>
          </c:extLst>
        </c:ser>
        <c:ser>
          <c:idx val="5"/>
          <c:order val="5"/>
          <c:tx>
            <c:strRef>
              <c:f>Sheet1!$G$1</c:f>
              <c:strCache>
                <c:ptCount val="1"/>
                <c:pt idx="0">
                  <c:v>Column3</c:v>
                </c:pt>
              </c:strCache>
            </c:strRef>
          </c:tx>
          <c:invertIfNegative val="0"/>
          <c:cat>
            <c:strRef>
              <c:f>Sheet1!$A$2:$A$45</c:f>
              <c:strCache>
                <c:ptCount val="44"/>
                <c:pt idx="0">
                  <c:v>WHETSTONE LANE MED CTR</c:v>
                </c:pt>
                <c:pt idx="1">
                  <c:v>ST CATHERINE'S SURGERY</c:v>
                </c:pt>
                <c:pt idx="2">
                  <c:v>HOYLAKE &amp; MEOLS MEDICAL CTR</c:v>
                </c:pt>
                <c:pt idx="3">
                  <c:v>LISCARD GROUP PRACTICE</c:v>
                </c:pt>
                <c:pt idx="4">
                  <c:v>MARINE LAKE MEDICAL PRACTICE</c:v>
                </c:pt>
                <c:pt idx="5">
                  <c:v>CENTRAL PARK MEDICAL CENTRE</c:v>
                </c:pt>
                <c:pt idx="6">
                  <c:v>WEST WIRRAL GROUP PRACTICE</c:v>
                </c:pt>
                <c:pt idx="7">
                  <c:v>TOWNFIELD HEALTH CENTRE</c:v>
                </c:pt>
                <c:pt idx="8">
                  <c:v>RIVERSIDE SURGERY</c:v>
                </c:pt>
                <c:pt idx="9">
                  <c:v>ESTUARY MEDICAL PRACTICE</c:v>
                </c:pt>
                <c:pt idx="10">
                  <c:v>ST GEORGES MEDICAL CENTRE</c:v>
                </c:pt>
                <c:pt idx="11">
                  <c:v>GREASBY GROUP PRACTICE</c:v>
                </c:pt>
                <c:pt idx="12">
                  <c:v>HESWALL &amp; PENSBY GROUP PRACTICE</c:v>
                </c:pt>
                <c:pt idx="13">
                  <c:v>VILLA MED CTR</c:v>
                </c:pt>
                <c:pt idx="14">
                  <c:v>ST HILARY GROUP PRACTICE</c:v>
                </c:pt>
                <c:pt idx="15">
                  <c:v>HEATHERLANDS MED CTR</c:v>
                </c:pt>
                <c:pt idx="16">
                  <c:v>ORCHARD SURGERY</c:v>
                </c:pt>
                <c:pt idx="17">
                  <c:v>CCG</c:v>
                </c:pt>
                <c:pt idx="18">
                  <c:v>EASTHAM GROUP PRACTICE</c:v>
                </c:pt>
                <c:pt idx="19">
                  <c:v>CIVIC MEDICAL CENTRE</c:v>
                </c:pt>
                <c:pt idx="20">
                  <c:v>EGREMONT MED CTR</c:v>
                </c:pt>
                <c:pt idx="21">
                  <c:v>UPTON GROUP PRACTICE</c:v>
                </c:pt>
                <c:pt idx="22">
                  <c:v>DEVANEY MED CTR</c:v>
                </c:pt>
                <c:pt idx="23">
                  <c:v>VITTORIA MED CTR G</c:v>
                </c:pt>
                <c:pt idx="24">
                  <c:v>LEASOWE MEDICAL PRACTICE</c:v>
                </c:pt>
                <c:pt idx="25">
                  <c:v>MORETON MEDICAL CENTRE</c:v>
                </c:pt>
                <c:pt idx="26">
                  <c:v>PRENTON MEDICAL CENTRE_MURUGESH V</c:v>
                </c:pt>
                <c:pt idx="27">
                  <c:v>CAVENDISH MEDICAL CENTRE</c:v>
                </c:pt>
                <c:pt idx="28">
                  <c:v>GLADSTONE MED CTR</c:v>
                </c:pt>
                <c:pt idx="29">
                  <c:v>PARKFIELD MED CTR</c:v>
                </c:pt>
                <c:pt idx="30">
                  <c:v>CLAUGHTON MEDICAL CENTRE</c:v>
                </c:pt>
                <c:pt idx="31">
                  <c:v>SUNLIGHT GROUP PRACTICE</c:v>
                </c:pt>
                <c:pt idx="32">
                  <c:v>SPITAL SURGERY</c:v>
                </c:pt>
                <c:pt idx="33">
                  <c:v>MORETON HEALTH CLINIC</c:v>
                </c:pt>
                <c:pt idx="34">
                  <c:v>HOLMLANDS MED CTR</c:v>
                </c:pt>
                <c:pt idx="35">
                  <c:v>KINGS LANE MEDICAL PRACTICE</c:v>
                </c:pt>
                <c:pt idx="36">
                  <c:v>SOMERVILLE MED CTR</c:v>
                </c:pt>
                <c:pt idx="37">
                  <c:v>MORETON CROSS GROUP PRACTICE</c:v>
                </c:pt>
                <c:pt idx="38">
                  <c:v>FEGAN &amp; PARTNERS</c:v>
                </c:pt>
                <c:pt idx="39">
                  <c:v>MIRIAM PRIMARY CARE GROUP</c:v>
                </c:pt>
                <c:pt idx="40">
                  <c:v>HOYLAKE RD MET CTR</c:v>
                </c:pt>
                <c:pt idx="41">
                  <c:v>ALLPORT MEDICAL CENTRE</c:v>
                </c:pt>
                <c:pt idx="42">
                  <c:v>GROVE RD SURGERY</c:v>
                </c:pt>
                <c:pt idx="43">
                  <c:v>TEEHEY LANE SURGERY</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EE50-4179-899A-5ACC15050FE2}"/>
            </c:ext>
          </c:extLst>
        </c:ser>
        <c:ser>
          <c:idx val="6"/>
          <c:order val="6"/>
          <c:tx>
            <c:strRef>
              <c:f>Sheet1!$H$1</c:f>
              <c:strCache>
                <c:ptCount val="1"/>
                <c:pt idx="0">
                  <c:v>Column4</c:v>
                </c:pt>
              </c:strCache>
            </c:strRef>
          </c:tx>
          <c:invertIfNegative val="0"/>
          <c:cat>
            <c:strRef>
              <c:f>Sheet1!$A$2:$A$45</c:f>
              <c:strCache>
                <c:ptCount val="44"/>
                <c:pt idx="0">
                  <c:v>WHETSTONE LANE MED CTR</c:v>
                </c:pt>
                <c:pt idx="1">
                  <c:v>ST CATHERINE'S SURGERY</c:v>
                </c:pt>
                <c:pt idx="2">
                  <c:v>HOYLAKE &amp; MEOLS MEDICAL CTR</c:v>
                </c:pt>
                <c:pt idx="3">
                  <c:v>LISCARD GROUP PRACTICE</c:v>
                </c:pt>
                <c:pt idx="4">
                  <c:v>MARINE LAKE MEDICAL PRACTICE</c:v>
                </c:pt>
                <c:pt idx="5">
                  <c:v>CENTRAL PARK MEDICAL CENTRE</c:v>
                </c:pt>
                <c:pt idx="6">
                  <c:v>WEST WIRRAL GROUP PRACTICE</c:v>
                </c:pt>
                <c:pt idx="7">
                  <c:v>TOWNFIELD HEALTH CENTRE</c:v>
                </c:pt>
                <c:pt idx="8">
                  <c:v>RIVERSIDE SURGERY</c:v>
                </c:pt>
                <c:pt idx="9">
                  <c:v>ESTUARY MEDICAL PRACTICE</c:v>
                </c:pt>
                <c:pt idx="10">
                  <c:v>ST GEORGES MEDICAL CENTRE</c:v>
                </c:pt>
                <c:pt idx="11">
                  <c:v>GREASBY GROUP PRACTICE</c:v>
                </c:pt>
                <c:pt idx="12">
                  <c:v>HESWALL &amp; PENSBY GROUP PRACTICE</c:v>
                </c:pt>
                <c:pt idx="13">
                  <c:v>VILLA MED CTR</c:v>
                </c:pt>
                <c:pt idx="14">
                  <c:v>ST HILARY GROUP PRACTICE</c:v>
                </c:pt>
                <c:pt idx="15">
                  <c:v>HEATHERLANDS MED CTR</c:v>
                </c:pt>
                <c:pt idx="16">
                  <c:v>ORCHARD SURGERY</c:v>
                </c:pt>
                <c:pt idx="17">
                  <c:v>CCG</c:v>
                </c:pt>
                <c:pt idx="18">
                  <c:v>EASTHAM GROUP PRACTICE</c:v>
                </c:pt>
                <c:pt idx="19">
                  <c:v>CIVIC MEDICAL CENTRE</c:v>
                </c:pt>
                <c:pt idx="20">
                  <c:v>EGREMONT MED CTR</c:v>
                </c:pt>
                <c:pt idx="21">
                  <c:v>UPTON GROUP PRACTICE</c:v>
                </c:pt>
                <c:pt idx="22">
                  <c:v>DEVANEY MED CTR</c:v>
                </c:pt>
                <c:pt idx="23">
                  <c:v>VITTORIA MED CTR G</c:v>
                </c:pt>
                <c:pt idx="24">
                  <c:v>LEASOWE MEDICAL PRACTICE</c:v>
                </c:pt>
                <c:pt idx="25">
                  <c:v>MORETON MEDICAL CENTRE</c:v>
                </c:pt>
                <c:pt idx="26">
                  <c:v>PRENTON MEDICAL CENTRE_MURUGESH V</c:v>
                </c:pt>
                <c:pt idx="27">
                  <c:v>CAVENDISH MEDICAL CENTRE</c:v>
                </c:pt>
                <c:pt idx="28">
                  <c:v>GLADSTONE MED CTR</c:v>
                </c:pt>
                <c:pt idx="29">
                  <c:v>PARKFIELD MED CTR</c:v>
                </c:pt>
                <c:pt idx="30">
                  <c:v>CLAUGHTON MEDICAL CENTRE</c:v>
                </c:pt>
                <c:pt idx="31">
                  <c:v>SUNLIGHT GROUP PRACTICE</c:v>
                </c:pt>
                <c:pt idx="32">
                  <c:v>SPITAL SURGERY</c:v>
                </c:pt>
                <c:pt idx="33">
                  <c:v>MORETON HEALTH CLINIC</c:v>
                </c:pt>
                <c:pt idx="34">
                  <c:v>HOLMLANDS MED CTR</c:v>
                </c:pt>
                <c:pt idx="35">
                  <c:v>KINGS LANE MEDICAL PRACTICE</c:v>
                </c:pt>
                <c:pt idx="36">
                  <c:v>SOMERVILLE MED CTR</c:v>
                </c:pt>
                <c:pt idx="37">
                  <c:v>MORETON CROSS GROUP PRACTICE</c:v>
                </c:pt>
                <c:pt idx="38">
                  <c:v>FEGAN &amp; PARTNERS</c:v>
                </c:pt>
                <c:pt idx="39">
                  <c:v>MIRIAM PRIMARY CARE GROUP</c:v>
                </c:pt>
                <c:pt idx="40">
                  <c:v>HOYLAKE RD MET CTR</c:v>
                </c:pt>
                <c:pt idx="41">
                  <c:v>ALLPORT MEDICAL CENTRE</c:v>
                </c:pt>
                <c:pt idx="42">
                  <c:v>GROVE RD SURGERY</c:v>
                </c:pt>
                <c:pt idx="43">
                  <c:v>TEEHEY LANE SURGERY</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EE50-4179-899A-5ACC15050FE2}"/>
            </c:ext>
          </c:extLst>
        </c:ser>
        <c:dLbls>
          <c:showLegendKey val="0"/>
          <c:showVal val="0"/>
          <c:showCatName val="0"/>
          <c:showSerName val="0"/>
          <c:showPercent val="0"/>
          <c:showBubbleSize val="0"/>
        </c:dLbls>
        <c:gapWidth val="500"/>
        <c:axId val="597168128"/>
        <c:axId val="59694400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WHETSTONE LANE MED CTR</c:v>
                </c:pt>
                <c:pt idx="1">
                  <c:v>ST CATHERINE'S SURGERY</c:v>
                </c:pt>
                <c:pt idx="2">
                  <c:v>HOYLAKE &amp; MEOLS MEDICAL CTR</c:v>
                </c:pt>
                <c:pt idx="3">
                  <c:v>LISCARD GROUP PRACTICE</c:v>
                </c:pt>
                <c:pt idx="4">
                  <c:v>MARINE LAKE MEDICAL PRACTICE</c:v>
                </c:pt>
                <c:pt idx="5">
                  <c:v>CENTRAL PARK MEDICAL CENTRE</c:v>
                </c:pt>
                <c:pt idx="6">
                  <c:v>WEST WIRRAL GROUP PRACTICE</c:v>
                </c:pt>
                <c:pt idx="7">
                  <c:v>TOWNFIELD HEALTH CENTRE</c:v>
                </c:pt>
                <c:pt idx="8">
                  <c:v>RIVERSIDE SURGERY</c:v>
                </c:pt>
                <c:pt idx="9">
                  <c:v>ESTUARY MEDICAL PRACTICE</c:v>
                </c:pt>
                <c:pt idx="10">
                  <c:v>ST GEORGES MEDICAL CENTRE</c:v>
                </c:pt>
                <c:pt idx="11">
                  <c:v>GREASBY GROUP PRACTICE</c:v>
                </c:pt>
                <c:pt idx="12">
                  <c:v>HESWALL &amp; PENSBY GROUP PRACTICE</c:v>
                </c:pt>
                <c:pt idx="13">
                  <c:v>VILLA MED CTR</c:v>
                </c:pt>
                <c:pt idx="14">
                  <c:v>ST HILARY GROUP PRACTICE</c:v>
                </c:pt>
                <c:pt idx="15">
                  <c:v>HEATHERLANDS MED CTR</c:v>
                </c:pt>
                <c:pt idx="16">
                  <c:v>ORCHARD SURGERY</c:v>
                </c:pt>
                <c:pt idx="17">
                  <c:v>CCG</c:v>
                </c:pt>
                <c:pt idx="18">
                  <c:v>EASTHAM GROUP PRACTICE</c:v>
                </c:pt>
                <c:pt idx="19">
                  <c:v>CIVIC MEDICAL CENTRE</c:v>
                </c:pt>
                <c:pt idx="20">
                  <c:v>EGREMONT MED CTR</c:v>
                </c:pt>
                <c:pt idx="21">
                  <c:v>UPTON GROUP PRACTICE</c:v>
                </c:pt>
                <c:pt idx="22">
                  <c:v>DEVANEY MED CTR</c:v>
                </c:pt>
                <c:pt idx="23">
                  <c:v>VITTORIA MED CTR G</c:v>
                </c:pt>
                <c:pt idx="24">
                  <c:v>LEASOWE MEDICAL PRACTICE</c:v>
                </c:pt>
                <c:pt idx="25">
                  <c:v>MORETON MEDICAL CENTRE</c:v>
                </c:pt>
                <c:pt idx="26">
                  <c:v>PRENTON MEDICAL CENTRE_MURUGESH V</c:v>
                </c:pt>
                <c:pt idx="27">
                  <c:v>CAVENDISH MEDICAL CENTRE</c:v>
                </c:pt>
                <c:pt idx="28">
                  <c:v>GLADSTONE MED CTR</c:v>
                </c:pt>
                <c:pt idx="29">
                  <c:v>PARKFIELD MED CTR</c:v>
                </c:pt>
                <c:pt idx="30">
                  <c:v>CLAUGHTON MEDICAL CENTRE</c:v>
                </c:pt>
                <c:pt idx="31">
                  <c:v>SUNLIGHT GROUP PRACTICE</c:v>
                </c:pt>
                <c:pt idx="32">
                  <c:v>SPITAL SURGERY</c:v>
                </c:pt>
                <c:pt idx="33">
                  <c:v>MORETON HEALTH CLINIC</c:v>
                </c:pt>
                <c:pt idx="34">
                  <c:v>HOLMLANDS MED CTR</c:v>
                </c:pt>
                <c:pt idx="35">
                  <c:v>KINGS LANE MEDICAL PRACTICE</c:v>
                </c:pt>
                <c:pt idx="36">
                  <c:v>SOMERVILLE MED CTR</c:v>
                </c:pt>
                <c:pt idx="37">
                  <c:v>MORETON CROSS GROUP PRACTICE</c:v>
                </c:pt>
                <c:pt idx="38">
                  <c:v>FEGAN &amp; PARTNERS</c:v>
                </c:pt>
                <c:pt idx="39">
                  <c:v>MIRIAM PRIMARY CARE GROUP</c:v>
                </c:pt>
                <c:pt idx="40">
                  <c:v>HOYLAKE RD MET CTR</c:v>
                </c:pt>
                <c:pt idx="41">
                  <c:v>ALLPORT MEDICAL CENTRE</c:v>
                </c:pt>
                <c:pt idx="42">
                  <c:v>GROVE RD SURGERY</c:v>
                </c:pt>
                <c:pt idx="43">
                  <c:v>TEEHEY LANE SURGERY</c:v>
                </c:pt>
              </c:strCache>
            </c:strRef>
          </c:cat>
          <c:val>
            <c:numRef>
              <c:f>Sheet1!$B$2:$B$45</c:f>
              <c:numCache>
                <c:formatCode>0%</c:formatCode>
                <c:ptCount val="44"/>
                <c:pt idx="0">
                  <c:v>0.73</c:v>
                </c:pt>
                <c:pt idx="1">
                  <c:v>0.73</c:v>
                </c:pt>
                <c:pt idx="2">
                  <c:v>0.73</c:v>
                </c:pt>
                <c:pt idx="3">
                  <c:v>0.73</c:v>
                </c:pt>
                <c:pt idx="4">
                  <c:v>0.73</c:v>
                </c:pt>
                <c:pt idx="5">
                  <c:v>0.73</c:v>
                </c:pt>
                <c:pt idx="6">
                  <c:v>0.73</c:v>
                </c:pt>
                <c:pt idx="7">
                  <c:v>0.73</c:v>
                </c:pt>
                <c:pt idx="8">
                  <c:v>0.73</c:v>
                </c:pt>
                <c:pt idx="9">
                  <c:v>0.73</c:v>
                </c:pt>
                <c:pt idx="10">
                  <c:v>0.73</c:v>
                </c:pt>
                <c:pt idx="11">
                  <c:v>0.73</c:v>
                </c:pt>
                <c:pt idx="12">
                  <c:v>0.73</c:v>
                </c:pt>
                <c:pt idx="13">
                  <c:v>0.73</c:v>
                </c:pt>
                <c:pt idx="14">
                  <c:v>0.73</c:v>
                </c:pt>
                <c:pt idx="15">
                  <c:v>0.73</c:v>
                </c:pt>
                <c:pt idx="16">
                  <c:v>0.73</c:v>
                </c:pt>
                <c:pt idx="17">
                  <c:v>0.73</c:v>
                </c:pt>
                <c:pt idx="18">
                  <c:v>0.73</c:v>
                </c:pt>
                <c:pt idx="19">
                  <c:v>0.73</c:v>
                </c:pt>
                <c:pt idx="20">
                  <c:v>0.73</c:v>
                </c:pt>
                <c:pt idx="21">
                  <c:v>0.73</c:v>
                </c:pt>
                <c:pt idx="22">
                  <c:v>0.73</c:v>
                </c:pt>
                <c:pt idx="23">
                  <c:v>0.73</c:v>
                </c:pt>
                <c:pt idx="24">
                  <c:v>0.73</c:v>
                </c:pt>
                <c:pt idx="25">
                  <c:v>0.73</c:v>
                </c:pt>
                <c:pt idx="26">
                  <c:v>0.73</c:v>
                </c:pt>
                <c:pt idx="27">
                  <c:v>0.73</c:v>
                </c:pt>
                <c:pt idx="28">
                  <c:v>0.73</c:v>
                </c:pt>
                <c:pt idx="29">
                  <c:v>0.73</c:v>
                </c:pt>
                <c:pt idx="30">
                  <c:v>0.73</c:v>
                </c:pt>
                <c:pt idx="31">
                  <c:v>0.73</c:v>
                </c:pt>
                <c:pt idx="32">
                  <c:v>0.73</c:v>
                </c:pt>
                <c:pt idx="33">
                  <c:v>0.73</c:v>
                </c:pt>
                <c:pt idx="34">
                  <c:v>0.73</c:v>
                </c:pt>
                <c:pt idx="35">
                  <c:v>0.73</c:v>
                </c:pt>
                <c:pt idx="36">
                  <c:v>0.73</c:v>
                </c:pt>
                <c:pt idx="37">
                  <c:v>0.73</c:v>
                </c:pt>
                <c:pt idx="38">
                  <c:v>0.73</c:v>
                </c:pt>
                <c:pt idx="39">
                  <c:v>0.73</c:v>
                </c:pt>
                <c:pt idx="40">
                  <c:v>0.73</c:v>
                </c:pt>
                <c:pt idx="41">
                  <c:v>0.73</c:v>
                </c:pt>
                <c:pt idx="42">
                  <c:v>0.73</c:v>
                </c:pt>
                <c:pt idx="43">
                  <c:v>0.73</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EE50-4179-899A-5ACC15050FE2}"/>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EE50-4179-899A-5ACC15050FE2}"/>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EE50-4179-899A-5ACC15050FE2}"/>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EE50-4179-899A-5ACC15050FE2}"/>
              </c:ext>
            </c:extLst>
          </c:dPt>
          <c:cat>
            <c:strRef>
              <c:f>Sheet1!$A$2:$A$45</c:f>
              <c:strCache>
                <c:ptCount val="44"/>
                <c:pt idx="0">
                  <c:v>WHETSTONE LANE MED CTR</c:v>
                </c:pt>
                <c:pt idx="1">
                  <c:v>ST CATHERINE'S SURGERY</c:v>
                </c:pt>
                <c:pt idx="2">
                  <c:v>HOYLAKE &amp; MEOLS MEDICAL CTR</c:v>
                </c:pt>
                <c:pt idx="3">
                  <c:v>LISCARD GROUP PRACTICE</c:v>
                </c:pt>
                <c:pt idx="4">
                  <c:v>MARINE LAKE MEDICAL PRACTICE</c:v>
                </c:pt>
                <c:pt idx="5">
                  <c:v>CENTRAL PARK MEDICAL CENTRE</c:v>
                </c:pt>
                <c:pt idx="6">
                  <c:v>WEST WIRRAL GROUP PRACTICE</c:v>
                </c:pt>
                <c:pt idx="7">
                  <c:v>TOWNFIELD HEALTH CENTRE</c:v>
                </c:pt>
                <c:pt idx="8">
                  <c:v>RIVERSIDE SURGERY</c:v>
                </c:pt>
                <c:pt idx="9">
                  <c:v>ESTUARY MEDICAL PRACTICE</c:v>
                </c:pt>
                <c:pt idx="10">
                  <c:v>ST GEORGES MEDICAL CENTRE</c:v>
                </c:pt>
                <c:pt idx="11">
                  <c:v>GREASBY GROUP PRACTICE</c:v>
                </c:pt>
                <c:pt idx="12">
                  <c:v>HESWALL &amp; PENSBY GROUP PRACTICE</c:v>
                </c:pt>
                <c:pt idx="13">
                  <c:v>VILLA MED CTR</c:v>
                </c:pt>
                <c:pt idx="14">
                  <c:v>ST HILARY GROUP PRACTICE</c:v>
                </c:pt>
                <c:pt idx="15">
                  <c:v>HEATHERLANDS MED CTR</c:v>
                </c:pt>
                <c:pt idx="16">
                  <c:v>ORCHARD SURGERY</c:v>
                </c:pt>
                <c:pt idx="17">
                  <c:v>CCG</c:v>
                </c:pt>
                <c:pt idx="18">
                  <c:v>EASTHAM GROUP PRACTICE</c:v>
                </c:pt>
                <c:pt idx="19">
                  <c:v>CIVIC MEDICAL CENTRE</c:v>
                </c:pt>
                <c:pt idx="20">
                  <c:v>EGREMONT MED CTR</c:v>
                </c:pt>
                <c:pt idx="21">
                  <c:v>UPTON GROUP PRACTICE</c:v>
                </c:pt>
                <c:pt idx="22">
                  <c:v>DEVANEY MED CTR</c:v>
                </c:pt>
                <c:pt idx="23">
                  <c:v>VITTORIA MED CTR G</c:v>
                </c:pt>
                <c:pt idx="24">
                  <c:v>LEASOWE MEDICAL PRACTICE</c:v>
                </c:pt>
                <c:pt idx="25">
                  <c:v>MORETON MEDICAL CENTRE</c:v>
                </c:pt>
                <c:pt idx="26">
                  <c:v>PRENTON MEDICAL CENTRE_MURUGESH V</c:v>
                </c:pt>
                <c:pt idx="27">
                  <c:v>CAVENDISH MEDICAL CENTRE</c:v>
                </c:pt>
                <c:pt idx="28">
                  <c:v>GLADSTONE MED CTR</c:v>
                </c:pt>
                <c:pt idx="29">
                  <c:v>PARKFIELD MED CTR</c:v>
                </c:pt>
                <c:pt idx="30">
                  <c:v>CLAUGHTON MEDICAL CENTRE</c:v>
                </c:pt>
                <c:pt idx="31">
                  <c:v>SUNLIGHT GROUP PRACTICE</c:v>
                </c:pt>
                <c:pt idx="32">
                  <c:v>SPITAL SURGERY</c:v>
                </c:pt>
                <c:pt idx="33">
                  <c:v>MORETON HEALTH CLINIC</c:v>
                </c:pt>
                <c:pt idx="34">
                  <c:v>HOLMLANDS MED CTR</c:v>
                </c:pt>
                <c:pt idx="35">
                  <c:v>KINGS LANE MEDICAL PRACTICE</c:v>
                </c:pt>
                <c:pt idx="36">
                  <c:v>SOMERVILLE MED CTR</c:v>
                </c:pt>
                <c:pt idx="37">
                  <c:v>MORETON CROSS GROUP PRACTICE</c:v>
                </c:pt>
                <c:pt idx="38">
                  <c:v>FEGAN &amp; PARTNERS</c:v>
                </c:pt>
                <c:pt idx="39">
                  <c:v>MIRIAM PRIMARY CARE GROUP</c:v>
                </c:pt>
                <c:pt idx="40">
                  <c:v>HOYLAKE RD MET CTR</c:v>
                </c:pt>
                <c:pt idx="41">
                  <c:v>ALLPORT MEDICAL CENTRE</c:v>
                </c:pt>
                <c:pt idx="42">
                  <c:v>GROVE RD SURGERY</c:v>
                </c:pt>
                <c:pt idx="43">
                  <c:v>TEEHEY LANE SURGERY</c:v>
                </c:pt>
              </c:strCache>
            </c:strRef>
          </c:cat>
          <c:val>
            <c:numRef>
              <c:f>Sheet1!$C$2:$C$45</c:f>
              <c:numCache>
                <c:formatCode>0%</c:formatCode>
                <c:ptCount val="44"/>
                <c:pt idx="0">
                  <c:v>0.56999999999999995</c:v>
                </c:pt>
                <c:pt idx="1">
                  <c:v>0.59</c:v>
                </c:pt>
                <c:pt idx="2">
                  <c:v>0.63</c:v>
                </c:pt>
                <c:pt idx="3">
                  <c:v>0.64</c:v>
                </c:pt>
                <c:pt idx="4">
                  <c:v>0.65</c:v>
                </c:pt>
                <c:pt idx="5">
                  <c:v>0.65</c:v>
                </c:pt>
                <c:pt idx="6">
                  <c:v>0.67</c:v>
                </c:pt>
                <c:pt idx="7">
                  <c:v>0.67</c:v>
                </c:pt>
                <c:pt idx="8">
                  <c:v>0.67</c:v>
                </c:pt>
                <c:pt idx="9">
                  <c:v>0.69</c:v>
                </c:pt>
                <c:pt idx="10">
                  <c:v>0.71</c:v>
                </c:pt>
                <c:pt idx="11">
                  <c:v>0.71</c:v>
                </c:pt>
                <c:pt idx="12">
                  <c:v>0.72</c:v>
                </c:pt>
                <c:pt idx="13">
                  <c:v>0.73</c:v>
                </c:pt>
                <c:pt idx="14">
                  <c:v>0.73</c:v>
                </c:pt>
                <c:pt idx="15">
                  <c:v>0.74</c:v>
                </c:pt>
                <c:pt idx="16">
                  <c:v>0.75</c:v>
                </c:pt>
                <c:pt idx="17">
                  <c:v>-10</c:v>
                </c:pt>
                <c:pt idx="18">
                  <c:v>0.76</c:v>
                </c:pt>
                <c:pt idx="19">
                  <c:v>0.76</c:v>
                </c:pt>
                <c:pt idx="20">
                  <c:v>0.77</c:v>
                </c:pt>
                <c:pt idx="21">
                  <c:v>0.78</c:v>
                </c:pt>
                <c:pt idx="22">
                  <c:v>0.78</c:v>
                </c:pt>
                <c:pt idx="23">
                  <c:v>0.78</c:v>
                </c:pt>
                <c:pt idx="24">
                  <c:v>0.78</c:v>
                </c:pt>
                <c:pt idx="25">
                  <c:v>0.79</c:v>
                </c:pt>
                <c:pt idx="26">
                  <c:v>0.79</c:v>
                </c:pt>
                <c:pt idx="27">
                  <c:v>0.8</c:v>
                </c:pt>
                <c:pt idx="28">
                  <c:v>0.81</c:v>
                </c:pt>
                <c:pt idx="29">
                  <c:v>0.81</c:v>
                </c:pt>
                <c:pt idx="30">
                  <c:v>0.81</c:v>
                </c:pt>
                <c:pt idx="31">
                  <c:v>0.81</c:v>
                </c:pt>
                <c:pt idx="32">
                  <c:v>0.81</c:v>
                </c:pt>
                <c:pt idx="33">
                  <c:v>0.82</c:v>
                </c:pt>
                <c:pt idx="34">
                  <c:v>0.83</c:v>
                </c:pt>
                <c:pt idx="35">
                  <c:v>0.83</c:v>
                </c:pt>
                <c:pt idx="36">
                  <c:v>0.84</c:v>
                </c:pt>
                <c:pt idx="37">
                  <c:v>0.85</c:v>
                </c:pt>
                <c:pt idx="38">
                  <c:v>0.85</c:v>
                </c:pt>
                <c:pt idx="39">
                  <c:v>0.85</c:v>
                </c:pt>
                <c:pt idx="40">
                  <c:v>0.87</c:v>
                </c:pt>
                <c:pt idx="41">
                  <c:v>0.88</c:v>
                </c:pt>
                <c:pt idx="42">
                  <c:v>0.89</c:v>
                </c:pt>
                <c:pt idx="43">
                  <c:v>0.89</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EE50-4179-899A-5ACC15050FE2}"/>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0.76</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EE50-4179-899A-5ACC15050FE2}"/>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EE50-4179-899A-5ACC15050FE2}"/>
            </c:ext>
          </c:extLst>
        </c:ser>
        <c:dLbls>
          <c:showLegendKey val="0"/>
          <c:showVal val="0"/>
          <c:showCatName val="0"/>
          <c:showSerName val="0"/>
          <c:showPercent val="0"/>
          <c:showBubbleSize val="0"/>
        </c:dLbls>
        <c:marker val="1"/>
        <c:smooth val="0"/>
        <c:axId val="597356032"/>
        <c:axId val="596943424"/>
      </c:lineChart>
      <c:catAx>
        <c:axId val="597356032"/>
        <c:scaling>
          <c:orientation val="minMax"/>
        </c:scaling>
        <c:delete val="0"/>
        <c:axPos val="b"/>
        <c:numFmt formatCode="General" sourceLinked="0"/>
        <c:majorTickMark val="out"/>
        <c:minorTickMark val="none"/>
        <c:tickLblPos val="nextTo"/>
        <c:txPr>
          <a:bodyPr rot="-5400000" vert="horz"/>
          <a:lstStyle/>
          <a:p>
            <a:pPr>
              <a:defRPr sz="700"/>
            </a:pPr>
            <a:endParaRPr lang="en-US"/>
          </a:p>
        </c:txPr>
        <c:crossAx val="596943424"/>
        <c:crosses val="autoZero"/>
        <c:auto val="1"/>
        <c:lblAlgn val="ctr"/>
        <c:lblOffset val="100"/>
        <c:noMultiLvlLbl val="0"/>
      </c:catAx>
      <c:valAx>
        <c:axId val="59694342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97356032"/>
        <c:crosses val="autoZero"/>
        <c:crossBetween val="between"/>
      </c:valAx>
      <c:valAx>
        <c:axId val="596944000"/>
        <c:scaling>
          <c:orientation val="minMax"/>
          <c:max val="1"/>
          <c:min val="0"/>
        </c:scaling>
        <c:delete val="0"/>
        <c:axPos val="r"/>
        <c:numFmt formatCode="General" sourceLinked="1"/>
        <c:majorTickMark val="none"/>
        <c:minorTickMark val="none"/>
        <c:tickLblPos val="none"/>
        <c:spPr>
          <a:ln>
            <a:noFill/>
          </a:ln>
        </c:spPr>
        <c:crossAx val="597168128"/>
        <c:crosses val="max"/>
        <c:crossBetween val="between"/>
      </c:valAx>
      <c:catAx>
        <c:axId val="597168128"/>
        <c:scaling>
          <c:orientation val="minMax"/>
        </c:scaling>
        <c:delete val="1"/>
        <c:axPos val="b"/>
        <c:numFmt formatCode="General" sourceLinked="1"/>
        <c:majorTickMark val="out"/>
        <c:minorTickMark val="none"/>
        <c:tickLblPos val="nextTo"/>
        <c:crossAx val="59694400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Good</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B06-4B7C-AEAC-C9DF3CEBDCB8}"/>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0B06-4B7C-AEAC-C9DF3CEBDCB8}"/>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0B06-4B7C-AEAC-C9DF3CEBDCB8}"/>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0B06-4B7C-AEAC-C9DF3CEBDCB8}"/>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0B06-4B7C-AEAC-C9DF3CEBDCB8}"/>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0B06-4B7C-AEAC-C9DF3CEBDCB8}"/>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90</c:v>
                </c:pt>
                <c:pt idx="1">
                  <c:v>88</c:v>
                </c:pt>
                <c:pt idx="2">
                  <c:v>87</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B06-4B7C-AEAC-C9DF3CEBDCB8}"/>
            </c:ext>
          </c:extLst>
        </c:ser>
        <c:ser>
          <c:idx val="1"/>
          <c:order val="1"/>
          <c:tx>
            <c:strRef>
              <c:f>Sheet1!$C$1</c:f>
              <c:strCache>
                <c:ptCount val="1"/>
                <c:pt idx="0">
                  <c:v>% Poor</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0B06-4B7C-AEAC-C9DF3CEBDCB8}"/>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0B06-4B7C-AEAC-C9DF3CEBDCB8}"/>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0B06-4B7C-AEAC-C9DF3CEBDCB8}"/>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0B06-4B7C-AEAC-C9DF3CEBDCB8}"/>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0B06-4B7C-AEAC-C9DF3CEBDCB8}"/>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0B06-4B7C-AEAC-C9DF3CEBDCB8}"/>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4</c:v>
                </c:pt>
                <c:pt idx="1">
                  <c:v>4</c:v>
                </c:pt>
                <c:pt idx="2">
                  <c:v>4</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B06-4B7C-AEAC-C9DF3CEBDCB8}"/>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540-454A-BE3C-4E20C8BBE9A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6"/>
                <c:pt idx="0">
                  <c:v>HAMILTON MED CTR</c:v>
                </c:pt>
                <c:pt idx="1">
                  <c:v>COMMONFIELD RD SURGERY</c:v>
                </c:pt>
                <c:pt idx="2">
                  <c:v>VITTORIA MED CTR K</c:v>
                </c:pt>
                <c:pt idx="3">
                  <c:v>MANOR HEALTH CTR</c:v>
                </c:pt>
                <c:pt idx="4">
                  <c:v>BLACKHEATH MED CTR</c:v>
                </c:pt>
                <c:pt idx="5">
                  <c:v>CHURCH ROAD MEDICAL PRACTICE</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E50-4179-899A-5ACC15050FE2}"/>
            </c:ext>
          </c:extLst>
        </c:ser>
        <c:ser>
          <c:idx val="3"/>
          <c:order val="3"/>
          <c:tx>
            <c:strRef>
              <c:f>Sheet1!$E$1</c:f>
              <c:strCache>
                <c:ptCount val="1"/>
                <c:pt idx="0">
                  <c:v>Column1</c:v>
                </c:pt>
              </c:strCache>
            </c:strRef>
          </c:tx>
          <c:invertIfNegative val="0"/>
          <c:cat>
            <c:strRef>
              <c:f>Sheet1!$A$2:$A$45</c:f>
              <c:strCache>
                <c:ptCount val="6"/>
                <c:pt idx="0">
                  <c:v>HAMILTON MED CTR</c:v>
                </c:pt>
                <c:pt idx="1">
                  <c:v>COMMONFIELD RD SURGERY</c:v>
                </c:pt>
                <c:pt idx="2">
                  <c:v>VITTORIA MED CTR K</c:v>
                </c:pt>
                <c:pt idx="3">
                  <c:v>MANOR HEALTH CTR</c:v>
                </c:pt>
                <c:pt idx="4">
                  <c:v>BLACKHEATH MED CTR</c:v>
                </c:pt>
                <c:pt idx="5">
                  <c:v>CHURCH ROAD MEDICAL PRACTICE</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E50-4179-899A-5ACC15050FE2}"/>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6"/>
                <c:pt idx="0">
                  <c:v>HAMILTON MED CTR</c:v>
                </c:pt>
                <c:pt idx="1">
                  <c:v>COMMONFIELD RD SURGERY</c:v>
                </c:pt>
                <c:pt idx="2">
                  <c:v>VITTORIA MED CTR K</c:v>
                </c:pt>
                <c:pt idx="3">
                  <c:v>MANOR HEALTH CTR</c:v>
                </c:pt>
                <c:pt idx="4">
                  <c:v>BLACKHEATH MED CTR</c:v>
                </c:pt>
                <c:pt idx="5">
                  <c:v>CHURCH ROAD MEDICAL PRACTICE</c:v>
                </c:pt>
              </c:strCache>
            </c:strRef>
          </c:cat>
          <c:val>
            <c:numRef>
              <c:f>Sheet1!$F$2:$F$45</c:f>
              <c:numCache>
                <c:formatCode>General</c:formatCode>
                <c:ptCount val="44"/>
                <c:pt idx="0">
                  <c:v>0.9</c:v>
                </c:pt>
                <c:pt idx="1">
                  <c:v>0.91</c:v>
                </c:pt>
                <c:pt idx="2">
                  <c:v>0.94</c:v>
                </c:pt>
                <c:pt idx="3">
                  <c:v>0.95</c:v>
                </c:pt>
                <c:pt idx="4">
                  <c:v>0.95</c:v>
                </c:pt>
                <c:pt idx="5">
                  <c:v>0.96</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EE50-4179-899A-5ACC15050FE2}"/>
            </c:ext>
          </c:extLst>
        </c:ser>
        <c:ser>
          <c:idx val="5"/>
          <c:order val="5"/>
          <c:tx>
            <c:strRef>
              <c:f>Sheet1!$G$1</c:f>
              <c:strCache>
                <c:ptCount val="1"/>
                <c:pt idx="0">
                  <c:v>Column3</c:v>
                </c:pt>
              </c:strCache>
            </c:strRef>
          </c:tx>
          <c:invertIfNegative val="0"/>
          <c:cat>
            <c:strRef>
              <c:f>Sheet1!$A$2:$A$45</c:f>
              <c:strCache>
                <c:ptCount val="6"/>
                <c:pt idx="0">
                  <c:v>HAMILTON MED CTR</c:v>
                </c:pt>
                <c:pt idx="1">
                  <c:v>COMMONFIELD RD SURGERY</c:v>
                </c:pt>
                <c:pt idx="2">
                  <c:v>VITTORIA MED CTR K</c:v>
                </c:pt>
                <c:pt idx="3">
                  <c:v>MANOR HEALTH CTR</c:v>
                </c:pt>
                <c:pt idx="4">
                  <c:v>BLACKHEATH MED CTR</c:v>
                </c:pt>
                <c:pt idx="5">
                  <c:v>CHURCH ROAD MEDICAL PRACTICE</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EE50-4179-899A-5ACC15050FE2}"/>
            </c:ext>
          </c:extLst>
        </c:ser>
        <c:ser>
          <c:idx val="6"/>
          <c:order val="6"/>
          <c:tx>
            <c:strRef>
              <c:f>Sheet1!$H$1</c:f>
              <c:strCache>
                <c:ptCount val="1"/>
                <c:pt idx="0">
                  <c:v>Column4</c:v>
                </c:pt>
              </c:strCache>
            </c:strRef>
          </c:tx>
          <c:invertIfNegative val="0"/>
          <c:cat>
            <c:strRef>
              <c:f>Sheet1!$A$2:$A$45</c:f>
              <c:strCache>
                <c:ptCount val="6"/>
                <c:pt idx="0">
                  <c:v>HAMILTON MED CTR</c:v>
                </c:pt>
                <c:pt idx="1">
                  <c:v>COMMONFIELD RD SURGERY</c:v>
                </c:pt>
                <c:pt idx="2">
                  <c:v>VITTORIA MED CTR K</c:v>
                </c:pt>
                <c:pt idx="3">
                  <c:v>MANOR HEALTH CTR</c:v>
                </c:pt>
                <c:pt idx="4">
                  <c:v>BLACKHEATH MED CTR</c:v>
                </c:pt>
                <c:pt idx="5">
                  <c:v>CHURCH ROAD MEDICAL PRACTICE</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EE50-4179-899A-5ACC15050FE2}"/>
            </c:ext>
          </c:extLst>
        </c:ser>
        <c:dLbls>
          <c:showLegendKey val="0"/>
          <c:showVal val="0"/>
          <c:showCatName val="0"/>
          <c:showSerName val="0"/>
          <c:showPercent val="0"/>
          <c:showBubbleSize val="0"/>
        </c:dLbls>
        <c:gapWidth val="500"/>
        <c:axId val="597168128"/>
        <c:axId val="59694400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6"/>
                <c:pt idx="0">
                  <c:v>HAMILTON MED CTR</c:v>
                </c:pt>
                <c:pt idx="1">
                  <c:v>COMMONFIELD RD SURGERY</c:v>
                </c:pt>
                <c:pt idx="2">
                  <c:v>VITTORIA MED CTR K</c:v>
                </c:pt>
                <c:pt idx="3">
                  <c:v>MANOR HEALTH CTR</c:v>
                </c:pt>
                <c:pt idx="4">
                  <c:v>BLACKHEATH MED CTR</c:v>
                </c:pt>
                <c:pt idx="5">
                  <c:v>CHURCH ROAD MEDICAL PRACTICE</c:v>
                </c:pt>
              </c:strCache>
            </c:strRef>
          </c:cat>
          <c:val>
            <c:numRef>
              <c:f>Sheet1!$B$2:$B$45</c:f>
              <c:numCache>
                <c:formatCode>0%</c:formatCode>
                <c:ptCount val="44"/>
                <c:pt idx="0">
                  <c:v>0.73</c:v>
                </c:pt>
                <c:pt idx="1">
                  <c:v>0.73</c:v>
                </c:pt>
                <c:pt idx="2">
                  <c:v>0.73</c:v>
                </c:pt>
                <c:pt idx="3">
                  <c:v>0.73</c:v>
                </c:pt>
                <c:pt idx="4">
                  <c:v>0.73</c:v>
                </c:pt>
                <c:pt idx="5">
                  <c:v>0.73</c:v>
                </c:pt>
                <c:pt idx="6">
                  <c:v>0.73</c:v>
                </c:pt>
                <c:pt idx="7">
                  <c:v>0.73</c:v>
                </c:pt>
                <c:pt idx="8">
                  <c:v>0.73</c:v>
                </c:pt>
                <c:pt idx="9">
                  <c:v>0.73</c:v>
                </c:pt>
                <c:pt idx="10">
                  <c:v>0.73</c:v>
                </c:pt>
                <c:pt idx="11">
                  <c:v>0.73</c:v>
                </c:pt>
                <c:pt idx="12">
                  <c:v>0.73</c:v>
                </c:pt>
                <c:pt idx="13">
                  <c:v>0.73</c:v>
                </c:pt>
                <c:pt idx="14">
                  <c:v>0.73</c:v>
                </c:pt>
                <c:pt idx="15">
                  <c:v>0.73</c:v>
                </c:pt>
                <c:pt idx="16">
                  <c:v>0.73</c:v>
                </c:pt>
                <c:pt idx="17">
                  <c:v>0.73</c:v>
                </c:pt>
                <c:pt idx="18">
                  <c:v>0.73</c:v>
                </c:pt>
                <c:pt idx="19">
                  <c:v>0.73</c:v>
                </c:pt>
                <c:pt idx="20">
                  <c:v>0.73</c:v>
                </c:pt>
                <c:pt idx="21">
                  <c:v>0.73</c:v>
                </c:pt>
                <c:pt idx="22">
                  <c:v>0.73</c:v>
                </c:pt>
                <c:pt idx="23">
                  <c:v>0.73</c:v>
                </c:pt>
                <c:pt idx="24">
                  <c:v>0.73</c:v>
                </c:pt>
                <c:pt idx="25">
                  <c:v>0.73</c:v>
                </c:pt>
                <c:pt idx="26">
                  <c:v>0.73</c:v>
                </c:pt>
                <c:pt idx="27">
                  <c:v>0.73</c:v>
                </c:pt>
                <c:pt idx="28">
                  <c:v>0.73</c:v>
                </c:pt>
                <c:pt idx="29">
                  <c:v>0.73</c:v>
                </c:pt>
                <c:pt idx="30">
                  <c:v>0.73</c:v>
                </c:pt>
                <c:pt idx="31">
                  <c:v>0.73</c:v>
                </c:pt>
                <c:pt idx="32">
                  <c:v>0.73</c:v>
                </c:pt>
                <c:pt idx="33">
                  <c:v>0.73</c:v>
                </c:pt>
                <c:pt idx="34">
                  <c:v>0.73</c:v>
                </c:pt>
                <c:pt idx="35">
                  <c:v>0.73</c:v>
                </c:pt>
                <c:pt idx="36">
                  <c:v>0.73</c:v>
                </c:pt>
                <c:pt idx="37">
                  <c:v>0.73</c:v>
                </c:pt>
                <c:pt idx="38">
                  <c:v>0.73</c:v>
                </c:pt>
                <c:pt idx="39">
                  <c:v>0.73</c:v>
                </c:pt>
                <c:pt idx="40">
                  <c:v>0.73</c:v>
                </c:pt>
                <c:pt idx="41">
                  <c:v>0.73</c:v>
                </c:pt>
                <c:pt idx="42">
                  <c:v>0.73</c:v>
                </c:pt>
                <c:pt idx="43">
                  <c:v>0.73</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EE50-4179-899A-5ACC15050FE2}"/>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EE50-4179-899A-5ACC15050FE2}"/>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EE50-4179-899A-5ACC15050FE2}"/>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EE50-4179-899A-5ACC15050FE2}"/>
              </c:ext>
            </c:extLst>
          </c:dPt>
          <c:cat>
            <c:strRef>
              <c:f>Sheet1!$A$2:$A$45</c:f>
              <c:strCache>
                <c:ptCount val="6"/>
                <c:pt idx="0">
                  <c:v>HAMILTON MED CTR</c:v>
                </c:pt>
                <c:pt idx="1">
                  <c:v>COMMONFIELD RD SURGERY</c:v>
                </c:pt>
                <c:pt idx="2">
                  <c:v>VITTORIA MED CTR K</c:v>
                </c:pt>
                <c:pt idx="3">
                  <c:v>MANOR HEALTH CTR</c:v>
                </c:pt>
                <c:pt idx="4">
                  <c:v>BLACKHEATH MED CTR</c:v>
                </c:pt>
                <c:pt idx="5">
                  <c:v>CHURCH ROAD MEDICAL PRACTICE</c:v>
                </c:pt>
              </c:strCache>
            </c:strRef>
          </c:cat>
          <c:val>
            <c:numRef>
              <c:f>Sheet1!$C$2:$C$45</c:f>
              <c:numCache>
                <c:formatCode>0%</c:formatCode>
                <c:ptCount val="44"/>
                <c:pt idx="0">
                  <c:v>0.9</c:v>
                </c:pt>
                <c:pt idx="1">
                  <c:v>0.91</c:v>
                </c:pt>
                <c:pt idx="2">
                  <c:v>0.94</c:v>
                </c:pt>
                <c:pt idx="3">
                  <c:v>0.95</c:v>
                </c:pt>
                <c:pt idx="4">
                  <c:v>0.95</c:v>
                </c:pt>
                <c:pt idx="5">
                  <c:v>0.96</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EE50-4179-899A-5ACC15050FE2}"/>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EE50-4179-899A-5ACC15050FE2}"/>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EE50-4179-899A-5ACC15050FE2}"/>
            </c:ext>
          </c:extLst>
        </c:ser>
        <c:dLbls>
          <c:showLegendKey val="0"/>
          <c:showVal val="0"/>
          <c:showCatName val="0"/>
          <c:showSerName val="0"/>
          <c:showPercent val="0"/>
          <c:showBubbleSize val="0"/>
        </c:dLbls>
        <c:marker val="1"/>
        <c:smooth val="0"/>
        <c:axId val="597356032"/>
        <c:axId val="596943424"/>
      </c:lineChart>
      <c:catAx>
        <c:axId val="597356032"/>
        <c:scaling>
          <c:orientation val="minMax"/>
        </c:scaling>
        <c:delete val="0"/>
        <c:axPos val="b"/>
        <c:numFmt formatCode="General" sourceLinked="0"/>
        <c:majorTickMark val="out"/>
        <c:minorTickMark val="none"/>
        <c:tickLblPos val="nextTo"/>
        <c:txPr>
          <a:bodyPr rot="-5400000" vert="horz"/>
          <a:lstStyle/>
          <a:p>
            <a:pPr>
              <a:defRPr sz="700"/>
            </a:pPr>
            <a:endParaRPr lang="en-US"/>
          </a:p>
        </c:txPr>
        <c:crossAx val="596943424"/>
        <c:crosses val="autoZero"/>
        <c:auto val="1"/>
        <c:lblAlgn val="ctr"/>
        <c:lblOffset val="100"/>
        <c:noMultiLvlLbl val="0"/>
      </c:catAx>
      <c:valAx>
        <c:axId val="59694342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97356032"/>
        <c:crosses val="autoZero"/>
        <c:crossBetween val="between"/>
      </c:valAx>
      <c:valAx>
        <c:axId val="596944000"/>
        <c:scaling>
          <c:orientation val="minMax"/>
          <c:max val="1"/>
          <c:min val="0"/>
        </c:scaling>
        <c:delete val="0"/>
        <c:axPos val="r"/>
        <c:numFmt formatCode="General" sourceLinked="1"/>
        <c:majorTickMark val="none"/>
        <c:minorTickMark val="none"/>
        <c:tickLblPos val="none"/>
        <c:spPr>
          <a:ln>
            <a:noFill/>
          </a:ln>
        </c:spPr>
        <c:crossAx val="597168128"/>
        <c:crosses val="max"/>
        <c:crossBetween val="between"/>
      </c:valAx>
      <c:catAx>
        <c:axId val="597168128"/>
        <c:scaling>
          <c:orientation val="minMax"/>
        </c:scaling>
        <c:delete val="1"/>
        <c:axPos val="b"/>
        <c:numFmt formatCode="General" sourceLinked="1"/>
        <c:majorTickMark val="out"/>
        <c:minorTickMark val="none"/>
        <c:tickLblPos val="nextTo"/>
        <c:crossAx val="59694400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540-454A-BE3C-4E20C8BBE9A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06586228130991E-2"/>
          <c:y val="0.28676845142076507"/>
          <c:w val="0.84012386483800339"/>
          <c:h val="0.58110678868421861"/>
        </c:manualLayout>
      </c:layout>
      <c:barChart>
        <c:barDir val="col"/>
        <c:grouping val="clustered"/>
        <c:varyColors val="0"/>
        <c:ser>
          <c:idx val="0"/>
          <c:order val="0"/>
          <c:tx>
            <c:strRef>
              <c:f>Sheet1!$B$1</c:f>
              <c:strCache>
                <c:ptCount val="1"/>
                <c:pt idx="0">
                  <c:v>CCG</c:v>
                </c:pt>
              </c:strCache>
            </c:strRef>
          </c:tx>
          <c:spPr>
            <a:solidFill>
              <a:schemeClr val="tx2">
                <a:lumMod val="50000"/>
              </a:schemeClr>
            </a:solidFill>
            <a:ln w="19050">
              <a:noFill/>
            </a:ln>
          </c:spPr>
          <c:invertIfNegative val="0"/>
          <c:dLbls>
            <c:numFmt formatCode="[=0]0\%;[&lt;0.5]&quot;*&quot;\%;0\%" sourceLinked="0"/>
            <c:spPr>
              <a:noFill/>
              <a:ln>
                <a:noFill/>
              </a:ln>
              <a:effectLst/>
            </c:spPr>
            <c:txPr>
              <a:bodyPr/>
              <a:lstStyle/>
              <a:p>
                <a:pPr>
                  <a:defRPr lang="en-GB" sz="1050" b="0">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Sheet1!$A$2:$A$10</c:f>
              <c:strCache>
                <c:ptCount val="9"/>
                <c:pt idx="0">
                  <c:v>Got an appointment for a different day </c:v>
                </c:pt>
                <c:pt idx="1">
                  <c:v>Called an NHS helpline, such as NHS 111</c:v>
                </c:pt>
                <c:pt idx="2">
                  <c:v>Went to A&amp;E</c:v>
                </c:pt>
                <c:pt idx="3">
                  <c:v>Spoke to a pharmacist</c:v>
                </c:pt>
                <c:pt idx="4">
                  <c:v>Went to or contacted another NHS service</c:v>
                </c:pt>
                <c:pt idx="5">
                  <c:v>Decided to contact my practice another time</c:v>
                </c:pt>
                <c:pt idx="6">
                  <c:v>Looked for information online</c:v>
                </c:pt>
                <c:pt idx="7">
                  <c:v>Spoke to a friend or family member</c:v>
                </c:pt>
                <c:pt idx="8">
                  <c:v>Didn’t see or speak to anyone</c:v>
                </c:pt>
              </c:strCache>
            </c:strRef>
          </c:cat>
          <c:val>
            <c:numRef>
              <c:f>Sheet1!$B$2:$B$10</c:f>
              <c:numCache>
                <c:formatCode>General</c:formatCode>
                <c:ptCount val="9"/>
                <c:pt idx="0">
                  <c:v>10</c:v>
                </c:pt>
                <c:pt idx="1">
                  <c:v>3</c:v>
                </c:pt>
                <c:pt idx="2">
                  <c:v>5</c:v>
                </c:pt>
                <c:pt idx="3">
                  <c:v>11</c:v>
                </c:pt>
                <c:pt idx="4">
                  <c:v>18</c:v>
                </c:pt>
                <c:pt idx="5">
                  <c:v>24</c:v>
                </c:pt>
                <c:pt idx="6">
                  <c:v>16</c:v>
                </c:pt>
                <c:pt idx="7">
                  <c:v>15</c:v>
                </c:pt>
                <c:pt idx="8">
                  <c:v>27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7675-4C09-96BB-EC1D739D9B14}"/>
            </c:ext>
          </c:extLst>
        </c:ser>
        <c:ser>
          <c:idx val="1"/>
          <c:order val="1"/>
          <c:tx>
            <c:strRef>
              <c:f>Sheet1!$C$1</c:f>
              <c:strCache>
                <c:ptCount val="1"/>
                <c:pt idx="0">
                  <c:v>National</c:v>
                </c:pt>
              </c:strCache>
            </c:strRef>
          </c:tx>
          <c:invertIfNegative val="0"/>
          <c:dLbls>
            <c:numFmt formatCode="[=0]0\%;[&lt;0.5]&quot;*&quot;\%;0\%" sourceLinked="0"/>
            <c:spPr>
              <a:noFill/>
              <a:ln>
                <a:noFill/>
              </a:ln>
              <a:effectLst/>
            </c:spPr>
            <c:txPr>
              <a:bodyPr/>
              <a:lstStyle/>
              <a:p>
                <a:pPr>
                  <a:defRPr sz="1050"/>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Sheet1!$A$2:$A$10</c:f>
              <c:strCache>
                <c:ptCount val="9"/>
                <c:pt idx="0">
                  <c:v>Got an appointment for a different day </c:v>
                </c:pt>
                <c:pt idx="1">
                  <c:v>Called an NHS helpline, such as NHS 111</c:v>
                </c:pt>
                <c:pt idx="2">
                  <c:v>Went to A&amp;E</c:v>
                </c:pt>
                <c:pt idx="3">
                  <c:v>Spoke to a pharmacist</c:v>
                </c:pt>
                <c:pt idx="4">
                  <c:v>Went to or contacted another NHS service</c:v>
                </c:pt>
                <c:pt idx="5">
                  <c:v>Decided to contact my practice another time</c:v>
                </c:pt>
                <c:pt idx="6">
                  <c:v>Looked for information online</c:v>
                </c:pt>
                <c:pt idx="7">
                  <c:v>Spoke to a friend or family member</c:v>
                </c:pt>
                <c:pt idx="8">
                  <c:v>Didn’t see or speak to anyone</c:v>
                </c:pt>
              </c:strCache>
            </c:strRef>
          </c:cat>
          <c:val>
            <c:numRef>
              <c:f>Sheet1!$C$2:$C$10</c:f>
              <c:numCache>
                <c:formatCode>General</c:formatCode>
                <c:ptCount val="9"/>
                <c:pt idx="0">
                  <c:v>13</c:v>
                </c:pt>
                <c:pt idx="1">
                  <c:v>8</c:v>
                </c:pt>
                <c:pt idx="2">
                  <c:v>13</c:v>
                </c:pt>
                <c:pt idx="3">
                  <c:v>10</c:v>
                </c:pt>
                <c:pt idx="4">
                  <c:v>10</c:v>
                </c:pt>
                <c:pt idx="5">
                  <c:v>21</c:v>
                </c:pt>
                <c:pt idx="6">
                  <c:v>12</c:v>
                </c:pt>
                <c:pt idx="7">
                  <c:v>10</c:v>
                </c:pt>
                <c:pt idx="8">
                  <c:v>29</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7675-4C09-96BB-EC1D739D9B14}"/>
            </c:ext>
          </c:extLst>
        </c:ser>
        <c:dLbls>
          <c:showLegendKey val="0"/>
          <c:showVal val="1"/>
          <c:showCatName val="0"/>
          <c:showSerName val="0"/>
          <c:showPercent val="0"/>
          <c:showBubbleSize val="0"/>
        </c:dLbls>
        <c:gapWidth val="75"/>
        <c:overlap val="-3"/>
        <c:axId val="598023680"/>
        <c:axId val="596947456"/>
      </c:barChart>
      <c:catAx>
        <c:axId val="598023680"/>
        <c:scaling>
          <c:orientation val="minMax"/>
        </c:scaling>
        <c:delete val="0"/>
        <c:axPos val="b"/>
        <c:numFmt formatCode="General" sourceLinked="1"/>
        <c:majorTickMark val="out"/>
        <c:minorTickMark val="none"/>
        <c:tickLblPos val="nextTo"/>
        <c:spPr>
          <a:ln w="9525">
            <a:solidFill>
              <a:schemeClr val="accent2">
                <a:lumMod val="75000"/>
              </a:schemeClr>
            </a:solidFill>
          </a:ln>
        </c:spPr>
        <c:txPr>
          <a:bodyPr/>
          <a:lstStyle/>
          <a:p>
            <a:pPr>
              <a:defRPr lang="en-GB" sz="900">
                <a:solidFill>
                  <a:schemeClr val="tx1"/>
                </a:solidFill>
              </a:defRPr>
            </a:pPr>
            <a:endParaRPr lang="en-US"/>
          </a:p>
        </c:txPr>
        <c:crossAx val="596947456"/>
        <c:crosses val="autoZero"/>
        <c:auto val="1"/>
        <c:lblAlgn val="ctr"/>
        <c:lblOffset val="100"/>
        <c:noMultiLvlLbl val="0"/>
      </c:catAx>
      <c:valAx>
        <c:axId val="596947456"/>
        <c:scaling>
          <c:orientation val="minMax"/>
          <c:max val="100"/>
          <c:min val="0"/>
        </c:scaling>
        <c:delete val="0"/>
        <c:axPos val="l"/>
        <c:numFmt formatCode="General\%" sourceLinked="0"/>
        <c:majorTickMark val="out"/>
        <c:minorTickMark val="none"/>
        <c:tickLblPos val="nextTo"/>
        <c:txPr>
          <a:bodyPr/>
          <a:lstStyle/>
          <a:p>
            <a:pPr>
              <a:defRPr sz="1100"/>
            </a:pPr>
            <a:endParaRPr lang="en-US"/>
          </a:p>
        </c:txPr>
        <c:crossAx val="598023680"/>
        <c:crosses val="autoZero"/>
        <c:crossBetween val="between"/>
      </c:valAx>
      <c:spPr>
        <a:noFill/>
        <a:ln w="25400">
          <a:noFill/>
        </a:ln>
      </c:spPr>
    </c:plotArea>
    <c:legend>
      <c:legendPos val="b"/>
      <c:layout>
        <c:manualLayout>
          <c:xMode val="edge"/>
          <c:yMode val="edge"/>
          <c:x val="0.89247713685550445"/>
          <c:y val="0.45950232361370441"/>
          <c:w val="0.10255276776537224"/>
          <c:h val="0.15694417495544152"/>
        </c:manualLayout>
      </c:layout>
      <c:overlay val="0"/>
      <c:txPr>
        <a:bodyPr/>
        <a:lstStyle/>
        <a:p>
          <a:pPr rtl="0">
            <a:defRPr lang="en-GB"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52D-44D1-AB51-FFF90D2593E2}"/>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DDCF-4C18-9440-08F4654CB82A}"/>
              </c:ext>
            </c:extLst>
          </c:dPt>
          <c:dPt>
            <c:idx val="1"/>
            <c:bubble3D val="0"/>
            <c:spPr>
              <a:solidFill>
                <a:srgbClr val="82D19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DCF-4C18-9440-08F4654CB82A}"/>
              </c:ext>
            </c:extLst>
          </c:dPt>
          <c:dPt>
            <c:idx val="2"/>
            <c:bubble3D val="0"/>
            <c:spPr>
              <a:solidFill>
                <a:srgbClr val="FFFFFF">
                  <a:lumMod val="75000"/>
                </a:srgb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DCF-4C18-9440-08F4654CB82A}"/>
              </c:ext>
            </c:extLst>
          </c:dPt>
          <c:dPt>
            <c:idx val="3"/>
            <c:bubble3D val="0"/>
            <c:spPr>
              <a:solidFill>
                <a:srgbClr val="F28C8C"/>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DCF-4C18-9440-08F4654CB82A}"/>
              </c:ext>
            </c:extLst>
          </c:dPt>
          <c:dPt>
            <c:idx val="4"/>
            <c:bubble3D val="0"/>
            <c:spPr>
              <a:solidFill>
                <a:srgbClr val="EC565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DCF-4C18-9440-08F4654CB82A}"/>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DCF-4C18-9440-08F4654CB82A}"/>
              </c:ext>
            </c:extLst>
          </c:dPt>
          <c:dLbls>
            <c:dLbl>
              <c:idx val="4"/>
              <c:layout>
                <c:manualLayout>
                  <c:x val="9.5852876250464222E-3"/>
                  <c:y val="0"/>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DDCF-4C18-9440-08F4654CB82A}"/>
                </c:ext>
              </c:extLst>
            </c:dLbl>
            <c:numFmt formatCode="[&lt;3]&quot;&quot;;0\%" sourceLinked="0"/>
            <c:spPr>
              <a:noFill/>
              <a:ln>
                <a:noFill/>
              </a:ln>
              <a:effectLst/>
            </c:spPr>
            <c:txPr>
              <a:bodyPr/>
              <a:lstStyle/>
              <a:p>
                <a:pPr>
                  <a:defRPr sz="900" b="0">
                    <a:solidFill>
                      <a:schemeClr val="tx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32</c:v>
                </c:pt>
                <c:pt idx="1">
                  <c:v>39</c:v>
                </c:pt>
                <c:pt idx="2">
                  <c:v>14</c:v>
                </c:pt>
                <c:pt idx="3">
                  <c:v>10</c:v>
                </c:pt>
                <c:pt idx="4">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DCF-4C18-9440-08F4654CB82A}"/>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6117629981119518"/>
          <c:y val="0.21610763240163525"/>
          <c:w val="0.37656936748482067"/>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110-4777-A6C5-B1FA89743DE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8550-4C79-BC5A-242F33952809}"/>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8550-4C79-BC5A-242F33952809}"/>
              </c:ext>
            </c:extLst>
          </c:dPt>
          <c:cat>
            <c:strRef>
              <c:f>Sheet1!$A$2:$A$3</c:f>
              <c:strCache>
                <c:ptCount val="2"/>
                <c:pt idx="0">
                  <c:v>1st Qtr</c:v>
                </c:pt>
                <c:pt idx="1">
                  <c:v>2nd Qtr</c:v>
                </c:pt>
              </c:strCache>
            </c:strRef>
          </c:cat>
          <c:val>
            <c:numRef>
              <c:f>Sheet1!$B$2:$B$3</c:f>
              <c:numCache>
                <c:formatCode>General</c:formatCode>
                <c:ptCount val="2"/>
                <c:pt idx="0">
                  <c:v>46</c:v>
                </c:pt>
                <c:pt idx="1">
                  <c:v>54</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8550-4C79-BC5A-242F33952809}"/>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0C6B-4F53-B791-B3E9B2F2234E}"/>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0C6B-4F53-B791-B3E9B2F2234E}"/>
              </c:ext>
            </c:extLst>
          </c:dPt>
          <c:cat>
            <c:strRef>
              <c:f>Sheet1!$A$2:$A$3</c:f>
              <c:strCache>
                <c:ptCount val="2"/>
                <c:pt idx="0">
                  <c:v>1st Qtr</c:v>
                </c:pt>
                <c:pt idx="1">
                  <c:v>2nd Qtr</c:v>
                </c:pt>
              </c:strCache>
            </c:strRef>
          </c:cat>
          <c:val>
            <c:numRef>
              <c:f>Sheet1!$B$2:$B$3</c:f>
              <c:numCache>
                <c:formatCode>General</c:formatCode>
                <c:ptCount val="2"/>
                <c:pt idx="0">
                  <c:v>96</c:v>
                </c:pt>
                <c:pt idx="1">
                  <c:v>4</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0C6B-4F53-B791-B3E9B2F2234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8F75-4F29-9020-451823F16D12}"/>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8F75-4F29-9020-451823F16D12}"/>
              </c:ext>
            </c:extLst>
          </c:dPt>
          <c:cat>
            <c:strRef>
              <c:f>Sheet1!$A$2:$A$3</c:f>
              <c:strCache>
                <c:ptCount val="2"/>
                <c:pt idx="0">
                  <c:v>1st Qtr</c:v>
                </c:pt>
                <c:pt idx="1">
                  <c:v>2nd Qtr</c:v>
                </c:pt>
              </c:strCache>
            </c:strRef>
          </c:cat>
          <c:val>
            <c:numRef>
              <c:f>Sheet1!$B$2:$B$3</c:f>
              <c:numCache>
                <c:formatCode>General</c:formatCode>
                <c:ptCount val="2"/>
                <c:pt idx="0">
                  <c:v>57</c:v>
                </c:pt>
                <c:pt idx="1">
                  <c:v>43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8F75-4F29-9020-451823F16D12}"/>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42CB-47D0-A077-2F18563449C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7CC-4469-B397-38D41CA9F8DC}"/>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E7CC-4469-B397-38D41CA9F8DC}"/>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E7CC-4469-B397-38D41CA9F8DC}"/>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8750000000000006E-2"/>
          <c:y val="0.52012598425196854"/>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DBD-492A-9525-4DCC1C05E2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82-4460-9D3E-71204BB878D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59B-413B-821A-F04299BC14E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0EB-4A3E-BBC8-8A31C284BB5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0B09-4960-9813-EEB7FD12BB5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6154-4BB7-AAB3-97BDE6A1A86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Good</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B06-4B7C-AEAC-C9DF3CEBDCB8}"/>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0B06-4B7C-AEAC-C9DF3CEBDCB8}"/>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0B06-4B7C-AEAC-C9DF3CEBDCB8}"/>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0B06-4B7C-AEAC-C9DF3CEBDCB8}"/>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0B06-4B7C-AEAC-C9DF3CEBDCB8}"/>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0B06-4B7C-AEAC-C9DF3CEBDCB8}"/>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74</c:v>
                </c:pt>
                <c:pt idx="1">
                  <c:v>73</c:v>
                </c:pt>
                <c:pt idx="2">
                  <c:v>71</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B06-4B7C-AEAC-C9DF3CEBDCB8}"/>
            </c:ext>
          </c:extLst>
        </c:ser>
        <c:ser>
          <c:idx val="1"/>
          <c:order val="1"/>
          <c:tx>
            <c:strRef>
              <c:f>Sheet1!$C$1</c:f>
              <c:strCache>
                <c:ptCount val="1"/>
                <c:pt idx="0">
                  <c:v>% Poor</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0B06-4B7C-AEAC-C9DF3CEBDCB8}"/>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0B06-4B7C-AEAC-C9DF3CEBDCB8}"/>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0B06-4B7C-AEAC-C9DF3CEBDCB8}"/>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0B06-4B7C-AEAC-C9DF3CEBDCB8}"/>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0B06-4B7C-AEAC-C9DF3CEBDCB8}"/>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0B06-4B7C-AEAC-C9DF3CEBDCB8}"/>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12</c:v>
                </c:pt>
                <c:pt idx="1">
                  <c:v>13</c:v>
                </c:pt>
                <c:pt idx="2">
                  <c:v>15</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B06-4B7C-AEAC-C9DF3CEBDCB8}"/>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HOYLAKE &amp; MEOLS MEDICAL CTR</c:v>
                </c:pt>
                <c:pt idx="1">
                  <c:v>ST CATHERINE'S SURGERY</c:v>
                </c:pt>
                <c:pt idx="2">
                  <c:v>TOWNFIELD HEALTH CENTRE</c:v>
                </c:pt>
                <c:pt idx="3">
                  <c:v>WHETSTONE LANE MED CTR</c:v>
                </c:pt>
                <c:pt idx="4">
                  <c:v>GREASBY GROUP PRACTICE</c:v>
                </c:pt>
                <c:pt idx="5">
                  <c:v>ORCHARD SURGERY</c:v>
                </c:pt>
                <c:pt idx="6">
                  <c:v>LISCARD GROUP PRACTICE</c:v>
                </c:pt>
                <c:pt idx="7">
                  <c:v>WEST WIRRAL GROUP PRACTICE</c:v>
                </c:pt>
                <c:pt idx="8">
                  <c:v>ST HILARY GROUP PRACTICE</c:v>
                </c:pt>
                <c:pt idx="9">
                  <c:v>EASTHAM GROUP PRACTICE</c:v>
                </c:pt>
                <c:pt idx="10">
                  <c:v>CIVIC MEDICAL CENTRE</c:v>
                </c:pt>
                <c:pt idx="11">
                  <c:v>ESTUARY MEDICAL PRACTICE</c:v>
                </c:pt>
                <c:pt idx="12">
                  <c:v>UPTON GROUP PRACTICE</c:v>
                </c:pt>
                <c:pt idx="13">
                  <c:v>RIVERSIDE SURGERY</c:v>
                </c:pt>
                <c:pt idx="14">
                  <c:v>MARINE LAKE MEDICAL PRACTICE</c:v>
                </c:pt>
                <c:pt idx="15">
                  <c:v>VILLA MED CTR</c:v>
                </c:pt>
                <c:pt idx="16">
                  <c:v>EGREMONT MED CTR</c:v>
                </c:pt>
                <c:pt idx="17">
                  <c:v>VITTORIA MED CTR G</c:v>
                </c:pt>
                <c:pt idx="18">
                  <c:v>CENTRAL PARK MEDICAL CENTRE</c:v>
                </c:pt>
                <c:pt idx="19">
                  <c:v>HEATHERLANDS MED CTR</c:v>
                </c:pt>
                <c:pt idx="20">
                  <c:v>CCG</c:v>
                </c:pt>
                <c:pt idx="21">
                  <c:v>HESWALL &amp; PENSBY GROUP PRACTICE</c:v>
                </c:pt>
                <c:pt idx="22">
                  <c:v>ST GEORGES MEDICAL CENTRE</c:v>
                </c:pt>
                <c:pt idx="23">
                  <c:v>LEASOWE MEDICAL PRACTICE</c:v>
                </c:pt>
                <c:pt idx="24">
                  <c:v>DEVANEY MED CTR</c:v>
                </c:pt>
                <c:pt idx="25">
                  <c:v>SUNLIGHT GROUP PRACTICE</c:v>
                </c:pt>
                <c:pt idx="26">
                  <c:v>PARKFIELD MED CTR</c:v>
                </c:pt>
                <c:pt idx="27">
                  <c:v>SPITAL SURGERY</c:v>
                </c:pt>
                <c:pt idx="28">
                  <c:v>MIRIAM PRIMARY CARE GROUP</c:v>
                </c:pt>
                <c:pt idx="29">
                  <c:v>CAVENDISH MEDICAL CENTRE</c:v>
                </c:pt>
                <c:pt idx="30">
                  <c:v>PRENTON MEDICAL CENTRE_MURUGESH V</c:v>
                </c:pt>
                <c:pt idx="31">
                  <c:v>MORETON HEALTH CLINIC</c:v>
                </c:pt>
                <c:pt idx="32">
                  <c:v>MORETON MEDICAL CENTRE</c:v>
                </c:pt>
                <c:pt idx="33">
                  <c:v>GLADSTONE MED CTR</c:v>
                </c:pt>
                <c:pt idx="34">
                  <c:v>SOMERVILLE MED CTR</c:v>
                </c:pt>
                <c:pt idx="35">
                  <c:v>MORETON CROSS GROUP PRACTICE</c:v>
                </c:pt>
                <c:pt idx="36">
                  <c:v>KINGS LANE MEDICAL PRACTICE</c:v>
                </c:pt>
                <c:pt idx="37">
                  <c:v>FEGAN &amp; PARTNERS</c:v>
                </c:pt>
                <c:pt idx="38">
                  <c:v>ALLPORT MEDICAL CENTRE</c:v>
                </c:pt>
                <c:pt idx="39">
                  <c:v>HOYLAKE RD MET CTR</c:v>
                </c:pt>
                <c:pt idx="40">
                  <c:v>TEEHEY LANE SURGERY</c:v>
                </c:pt>
                <c:pt idx="41">
                  <c:v>HOLMLANDS MED CTR</c:v>
                </c:pt>
                <c:pt idx="42">
                  <c:v>CLAUGHTON MEDICAL CENTRE</c:v>
                </c:pt>
                <c:pt idx="43">
                  <c:v>COMMONFIELD RD SURGERY</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4F08-4400-9115-A28A0ABFAD12}"/>
            </c:ext>
          </c:extLst>
        </c:ser>
        <c:ser>
          <c:idx val="3"/>
          <c:order val="3"/>
          <c:tx>
            <c:strRef>
              <c:f>Sheet1!$E$1</c:f>
              <c:strCache>
                <c:ptCount val="1"/>
                <c:pt idx="0">
                  <c:v>Column1</c:v>
                </c:pt>
              </c:strCache>
            </c:strRef>
          </c:tx>
          <c:invertIfNegative val="0"/>
          <c:cat>
            <c:strRef>
              <c:f>Sheet1!$A$2:$A$45</c:f>
              <c:strCache>
                <c:ptCount val="44"/>
                <c:pt idx="0">
                  <c:v>HOYLAKE &amp; MEOLS MEDICAL CTR</c:v>
                </c:pt>
                <c:pt idx="1">
                  <c:v>ST CATHERINE'S SURGERY</c:v>
                </c:pt>
                <c:pt idx="2">
                  <c:v>TOWNFIELD HEALTH CENTRE</c:v>
                </c:pt>
                <c:pt idx="3">
                  <c:v>WHETSTONE LANE MED CTR</c:v>
                </c:pt>
                <c:pt idx="4">
                  <c:v>GREASBY GROUP PRACTICE</c:v>
                </c:pt>
                <c:pt idx="5">
                  <c:v>ORCHARD SURGERY</c:v>
                </c:pt>
                <c:pt idx="6">
                  <c:v>LISCARD GROUP PRACTICE</c:v>
                </c:pt>
                <c:pt idx="7">
                  <c:v>WEST WIRRAL GROUP PRACTICE</c:v>
                </c:pt>
                <c:pt idx="8">
                  <c:v>ST HILARY GROUP PRACTICE</c:v>
                </c:pt>
                <c:pt idx="9">
                  <c:v>EASTHAM GROUP PRACTICE</c:v>
                </c:pt>
                <c:pt idx="10">
                  <c:v>CIVIC MEDICAL CENTRE</c:v>
                </c:pt>
                <c:pt idx="11">
                  <c:v>ESTUARY MEDICAL PRACTICE</c:v>
                </c:pt>
                <c:pt idx="12">
                  <c:v>UPTON GROUP PRACTICE</c:v>
                </c:pt>
                <c:pt idx="13">
                  <c:v>RIVERSIDE SURGERY</c:v>
                </c:pt>
                <c:pt idx="14">
                  <c:v>MARINE LAKE MEDICAL PRACTICE</c:v>
                </c:pt>
                <c:pt idx="15">
                  <c:v>VILLA MED CTR</c:v>
                </c:pt>
                <c:pt idx="16">
                  <c:v>EGREMONT MED CTR</c:v>
                </c:pt>
                <c:pt idx="17">
                  <c:v>VITTORIA MED CTR G</c:v>
                </c:pt>
                <c:pt idx="18">
                  <c:v>CENTRAL PARK MEDICAL CENTRE</c:v>
                </c:pt>
                <c:pt idx="19">
                  <c:v>HEATHERLANDS MED CTR</c:v>
                </c:pt>
                <c:pt idx="20">
                  <c:v>CCG</c:v>
                </c:pt>
                <c:pt idx="21">
                  <c:v>HESWALL &amp; PENSBY GROUP PRACTICE</c:v>
                </c:pt>
                <c:pt idx="22">
                  <c:v>ST GEORGES MEDICAL CENTRE</c:v>
                </c:pt>
                <c:pt idx="23">
                  <c:v>LEASOWE MEDICAL PRACTICE</c:v>
                </c:pt>
                <c:pt idx="24">
                  <c:v>DEVANEY MED CTR</c:v>
                </c:pt>
                <c:pt idx="25">
                  <c:v>SUNLIGHT GROUP PRACTICE</c:v>
                </c:pt>
                <c:pt idx="26">
                  <c:v>PARKFIELD MED CTR</c:v>
                </c:pt>
                <c:pt idx="27">
                  <c:v>SPITAL SURGERY</c:v>
                </c:pt>
                <c:pt idx="28">
                  <c:v>MIRIAM PRIMARY CARE GROUP</c:v>
                </c:pt>
                <c:pt idx="29">
                  <c:v>CAVENDISH MEDICAL CENTRE</c:v>
                </c:pt>
                <c:pt idx="30">
                  <c:v>PRENTON MEDICAL CENTRE_MURUGESH V</c:v>
                </c:pt>
                <c:pt idx="31">
                  <c:v>MORETON HEALTH CLINIC</c:v>
                </c:pt>
                <c:pt idx="32">
                  <c:v>MORETON MEDICAL CENTRE</c:v>
                </c:pt>
                <c:pt idx="33">
                  <c:v>GLADSTONE MED CTR</c:v>
                </c:pt>
                <c:pt idx="34">
                  <c:v>SOMERVILLE MED CTR</c:v>
                </c:pt>
                <c:pt idx="35">
                  <c:v>MORETON CROSS GROUP PRACTICE</c:v>
                </c:pt>
                <c:pt idx="36">
                  <c:v>KINGS LANE MEDICAL PRACTICE</c:v>
                </c:pt>
                <c:pt idx="37">
                  <c:v>FEGAN &amp; PARTNERS</c:v>
                </c:pt>
                <c:pt idx="38">
                  <c:v>ALLPORT MEDICAL CENTRE</c:v>
                </c:pt>
                <c:pt idx="39">
                  <c:v>HOYLAKE RD MET CTR</c:v>
                </c:pt>
                <c:pt idx="40">
                  <c:v>TEEHEY LANE SURGERY</c:v>
                </c:pt>
                <c:pt idx="41">
                  <c:v>HOLMLANDS MED CTR</c:v>
                </c:pt>
                <c:pt idx="42">
                  <c:v>CLAUGHTON MEDICAL CENTRE</c:v>
                </c:pt>
                <c:pt idx="43">
                  <c:v>COMMONFIELD RD SURGERY</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4F08-4400-9115-A28A0ABFAD12}"/>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HOYLAKE &amp; MEOLS MEDICAL CTR</c:v>
                </c:pt>
                <c:pt idx="1">
                  <c:v>ST CATHERINE'S SURGERY</c:v>
                </c:pt>
                <c:pt idx="2">
                  <c:v>TOWNFIELD HEALTH CENTRE</c:v>
                </c:pt>
                <c:pt idx="3">
                  <c:v>WHETSTONE LANE MED CTR</c:v>
                </c:pt>
                <c:pt idx="4">
                  <c:v>GREASBY GROUP PRACTICE</c:v>
                </c:pt>
                <c:pt idx="5">
                  <c:v>ORCHARD SURGERY</c:v>
                </c:pt>
                <c:pt idx="6">
                  <c:v>LISCARD GROUP PRACTICE</c:v>
                </c:pt>
                <c:pt idx="7">
                  <c:v>WEST WIRRAL GROUP PRACTICE</c:v>
                </c:pt>
                <c:pt idx="8">
                  <c:v>ST HILARY GROUP PRACTICE</c:v>
                </c:pt>
                <c:pt idx="9">
                  <c:v>EASTHAM GROUP PRACTICE</c:v>
                </c:pt>
                <c:pt idx="10">
                  <c:v>CIVIC MEDICAL CENTRE</c:v>
                </c:pt>
                <c:pt idx="11">
                  <c:v>ESTUARY MEDICAL PRACTICE</c:v>
                </c:pt>
                <c:pt idx="12">
                  <c:v>UPTON GROUP PRACTICE</c:v>
                </c:pt>
                <c:pt idx="13">
                  <c:v>RIVERSIDE SURGERY</c:v>
                </c:pt>
                <c:pt idx="14">
                  <c:v>MARINE LAKE MEDICAL PRACTICE</c:v>
                </c:pt>
                <c:pt idx="15">
                  <c:v>VILLA MED CTR</c:v>
                </c:pt>
                <c:pt idx="16">
                  <c:v>EGREMONT MED CTR</c:v>
                </c:pt>
                <c:pt idx="17">
                  <c:v>VITTORIA MED CTR G</c:v>
                </c:pt>
                <c:pt idx="18">
                  <c:v>CENTRAL PARK MEDICAL CENTRE</c:v>
                </c:pt>
                <c:pt idx="19">
                  <c:v>HEATHERLANDS MED CTR</c:v>
                </c:pt>
                <c:pt idx="20">
                  <c:v>CCG</c:v>
                </c:pt>
                <c:pt idx="21">
                  <c:v>HESWALL &amp; PENSBY GROUP PRACTICE</c:v>
                </c:pt>
                <c:pt idx="22">
                  <c:v>ST GEORGES MEDICAL CENTRE</c:v>
                </c:pt>
                <c:pt idx="23">
                  <c:v>LEASOWE MEDICAL PRACTICE</c:v>
                </c:pt>
                <c:pt idx="24">
                  <c:v>DEVANEY MED CTR</c:v>
                </c:pt>
                <c:pt idx="25">
                  <c:v>SUNLIGHT GROUP PRACTICE</c:v>
                </c:pt>
                <c:pt idx="26">
                  <c:v>PARKFIELD MED CTR</c:v>
                </c:pt>
                <c:pt idx="27">
                  <c:v>SPITAL SURGERY</c:v>
                </c:pt>
                <c:pt idx="28">
                  <c:v>MIRIAM PRIMARY CARE GROUP</c:v>
                </c:pt>
                <c:pt idx="29">
                  <c:v>CAVENDISH MEDICAL CENTRE</c:v>
                </c:pt>
                <c:pt idx="30">
                  <c:v>PRENTON MEDICAL CENTRE_MURUGESH V</c:v>
                </c:pt>
                <c:pt idx="31">
                  <c:v>MORETON HEALTH CLINIC</c:v>
                </c:pt>
                <c:pt idx="32">
                  <c:v>MORETON MEDICAL CENTRE</c:v>
                </c:pt>
                <c:pt idx="33">
                  <c:v>GLADSTONE MED CTR</c:v>
                </c:pt>
                <c:pt idx="34">
                  <c:v>SOMERVILLE MED CTR</c:v>
                </c:pt>
                <c:pt idx="35">
                  <c:v>MORETON CROSS GROUP PRACTICE</c:v>
                </c:pt>
                <c:pt idx="36">
                  <c:v>KINGS LANE MEDICAL PRACTICE</c:v>
                </c:pt>
                <c:pt idx="37">
                  <c:v>FEGAN &amp; PARTNERS</c:v>
                </c:pt>
                <c:pt idx="38">
                  <c:v>ALLPORT MEDICAL CENTRE</c:v>
                </c:pt>
                <c:pt idx="39">
                  <c:v>HOYLAKE RD MET CTR</c:v>
                </c:pt>
                <c:pt idx="40">
                  <c:v>TEEHEY LANE SURGERY</c:v>
                </c:pt>
                <c:pt idx="41">
                  <c:v>HOLMLANDS MED CTR</c:v>
                </c:pt>
                <c:pt idx="42">
                  <c:v>CLAUGHTON MEDICAL CENTRE</c:v>
                </c:pt>
                <c:pt idx="43">
                  <c:v>COMMONFIELD RD SURGERY</c:v>
                </c:pt>
              </c:strCache>
            </c:strRef>
          </c:cat>
          <c:val>
            <c:numRef>
              <c:f>Sheet1!$F$2:$F$45</c:f>
              <c:numCache>
                <c:formatCode>General</c:formatCode>
                <c:ptCount val="44"/>
                <c:pt idx="0">
                  <c:v>0.46</c:v>
                </c:pt>
                <c:pt idx="1">
                  <c:v>0.47</c:v>
                </c:pt>
                <c:pt idx="2">
                  <c:v>0.52</c:v>
                </c:pt>
                <c:pt idx="3">
                  <c:v>0.53</c:v>
                </c:pt>
                <c:pt idx="4">
                  <c:v>0.55000000000000004</c:v>
                </c:pt>
                <c:pt idx="5">
                  <c:v>0.56999999999999995</c:v>
                </c:pt>
                <c:pt idx="6">
                  <c:v>0.6</c:v>
                </c:pt>
                <c:pt idx="7">
                  <c:v>0.61</c:v>
                </c:pt>
                <c:pt idx="8">
                  <c:v>0.61</c:v>
                </c:pt>
                <c:pt idx="9">
                  <c:v>0.62</c:v>
                </c:pt>
                <c:pt idx="10">
                  <c:v>0.65</c:v>
                </c:pt>
                <c:pt idx="11">
                  <c:v>0.66</c:v>
                </c:pt>
                <c:pt idx="12">
                  <c:v>0.66</c:v>
                </c:pt>
                <c:pt idx="13">
                  <c:v>0.66</c:v>
                </c:pt>
                <c:pt idx="14">
                  <c:v>0.67</c:v>
                </c:pt>
                <c:pt idx="15">
                  <c:v>0.67</c:v>
                </c:pt>
                <c:pt idx="16">
                  <c:v>0.67</c:v>
                </c:pt>
                <c:pt idx="17">
                  <c:v>0.68</c:v>
                </c:pt>
                <c:pt idx="18">
                  <c:v>0.69</c:v>
                </c:pt>
                <c:pt idx="19">
                  <c:v>0.7</c:v>
                </c:pt>
                <c:pt idx="20">
                  <c:v>0.71</c:v>
                </c:pt>
                <c:pt idx="21">
                  <c:v>0.71</c:v>
                </c:pt>
                <c:pt idx="22">
                  <c:v>0.71</c:v>
                </c:pt>
                <c:pt idx="23">
                  <c:v>0.72</c:v>
                </c:pt>
                <c:pt idx="24">
                  <c:v>0.73</c:v>
                </c:pt>
                <c:pt idx="25">
                  <c:v>0.74</c:v>
                </c:pt>
                <c:pt idx="26">
                  <c:v>0.75</c:v>
                </c:pt>
                <c:pt idx="27">
                  <c:v>0.76</c:v>
                </c:pt>
                <c:pt idx="28">
                  <c:v>0.76</c:v>
                </c:pt>
                <c:pt idx="29">
                  <c:v>0.77</c:v>
                </c:pt>
                <c:pt idx="30">
                  <c:v>0.79</c:v>
                </c:pt>
                <c:pt idx="31">
                  <c:v>0.8</c:v>
                </c:pt>
                <c:pt idx="32">
                  <c:v>0.8</c:v>
                </c:pt>
                <c:pt idx="33">
                  <c:v>0.81</c:v>
                </c:pt>
                <c:pt idx="34">
                  <c:v>0.82</c:v>
                </c:pt>
                <c:pt idx="35">
                  <c:v>0.82</c:v>
                </c:pt>
                <c:pt idx="36">
                  <c:v>0.82</c:v>
                </c:pt>
                <c:pt idx="37">
                  <c:v>0.82</c:v>
                </c:pt>
                <c:pt idx="38">
                  <c:v>0.83</c:v>
                </c:pt>
                <c:pt idx="39">
                  <c:v>0.85</c:v>
                </c:pt>
                <c:pt idx="40">
                  <c:v>0.86</c:v>
                </c:pt>
                <c:pt idx="41">
                  <c:v>0.87</c:v>
                </c:pt>
                <c:pt idx="42">
                  <c:v>0.87</c:v>
                </c:pt>
                <c:pt idx="43">
                  <c:v>0.9</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4F08-4400-9115-A28A0ABFAD12}"/>
            </c:ext>
          </c:extLst>
        </c:ser>
        <c:ser>
          <c:idx val="5"/>
          <c:order val="5"/>
          <c:tx>
            <c:strRef>
              <c:f>Sheet1!$G$1</c:f>
              <c:strCache>
                <c:ptCount val="1"/>
                <c:pt idx="0">
                  <c:v>Column3</c:v>
                </c:pt>
              </c:strCache>
            </c:strRef>
          </c:tx>
          <c:invertIfNegative val="0"/>
          <c:cat>
            <c:strRef>
              <c:f>Sheet1!$A$2:$A$45</c:f>
              <c:strCache>
                <c:ptCount val="44"/>
                <c:pt idx="0">
                  <c:v>HOYLAKE &amp; MEOLS MEDICAL CTR</c:v>
                </c:pt>
                <c:pt idx="1">
                  <c:v>ST CATHERINE'S SURGERY</c:v>
                </c:pt>
                <c:pt idx="2">
                  <c:v>TOWNFIELD HEALTH CENTRE</c:v>
                </c:pt>
                <c:pt idx="3">
                  <c:v>WHETSTONE LANE MED CTR</c:v>
                </c:pt>
                <c:pt idx="4">
                  <c:v>GREASBY GROUP PRACTICE</c:v>
                </c:pt>
                <c:pt idx="5">
                  <c:v>ORCHARD SURGERY</c:v>
                </c:pt>
                <c:pt idx="6">
                  <c:v>LISCARD GROUP PRACTICE</c:v>
                </c:pt>
                <c:pt idx="7">
                  <c:v>WEST WIRRAL GROUP PRACTICE</c:v>
                </c:pt>
                <c:pt idx="8">
                  <c:v>ST HILARY GROUP PRACTICE</c:v>
                </c:pt>
                <c:pt idx="9">
                  <c:v>EASTHAM GROUP PRACTICE</c:v>
                </c:pt>
                <c:pt idx="10">
                  <c:v>CIVIC MEDICAL CENTRE</c:v>
                </c:pt>
                <c:pt idx="11">
                  <c:v>ESTUARY MEDICAL PRACTICE</c:v>
                </c:pt>
                <c:pt idx="12">
                  <c:v>UPTON GROUP PRACTICE</c:v>
                </c:pt>
                <c:pt idx="13">
                  <c:v>RIVERSIDE SURGERY</c:v>
                </c:pt>
                <c:pt idx="14">
                  <c:v>MARINE LAKE MEDICAL PRACTICE</c:v>
                </c:pt>
                <c:pt idx="15">
                  <c:v>VILLA MED CTR</c:v>
                </c:pt>
                <c:pt idx="16">
                  <c:v>EGREMONT MED CTR</c:v>
                </c:pt>
                <c:pt idx="17">
                  <c:v>VITTORIA MED CTR G</c:v>
                </c:pt>
                <c:pt idx="18">
                  <c:v>CENTRAL PARK MEDICAL CENTRE</c:v>
                </c:pt>
                <c:pt idx="19">
                  <c:v>HEATHERLANDS MED CTR</c:v>
                </c:pt>
                <c:pt idx="20">
                  <c:v>CCG</c:v>
                </c:pt>
                <c:pt idx="21">
                  <c:v>HESWALL &amp; PENSBY GROUP PRACTICE</c:v>
                </c:pt>
                <c:pt idx="22">
                  <c:v>ST GEORGES MEDICAL CENTRE</c:v>
                </c:pt>
                <c:pt idx="23">
                  <c:v>LEASOWE MEDICAL PRACTICE</c:v>
                </c:pt>
                <c:pt idx="24">
                  <c:v>DEVANEY MED CTR</c:v>
                </c:pt>
                <c:pt idx="25">
                  <c:v>SUNLIGHT GROUP PRACTICE</c:v>
                </c:pt>
                <c:pt idx="26">
                  <c:v>PARKFIELD MED CTR</c:v>
                </c:pt>
                <c:pt idx="27">
                  <c:v>SPITAL SURGERY</c:v>
                </c:pt>
                <c:pt idx="28">
                  <c:v>MIRIAM PRIMARY CARE GROUP</c:v>
                </c:pt>
                <c:pt idx="29">
                  <c:v>CAVENDISH MEDICAL CENTRE</c:v>
                </c:pt>
                <c:pt idx="30">
                  <c:v>PRENTON MEDICAL CENTRE_MURUGESH V</c:v>
                </c:pt>
                <c:pt idx="31">
                  <c:v>MORETON HEALTH CLINIC</c:v>
                </c:pt>
                <c:pt idx="32">
                  <c:v>MORETON MEDICAL CENTRE</c:v>
                </c:pt>
                <c:pt idx="33">
                  <c:v>GLADSTONE MED CTR</c:v>
                </c:pt>
                <c:pt idx="34">
                  <c:v>SOMERVILLE MED CTR</c:v>
                </c:pt>
                <c:pt idx="35">
                  <c:v>MORETON CROSS GROUP PRACTICE</c:v>
                </c:pt>
                <c:pt idx="36">
                  <c:v>KINGS LANE MEDICAL PRACTICE</c:v>
                </c:pt>
                <c:pt idx="37">
                  <c:v>FEGAN &amp; PARTNERS</c:v>
                </c:pt>
                <c:pt idx="38">
                  <c:v>ALLPORT MEDICAL CENTRE</c:v>
                </c:pt>
                <c:pt idx="39">
                  <c:v>HOYLAKE RD MET CTR</c:v>
                </c:pt>
                <c:pt idx="40">
                  <c:v>TEEHEY LANE SURGERY</c:v>
                </c:pt>
                <c:pt idx="41">
                  <c:v>HOLMLANDS MED CTR</c:v>
                </c:pt>
                <c:pt idx="42">
                  <c:v>CLAUGHTON MEDICAL CENTRE</c:v>
                </c:pt>
                <c:pt idx="43">
                  <c:v>COMMONFIELD RD SURGERY</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4F08-4400-9115-A28A0ABFAD12}"/>
            </c:ext>
          </c:extLst>
        </c:ser>
        <c:ser>
          <c:idx val="6"/>
          <c:order val="6"/>
          <c:tx>
            <c:strRef>
              <c:f>Sheet1!$H$1</c:f>
              <c:strCache>
                <c:ptCount val="1"/>
                <c:pt idx="0">
                  <c:v>Column4</c:v>
                </c:pt>
              </c:strCache>
            </c:strRef>
          </c:tx>
          <c:invertIfNegative val="0"/>
          <c:cat>
            <c:strRef>
              <c:f>Sheet1!$A$2:$A$45</c:f>
              <c:strCache>
                <c:ptCount val="44"/>
                <c:pt idx="0">
                  <c:v>HOYLAKE &amp; MEOLS MEDICAL CTR</c:v>
                </c:pt>
                <c:pt idx="1">
                  <c:v>ST CATHERINE'S SURGERY</c:v>
                </c:pt>
                <c:pt idx="2">
                  <c:v>TOWNFIELD HEALTH CENTRE</c:v>
                </c:pt>
                <c:pt idx="3">
                  <c:v>WHETSTONE LANE MED CTR</c:v>
                </c:pt>
                <c:pt idx="4">
                  <c:v>GREASBY GROUP PRACTICE</c:v>
                </c:pt>
                <c:pt idx="5">
                  <c:v>ORCHARD SURGERY</c:v>
                </c:pt>
                <c:pt idx="6">
                  <c:v>LISCARD GROUP PRACTICE</c:v>
                </c:pt>
                <c:pt idx="7">
                  <c:v>WEST WIRRAL GROUP PRACTICE</c:v>
                </c:pt>
                <c:pt idx="8">
                  <c:v>ST HILARY GROUP PRACTICE</c:v>
                </c:pt>
                <c:pt idx="9">
                  <c:v>EASTHAM GROUP PRACTICE</c:v>
                </c:pt>
                <c:pt idx="10">
                  <c:v>CIVIC MEDICAL CENTRE</c:v>
                </c:pt>
                <c:pt idx="11">
                  <c:v>ESTUARY MEDICAL PRACTICE</c:v>
                </c:pt>
                <c:pt idx="12">
                  <c:v>UPTON GROUP PRACTICE</c:v>
                </c:pt>
                <c:pt idx="13">
                  <c:v>RIVERSIDE SURGERY</c:v>
                </c:pt>
                <c:pt idx="14">
                  <c:v>MARINE LAKE MEDICAL PRACTICE</c:v>
                </c:pt>
                <c:pt idx="15">
                  <c:v>VILLA MED CTR</c:v>
                </c:pt>
                <c:pt idx="16">
                  <c:v>EGREMONT MED CTR</c:v>
                </c:pt>
                <c:pt idx="17">
                  <c:v>VITTORIA MED CTR G</c:v>
                </c:pt>
                <c:pt idx="18">
                  <c:v>CENTRAL PARK MEDICAL CENTRE</c:v>
                </c:pt>
                <c:pt idx="19">
                  <c:v>HEATHERLANDS MED CTR</c:v>
                </c:pt>
                <c:pt idx="20">
                  <c:v>CCG</c:v>
                </c:pt>
                <c:pt idx="21">
                  <c:v>HESWALL &amp; PENSBY GROUP PRACTICE</c:v>
                </c:pt>
                <c:pt idx="22">
                  <c:v>ST GEORGES MEDICAL CENTRE</c:v>
                </c:pt>
                <c:pt idx="23">
                  <c:v>LEASOWE MEDICAL PRACTICE</c:v>
                </c:pt>
                <c:pt idx="24">
                  <c:v>DEVANEY MED CTR</c:v>
                </c:pt>
                <c:pt idx="25">
                  <c:v>SUNLIGHT GROUP PRACTICE</c:v>
                </c:pt>
                <c:pt idx="26">
                  <c:v>PARKFIELD MED CTR</c:v>
                </c:pt>
                <c:pt idx="27">
                  <c:v>SPITAL SURGERY</c:v>
                </c:pt>
                <c:pt idx="28">
                  <c:v>MIRIAM PRIMARY CARE GROUP</c:v>
                </c:pt>
                <c:pt idx="29">
                  <c:v>CAVENDISH MEDICAL CENTRE</c:v>
                </c:pt>
                <c:pt idx="30">
                  <c:v>PRENTON MEDICAL CENTRE_MURUGESH V</c:v>
                </c:pt>
                <c:pt idx="31">
                  <c:v>MORETON HEALTH CLINIC</c:v>
                </c:pt>
                <c:pt idx="32">
                  <c:v>MORETON MEDICAL CENTRE</c:v>
                </c:pt>
                <c:pt idx="33">
                  <c:v>GLADSTONE MED CTR</c:v>
                </c:pt>
                <c:pt idx="34">
                  <c:v>SOMERVILLE MED CTR</c:v>
                </c:pt>
                <c:pt idx="35">
                  <c:v>MORETON CROSS GROUP PRACTICE</c:v>
                </c:pt>
                <c:pt idx="36">
                  <c:v>KINGS LANE MEDICAL PRACTICE</c:v>
                </c:pt>
                <c:pt idx="37">
                  <c:v>FEGAN &amp; PARTNERS</c:v>
                </c:pt>
                <c:pt idx="38">
                  <c:v>ALLPORT MEDICAL CENTRE</c:v>
                </c:pt>
                <c:pt idx="39">
                  <c:v>HOYLAKE RD MET CTR</c:v>
                </c:pt>
                <c:pt idx="40">
                  <c:v>TEEHEY LANE SURGERY</c:v>
                </c:pt>
                <c:pt idx="41">
                  <c:v>HOLMLANDS MED CTR</c:v>
                </c:pt>
                <c:pt idx="42">
                  <c:v>CLAUGHTON MEDICAL CENTRE</c:v>
                </c:pt>
                <c:pt idx="43">
                  <c:v>COMMONFIELD RD SURGERY</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4F08-4400-9115-A28A0ABFAD12}"/>
            </c:ext>
          </c:extLst>
        </c:ser>
        <c:dLbls>
          <c:showLegendKey val="0"/>
          <c:showVal val="0"/>
          <c:showCatName val="0"/>
          <c:showSerName val="0"/>
          <c:showPercent val="0"/>
          <c:showBubbleSize val="0"/>
        </c:dLbls>
        <c:gapWidth val="500"/>
        <c:axId val="596661760"/>
        <c:axId val="59695449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HOYLAKE &amp; MEOLS MEDICAL CTR</c:v>
                </c:pt>
                <c:pt idx="1">
                  <c:v>ST CATHERINE'S SURGERY</c:v>
                </c:pt>
                <c:pt idx="2">
                  <c:v>TOWNFIELD HEALTH CENTRE</c:v>
                </c:pt>
                <c:pt idx="3">
                  <c:v>WHETSTONE LANE MED CTR</c:v>
                </c:pt>
                <c:pt idx="4">
                  <c:v>GREASBY GROUP PRACTICE</c:v>
                </c:pt>
                <c:pt idx="5">
                  <c:v>ORCHARD SURGERY</c:v>
                </c:pt>
                <c:pt idx="6">
                  <c:v>LISCARD GROUP PRACTICE</c:v>
                </c:pt>
                <c:pt idx="7">
                  <c:v>WEST WIRRAL GROUP PRACTICE</c:v>
                </c:pt>
                <c:pt idx="8">
                  <c:v>ST HILARY GROUP PRACTICE</c:v>
                </c:pt>
                <c:pt idx="9">
                  <c:v>EASTHAM GROUP PRACTICE</c:v>
                </c:pt>
                <c:pt idx="10">
                  <c:v>CIVIC MEDICAL CENTRE</c:v>
                </c:pt>
                <c:pt idx="11">
                  <c:v>ESTUARY MEDICAL PRACTICE</c:v>
                </c:pt>
                <c:pt idx="12">
                  <c:v>UPTON GROUP PRACTICE</c:v>
                </c:pt>
                <c:pt idx="13">
                  <c:v>RIVERSIDE SURGERY</c:v>
                </c:pt>
                <c:pt idx="14">
                  <c:v>MARINE LAKE MEDICAL PRACTICE</c:v>
                </c:pt>
                <c:pt idx="15">
                  <c:v>VILLA MED CTR</c:v>
                </c:pt>
                <c:pt idx="16">
                  <c:v>EGREMONT MED CTR</c:v>
                </c:pt>
                <c:pt idx="17">
                  <c:v>VITTORIA MED CTR G</c:v>
                </c:pt>
                <c:pt idx="18">
                  <c:v>CENTRAL PARK MEDICAL CENTRE</c:v>
                </c:pt>
                <c:pt idx="19">
                  <c:v>HEATHERLANDS MED CTR</c:v>
                </c:pt>
                <c:pt idx="20">
                  <c:v>CCG</c:v>
                </c:pt>
                <c:pt idx="21">
                  <c:v>HESWALL &amp; PENSBY GROUP PRACTICE</c:v>
                </c:pt>
                <c:pt idx="22">
                  <c:v>ST GEORGES MEDICAL CENTRE</c:v>
                </c:pt>
                <c:pt idx="23">
                  <c:v>LEASOWE MEDICAL PRACTICE</c:v>
                </c:pt>
                <c:pt idx="24">
                  <c:v>DEVANEY MED CTR</c:v>
                </c:pt>
                <c:pt idx="25">
                  <c:v>SUNLIGHT GROUP PRACTICE</c:v>
                </c:pt>
                <c:pt idx="26">
                  <c:v>PARKFIELD MED CTR</c:v>
                </c:pt>
                <c:pt idx="27">
                  <c:v>SPITAL SURGERY</c:v>
                </c:pt>
                <c:pt idx="28">
                  <c:v>MIRIAM PRIMARY CARE GROUP</c:v>
                </c:pt>
                <c:pt idx="29">
                  <c:v>CAVENDISH MEDICAL CENTRE</c:v>
                </c:pt>
                <c:pt idx="30">
                  <c:v>PRENTON MEDICAL CENTRE_MURUGESH V</c:v>
                </c:pt>
                <c:pt idx="31">
                  <c:v>MORETON HEALTH CLINIC</c:v>
                </c:pt>
                <c:pt idx="32">
                  <c:v>MORETON MEDICAL CENTRE</c:v>
                </c:pt>
                <c:pt idx="33">
                  <c:v>GLADSTONE MED CTR</c:v>
                </c:pt>
                <c:pt idx="34">
                  <c:v>SOMERVILLE MED CTR</c:v>
                </c:pt>
                <c:pt idx="35">
                  <c:v>MORETON CROSS GROUP PRACTICE</c:v>
                </c:pt>
                <c:pt idx="36">
                  <c:v>KINGS LANE MEDICAL PRACTICE</c:v>
                </c:pt>
                <c:pt idx="37">
                  <c:v>FEGAN &amp; PARTNERS</c:v>
                </c:pt>
                <c:pt idx="38">
                  <c:v>ALLPORT MEDICAL CENTRE</c:v>
                </c:pt>
                <c:pt idx="39">
                  <c:v>HOYLAKE RD MET CTR</c:v>
                </c:pt>
                <c:pt idx="40">
                  <c:v>TEEHEY LANE SURGERY</c:v>
                </c:pt>
                <c:pt idx="41">
                  <c:v>HOLMLANDS MED CTR</c:v>
                </c:pt>
                <c:pt idx="42">
                  <c:v>CLAUGHTON MEDICAL CENTRE</c:v>
                </c:pt>
                <c:pt idx="43">
                  <c:v>COMMONFIELD RD SURGERY</c:v>
                </c:pt>
              </c:strCache>
            </c:strRef>
          </c:cat>
          <c:val>
            <c:numRef>
              <c:f>Sheet1!$B$2:$B$45</c:f>
              <c:numCache>
                <c:formatCode>0%</c:formatCode>
                <c:ptCount val="44"/>
                <c:pt idx="0">
                  <c:v>0.65</c:v>
                </c:pt>
                <c:pt idx="1">
                  <c:v>0.65</c:v>
                </c:pt>
                <c:pt idx="2">
                  <c:v>0.65</c:v>
                </c:pt>
                <c:pt idx="3">
                  <c:v>0.65</c:v>
                </c:pt>
                <c:pt idx="4">
                  <c:v>0.65</c:v>
                </c:pt>
                <c:pt idx="5">
                  <c:v>0.65</c:v>
                </c:pt>
                <c:pt idx="6">
                  <c:v>0.65</c:v>
                </c:pt>
                <c:pt idx="7">
                  <c:v>0.65</c:v>
                </c:pt>
                <c:pt idx="8">
                  <c:v>0.65</c:v>
                </c:pt>
                <c:pt idx="9">
                  <c:v>0.65</c:v>
                </c:pt>
                <c:pt idx="10">
                  <c:v>0.65</c:v>
                </c:pt>
                <c:pt idx="11">
                  <c:v>0.65</c:v>
                </c:pt>
                <c:pt idx="12">
                  <c:v>0.65</c:v>
                </c:pt>
                <c:pt idx="13">
                  <c:v>0.65</c:v>
                </c:pt>
                <c:pt idx="14">
                  <c:v>0.65</c:v>
                </c:pt>
                <c:pt idx="15">
                  <c:v>0.65</c:v>
                </c:pt>
                <c:pt idx="16">
                  <c:v>0.65</c:v>
                </c:pt>
                <c:pt idx="17">
                  <c:v>0.65</c:v>
                </c:pt>
                <c:pt idx="18">
                  <c:v>0.65</c:v>
                </c:pt>
                <c:pt idx="19">
                  <c:v>0.65</c:v>
                </c:pt>
                <c:pt idx="20">
                  <c:v>0.65</c:v>
                </c:pt>
                <c:pt idx="21">
                  <c:v>0.65</c:v>
                </c:pt>
                <c:pt idx="22">
                  <c:v>0.65</c:v>
                </c:pt>
                <c:pt idx="23">
                  <c:v>0.65</c:v>
                </c:pt>
                <c:pt idx="24">
                  <c:v>0.65</c:v>
                </c:pt>
                <c:pt idx="25">
                  <c:v>0.65</c:v>
                </c:pt>
                <c:pt idx="26">
                  <c:v>0.65</c:v>
                </c:pt>
                <c:pt idx="27">
                  <c:v>0.65</c:v>
                </c:pt>
                <c:pt idx="28">
                  <c:v>0.65</c:v>
                </c:pt>
                <c:pt idx="29">
                  <c:v>0.65</c:v>
                </c:pt>
                <c:pt idx="30">
                  <c:v>0.65</c:v>
                </c:pt>
                <c:pt idx="31">
                  <c:v>0.65</c:v>
                </c:pt>
                <c:pt idx="32">
                  <c:v>0.65</c:v>
                </c:pt>
                <c:pt idx="33">
                  <c:v>0.65</c:v>
                </c:pt>
                <c:pt idx="34">
                  <c:v>0.65</c:v>
                </c:pt>
                <c:pt idx="35">
                  <c:v>0.65</c:v>
                </c:pt>
                <c:pt idx="36">
                  <c:v>0.65</c:v>
                </c:pt>
                <c:pt idx="37">
                  <c:v>0.65</c:v>
                </c:pt>
                <c:pt idx="38">
                  <c:v>0.65</c:v>
                </c:pt>
                <c:pt idx="39">
                  <c:v>0.65</c:v>
                </c:pt>
                <c:pt idx="40">
                  <c:v>0.65</c:v>
                </c:pt>
                <c:pt idx="41">
                  <c:v>0.65</c:v>
                </c:pt>
                <c:pt idx="42">
                  <c:v>0.65</c:v>
                </c:pt>
                <c:pt idx="43">
                  <c:v>0.65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4F08-4400-9115-A28A0ABFAD12}"/>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4F08-4400-9115-A28A0ABFAD12}"/>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4F08-4400-9115-A28A0ABFAD12}"/>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4F08-4400-9115-A28A0ABFAD12}"/>
              </c:ext>
            </c:extLst>
          </c:dPt>
          <c:cat>
            <c:strRef>
              <c:f>Sheet1!$A$2:$A$45</c:f>
              <c:strCache>
                <c:ptCount val="44"/>
                <c:pt idx="0">
                  <c:v>HOYLAKE &amp; MEOLS MEDICAL CTR</c:v>
                </c:pt>
                <c:pt idx="1">
                  <c:v>ST CATHERINE'S SURGERY</c:v>
                </c:pt>
                <c:pt idx="2">
                  <c:v>TOWNFIELD HEALTH CENTRE</c:v>
                </c:pt>
                <c:pt idx="3">
                  <c:v>WHETSTONE LANE MED CTR</c:v>
                </c:pt>
                <c:pt idx="4">
                  <c:v>GREASBY GROUP PRACTICE</c:v>
                </c:pt>
                <c:pt idx="5">
                  <c:v>ORCHARD SURGERY</c:v>
                </c:pt>
                <c:pt idx="6">
                  <c:v>LISCARD GROUP PRACTICE</c:v>
                </c:pt>
                <c:pt idx="7">
                  <c:v>WEST WIRRAL GROUP PRACTICE</c:v>
                </c:pt>
                <c:pt idx="8">
                  <c:v>ST HILARY GROUP PRACTICE</c:v>
                </c:pt>
                <c:pt idx="9">
                  <c:v>EASTHAM GROUP PRACTICE</c:v>
                </c:pt>
                <c:pt idx="10">
                  <c:v>CIVIC MEDICAL CENTRE</c:v>
                </c:pt>
                <c:pt idx="11">
                  <c:v>ESTUARY MEDICAL PRACTICE</c:v>
                </c:pt>
                <c:pt idx="12">
                  <c:v>UPTON GROUP PRACTICE</c:v>
                </c:pt>
                <c:pt idx="13">
                  <c:v>RIVERSIDE SURGERY</c:v>
                </c:pt>
                <c:pt idx="14">
                  <c:v>MARINE LAKE MEDICAL PRACTICE</c:v>
                </c:pt>
                <c:pt idx="15">
                  <c:v>VILLA MED CTR</c:v>
                </c:pt>
                <c:pt idx="16">
                  <c:v>EGREMONT MED CTR</c:v>
                </c:pt>
                <c:pt idx="17">
                  <c:v>VITTORIA MED CTR G</c:v>
                </c:pt>
                <c:pt idx="18">
                  <c:v>CENTRAL PARK MEDICAL CENTRE</c:v>
                </c:pt>
                <c:pt idx="19">
                  <c:v>HEATHERLANDS MED CTR</c:v>
                </c:pt>
                <c:pt idx="20">
                  <c:v>CCG</c:v>
                </c:pt>
                <c:pt idx="21">
                  <c:v>HESWALL &amp; PENSBY GROUP PRACTICE</c:v>
                </c:pt>
                <c:pt idx="22">
                  <c:v>ST GEORGES MEDICAL CENTRE</c:v>
                </c:pt>
                <c:pt idx="23">
                  <c:v>LEASOWE MEDICAL PRACTICE</c:v>
                </c:pt>
                <c:pt idx="24">
                  <c:v>DEVANEY MED CTR</c:v>
                </c:pt>
                <c:pt idx="25">
                  <c:v>SUNLIGHT GROUP PRACTICE</c:v>
                </c:pt>
                <c:pt idx="26">
                  <c:v>PARKFIELD MED CTR</c:v>
                </c:pt>
                <c:pt idx="27">
                  <c:v>SPITAL SURGERY</c:v>
                </c:pt>
                <c:pt idx="28">
                  <c:v>MIRIAM PRIMARY CARE GROUP</c:v>
                </c:pt>
                <c:pt idx="29">
                  <c:v>CAVENDISH MEDICAL CENTRE</c:v>
                </c:pt>
                <c:pt idx="30">
                  <c:v>PRENTON MEDICAL CENTRE_MURUGESH V</c:v>
                </c:pt>
                <c:pt idx="31">
                  <c:v>MORETON HEALTH CLINIC</c:v>
                </c:pt>
                <c:pt idx="32">
                  <c:v>MORETON MEDICAL CENTRE</c:v>
                </c:pt>
                <c:pt idx="33">
                  <c:v>GLADSTONE MED CTR</c:v>
                </c:pt>
                <c:pt idx="34">
                  <c:v>SOMERVILLE MED CTR</c:v>
                </c:pt>
                <c:pt idx="35">
                  <c:v>MORETON CROSS GROUP PRACTICE</c:v>
                </c:pt>
                <c:pt idx="36">
                  <c:v>KINGS LANE MEDICAL PRACTICE</c:v>
                </c:pt>
                <c:pt idx="37">
                  <c:v>FEGAN &amp; PARTNERS</c:v>
                </c:pt>
                <c:pt idx="38">
                  <c:v>ALLPORT MEDICAL CENTRE</c:v>
                </c:pt>
                <c:pt idx="39">
                  <c:v>HOYLAKE RD MET CTR</c:v>
                </c:pt>
                <c:pt idx="40">
                  <c:v>TEEHEY LANE SURGERY</c:v>
                </c:pt>
                <c:pt idx="41">
                  <c:v>HOLMLANDS MED CTR</c:v>
                </c:pt>
                <c:pt idx="42">
                  <c:v>CLAUGHTON MEDICAL CENTRE</c:v>
                </c:pt>
                <c:pt idx="43">
                  <c:v>COMMONFIELD RD SURGERY</c:v>
                </c:pt>
              </c:strCache>
            </c:strRef>
          </c:cat>
          <c:val>
            <c:numRef>
              <c:f>Sheet1!$C$2:$C$45</c:f>
              <c:numCache>
                <c:formatCode>0%</c:formatCode>
                <c:ptCount val="44"/>
                <c:pt idx="0">
                  <c:v>0.46</c:v>
                </c:pt>
                <c:pt idx="1">
                  <c:v>0.47</c:v>
                </c:pt>
                <c:pt idx="2">
                  <c:v>0.52</c:v>
                </c:pt>
                <c:pt idx="3">
                  <c:v>0.53</c:v>
                </c:pt>
                <c:pt idx="4">
                  <c:v>0.55000000000000004</c:v>
                </c:pt>
                <c:pt idx="5">
                  <c:v>0.56999999999999995</c:v>
                </c:pt>
                <c:pt idx="6">
                  <c:v>0.6</c:v>
                </c:pt>
                <c:pt idx="7">
                  <c:v>0.61</c:v>
                </c:pt>
                <c:pt idx="8">
                  <c:v>0.61</c:v>
                </c:pt>
                <c:pt idx="9">
                  <c:v>0.62</c:v>
                </c:pt>
                <c:pt idx="10">
                  <c:v>0.65</c:v>
                </c:pt>
                <c:pt idx="11">
                  <c:v>0.66</c:v>
                </c:pt>
                <c:pt idx="12">
                  <c:v>0.66</c:v>
                </c:pt>
                <c:pt idx="13">
                  <c:v>0.66</c:v>
                </c:pt>
                <c:pt idx="14">
                  <c:v>0.67</c:v>
                </c:pt>
                <c:pt idx="15">
                  <c:v>0.67</c:v>
                </c:pt>
                <c:pt idx="16">
                  <c:v>0.67</c:v>
                </c:pt>
                <c:pt idx="17">
                  <c:v>0.68</c:v>
                </c:pt>
                <c:pt idx="18">
                  <c:v>0.69</c:v>
                </c:pt>
                <c:pt idx="19">
                  <c:v>0.7</c:v>
                </c:pt>
                <c:pt idx="20">
                  <c:v>-10</c:v>
                </c:pt>
                <c:pt idx="21">
                  <c:v>0.71</c:v>
                </c:pt>
                <c:pt idx="22">
                  <c:v>0.71</c:v>
                </c:pt>
                <c:pt idx="23">
                  <c:v>0.72</c:v>
                </c:pt>
                <c:pt idx="24">
                  <c:v>0.73</c:v>
                </c:pt>
                <c:pt idx="25">
                  <c:v>0.74</c:v>
                </c:pt>
                <c:pt idx="26">
                  <c:v>0.75</c:v>
                </c:pt>
                <c:pt idx="27">
                  <c:v>0.76</c:v>
                </c:pt>
                <c:pt idx="28">
                  <c:v>0.76</c:v>
                </c:pt>
                <c:pt idx="29">
                  <c:v>0.77</c:v>
                </c:pt>
                <c:pt idx="30">
                  <c:v>0.79</c:v>
                </c:pt>
                <c:pt idx="31">
                  <c:v>0.8</c:v>
                </c:pt>
                <c:pt idx="32">
                  <c:v>0.8</c:v>
                </c:pt>
                <c:pt idx="33">
                  <c:v>0.81</c:v>
                </c:pt>
                <c:pt idx="34">
                  <c:v>0.82</c:v>
                </c:pt>
                <c:pt idx="35">
                  <c:v>0.82</c:v>
                </c:pt>
                <c:pt idx="36">
                  <c:v>0.82</c:v>
                </c:pt>
                <c:pt idx="37">
                  <c:v>0.82</c:v>
                </c:pt>
                <c:pt idx="38">
                  <c:v>0.83</c:v>
                </c:pt>
                <c:pt idx="39">
                  <c:v>0.85</c:v>
                </c:pt>
                <c:pt idx="40">
                  <c:v>0.86</c:v>
                </c:pt>
                <c:pt idx="41">
                  <c:v>0.87</c:v>
                </c:pt>
                <c:pt idx="42">
                  <c:v>0.87</c:v>
                </c:pt>
                <c:pt idx="43">
                  <c:v>0.9</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4F08-4400-9115-A28A0ABFAD12}"/>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0.71</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4F08-4400-9115-A28A0ABFAD12}"/>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4F08-4400-9115-A28A0ABFAD12}"/>
            </c:ext>
          </c:extLst>
        </c:ser>
        <c:dLbls>
          <c:showLegendKey val="0"/>
          <c:showVal val="0"/>
          <c:showCatName val="0"/>
          <c:showSerName val="0"/>
          <c:showPercent val="0"/>
          <c:showBubbleSize val="0"/>
        </c:dLbls>
        <c:marker val="1"/>
        <c:smooth val="0"/>
        <c:axId val="596661248"/>
        <c:axId val="596953920"/>
      </c:lineChart>
      <c:catAx>
        <c:axId val="596661248"/>
        <c:scaling>
          <c:orientation val="minMax"/>
        </c:scaling>
        <c:delete val="0"/>
        <c:axPos val="b"/>
        <c:numFmt formatCode="General" sourceLinked="1"/>
        <c:majorTickMark val="out"/>
        <c:minorTickMark val="none"/>
        <c:tickLblPos val="nextTo"/>
        <c:txPr>
          <a:bodyPr rot="-5400000" vert="horz"/>
          <a:lstStyle/>
          <a:p>
            <a:pPr>
              <a:defRPr sz="700"/>
            </a:pPr>
            <a:endParaRPr lang="en-US"/>
          </a:p>
        </c:txPr>
        <c:crossAx val="596953920"/>
        <c:crosses val="autoZero"/>
        <c:auto val="1"/>
        <c:lblAlgn val="ctr"/>
        <c:lblOffset val="100"/>
        <c:noMultiLvlLbl val="0"/>
      </c:catAx>
      <c:valAx>
        <c:axId val="59695392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96661248"/>
        <c:crosses val="autoZero"/>
        <c:crossBetween val="between"/>
      </c:valAx>
      <c:valAx>
        <c:axId val="596954496"/>
        <c:scaling>
          <c:orientation val="minMax"/>
          <c:max val="1"/>
          <c:min val="0"/>
        </c:scaling>
        <c:delete val="0"/>
        <c:axPos val="r"/>
        <c:numFmt formatCode="General" sourceLinked="1"/>
        <c:majorTickMark val="none"/>
        <c:minorTickMark val="none"/>
        <c:tickLblPos val="none"/>
        <c:spPr>
          <a:ln>
            <a:noFill/>
          </a:ln>
        </c:spPr>
        <c:crossAx val="596661760"/>
        <c:crosses val="max"/>
        <c:crossBetween val="between"/>
      </c:valAx>
      <c:catAx>
        <c:axId val="596661760"/>
        <c:scaling>
          <c:orientation val="minMax"/>
        </c:scaling>
        <c:delete val="1"/>
        <c:axPos val="b"/>
        <c:numFmt formatCode="General" sourceLinked="1"/>
        <c:majorTickMark val="out"/>
        <c:minorTickMark val="none"/>
        <c:tickLblPos val="nextTo"/>
        <c:crossAx val="59695449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9A9C-4914-94B4-19629981CDC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BDA-42D5-9BB0-5306E0B5F8B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6"/>
                <c:pt idx="0">
                  <c:v>HAMILTON MED CTR</c:v>
                </c:pt>
                <c:pt idx="1">
                  <c:v>MANOR HEALTH CTR</c:v>
                </c:pt>
                <c:pt idx="2">
                  <c:v>VITTORIA MED CTR K</c:v>
                </c:pt>
                <c:pt idx="3">
                  <c:v>BLACKHEATH MED CTR</c:v>
                </c:pt>
                <c:pt idx="4">
                  <c:v>GROVE RD SURGERY</c:v>
                </c:pt>
                <c:pt idx="5">
                  <c:v>CHURCH ROAD MEDICAL PRACTICE</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4F08-4400-9115-A28A0ABFAD12}"/>
            </c:ext>
          </c:extLst>
        </c:ser>
        <c:ser>
          <c:idx val="3"/>
          <c:order val="3"/>
          <c:tx>
            <c:strRef>
              <c:f>Sheet1!$E$1</c:f>
              <c:strCache>
                <c:ptCount val="1"/>
                <c:pt idx="0">
                  <c:v>Column1</c:v>
                </c:pt>
              </c:strCache>
            </c:strRef>
          </c:tx>
          <c:invertIfNegative val="0"/>
          <c:cat>
            <c:strRef>
              <c:f>Sheet1!$A$2:$A$45</c:f>
              <c:strCache>
                <c:ptCount val="6"/>
                <c:pt idx="0">
                  <c:v>HAMILTON MED CTR</c:v>
                </c:pt>
                <c:pt idx="1">
                  <c:v>MANOR HEALTH CTR</c:v>
                </c:pt>
                <c:pt idx="2">
                  <c:v>VITTORIA MED CTR K</c:v>
                </c:pt>
                <c:pt idx="3">
                  <c:v>BLACKHEATH MED CTR</c:v>
                </c:pt>
                <c:pt idx="4">
                  <c:v>GROVE RD SURGERY</c:v>
                </c:pt>
                <c:pt idx="5">
                  <c:v>CHURCH ROAD MEDICAL PRACTICE</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4F08-4400-9115-A28A0ABFAD12}"/>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6"/>
                <c:pt idx="0">
                  <c:v>HAMILTON MED CTR</c:v>
                </c:pt>
                <c:pt idx="1">
                  <c:v>MANOR HEALTH CTR</c:v>
                </c:pt>
                <c:pt idx="2">
                  <c:v>VITTORIA MED CTR K</c:v>
                </c:pt>
                <c:pt idx="3">
                  <c:v>BLACKHEATH MED CTR</c:v>
                </c:pt>
                <c:pt idx="4">
                  <c:v>GROVE RD SURGERY</c:v>
                </c:pt>
                <c:pt idx="5">
                  <c:v>CHURCH ROAD MEDICAL PRACTICE</c:v>
                </c:pt>
              </c:strCache>
            </c:strRef>
          </c:cat>
          <c:val>
            <c:numRef>
              <c:f>Sheet1!$F$2:$F$45</c:f>
              <c:numCache>
                <c:formatCode>General</c:formatCode>
                <c:ptCount val="44"/>
                <c:pt idx="0">
                  <c:v>0.9</c:v>
                </c:pt>
                <c:pt idx="1">
                  <c:v>0.9</c:v>
                </c:pt>
                <c:pt idx="2">
                  <c:v>0.91</c:v>
                </c:pt>
                <c:pt idx="3">
                  <c:v>0.92</c:v>
                </c:pt>
                <c:pt idx="4">
                  <c:v>0.94</c:v>
                </c:pt>
                <c:pt idx="5">
                  <c:v>0.96</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4F08-4400-9115-A28A0ABFAD12}"/>
            </c:ext>
          </c:extLst>
        </c:ser>
        <c:ser>
          <c:idx val="5"/>
          <c:order val="5"/>
          <c:tx>
            <c:strRef>
              <c:f>Sheet1!$G$1</c:f>
              <c:strCache>
                <c:ptCount val="1"/>
                <c:pt idx="0">
                  <c:v>Column3</c:v>
                </c:pt>
              </c:strCache>
            </c:strRef>
          </c:tx>
          <c:invertIfNegative val="0"/>
          <c:cat>
            <c:strRef>
              <c:f>Sheet1!$A$2:$A$45</c:f>
              <c:strCache>
                <c:ptCount val="6"/>
                <c:pt idx="0">
                  <c:v>HAMILTON MED CTR</c:v>
                </c:pt>
                <c:pt idx="1">
                  <c:v>MANOR HEALTH CTR</c:v>
                </c:pt>
                <c:pt idx="2">
                  <c:v>VITTORIA MED CTR K</c:v>
                </c:pt>
                <c:pt idx="3">
                  <c:v>BLACKHEATH MED CTR</c:v>
                </c:pt>
                <c:pt idx="4">
                  <c:v>GROVE RD SURGERY</c:v>
                </c:pt>
                <c:pt idx="5">
                  <c:v>CHURCH ROAD MEDICAL PRACTICE</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4F08-4400-9115-A28A0ABFAD12}"/>
            </c:ext>
          </c:extLst>
        </c:ser>
        <c:ser>
          <c:idx val="6"/>
          <c:order val="6"/>
          <c:tx>
            <c:strRef>
              <c:f>Sheet1!$H$1</c:f>
              <c:strCache>
                <c:ptCount val="1"/>
                <c:pt idx="0">
                  <c:v>Column4</c:v>
                </c:pt>
              </c:strCache>
            </c:strRef>
          </c:tx>
          <c:invertIfNegative val="0"/>
          <c:cat>
            <c:strRef>
              <c:f>Sheet1!$A$2:$A$45</c:f>
              <c:strCache>
                <c:ptCount val="6"/>
                <c:pt idx="0">
                  <c:v>HAMILTON MED CTR</c:v>
                </c:pt>
                <c:pt idx="1">
                  <c:v>MANOR HEALTH CTR</c:v>
                </c:pt>
                <c:pt idx="2">
                  <c:v>VITTORIA MED CTR K</c:v>
                </c:pt>
                <c:pt idx="3">
                  <c:v>BLACKHEATH MED CTR</c:v>
                </c:pt>
                <c:pt idx="4">
                  <c:v>GROVE RD SURGERY</c:v>
                </c:pt>
                <c:pt idx="5">
                  <c:v>CHURCH ROAD MEDICAL PRACTICE</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4F08-4400-9115-A28A0ABFAD12}"/>
            </c:ext>
          </c:extLst>
        </c:ser>
        <c:dLbls>
          <c:showLegendKey val="0"/>
          <c:showVal val="0"/>
          <c:showCatName val="0"/>
          <c:showSerName val="0"/>
          <c:showPercent val="0"/>
          <c:showBubbleSize val="0"/>
        </c:dLbls>
        <c:gapWidth val="500"/>
        <c:axId val="596661760"/>
        <c:axId val="59695449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6"/>
                <c:pt idx="0">
                  <c:v>HAMILTON MED CTR</c:v>
                </c:pt>
                <c:pt idx="1">
                  <c:v>MANOR HEALTH CTR</c:v>
                </c:pt>
                <c:pt idx="2">
                  <c:v>VITTORIA MED CTR K</c:v>
                </c:pt>
                <c:pt idx="3">
                  <c:v>BLACKHEATH MED CTR</c:v>
                </c:pt>
                <c:pt idx="4">
                  <c:v>GROVE RD SURGERY</c:v>
                </c:pt>
                <c:pt idx="5">
                  <c:v>CHURCH ROAD MEDICAL PRACTICE</c:v>
                </c:pt>
              </c:strCache>
            </c:strRef>
          </c:cat>
          <c:val>
            <c:numRef>
              <c:f>Sheet1!$B$2:$B$45</c:f>
              <c:numCache>
                <c:formatCode>0%</c:formatCode>
                <c:ptCount val="44"/>
                <c:pt idx="0">
                  <c:v>0.65</c:v>
                </c:pt>
                <c:pt idx="1">
                  <c:v>0.65</c:v>
                </c:pt>
                <c:pt idx="2">
                  <c:v>0.65</c:v>
                </c:pt>
                <c:pt idx="3">
                  <c:v>0.65</c:v>
                </c:pt>
                <c:pt idx="4">
                  <c:v>0.65</c:v>
                </c:pt>
                <c:pt idx="5">
                  <c:v>0.65</c:v>
                </c:pt>
                <c:pt idx="6">
                  <c:v>0.65</c:v>
                </c:pt>
                <c:pt idx="7">
                  <c:v>0.65</c:v>
                </c:pt>
                <c:pt idx="8">
                  <c:v>0.65</c:v>
                </c:pt>
                <c:pt idx="9">
                  <c:v>0.65</c:v>
                </c:pt>
                <c:pt idx="10">
                  <c:v>0.65</c:v>
                </c:pt>
                <c:pt idx="11">
                  <c:v>0.65</c:v>
                </c:pt>
                <c:pt idx="12">
                  <c:v>0.65</c:v>
                </c:pt>
                <c:pt idx="13">
                  <c:v>0.65</c:v>
                </c:pt>
                <c:pt idx="14">
                  <c:v>0.65</c:v>
                </c:pt>
                <c:pt idx="15">
                  <c:v>0.65</c:v>
                </c:pt>
                <c:pt idx="16">
                  <c:v>0.65</c:v>
                </c:pt>
                <c:pt idx="17">
                  <c:v>0.65</c:v>
                </c:pt>
                <c:pt idx="18">
                  <c:v>0.65</c:v>
                </c:pt>
                <c:pt idx="19">
                  <c:v>0.65</c:v>
                </c:pt>
                <c:pt idx="20">
                  <c:v>0.65</c:v>
                </c:pt>
                <c:pt idx="21">
                  <c:v>0.65</c:v>
                </c:pt>
                <c:pt idx="22">
                  <c:v>0.65</c:v>
                </c:pt>
                <c:pt idx="23">
                  <c:v>0.65</c:v>
                </c:pt>
                <c:pt idx="24">
                  <c:v>0.65</c:v>
                </c:pt>
                <c:pt idx="25">
                  <c:v>0.65</c:v>
                </c:pt>
                <c:pt idx="26">
                  <c:v>0.65</c:v>
                </c:pt>
                <c:pt idx="27">
                  <c:v>0.65</c:v>
                </c:pt>
                <c:pt idx="28">
                  <c:v>0.65</c:v>
                </c:pt>
                <c:pt idx="29">
                  <c:v>0.65</c:v>
                </c:pt>
                <c:pt idx="30">
                  <c:v>0.65</c:v>
                </c:pt>
                <c:pt idx="31">
                  <c:v>0.65</c:v>
                </c:pt>
                <c:pt idx="32">
                  <c:v>0.65</c:v>
                </c:pt>
                <c:pt idx="33">
                  <c:v>0.65</c:v>
                </c:pt>
                <c:pt idx="34">
                  <c:v>0.65</c:v>
                </c:pt>
                <c:pt idx="35">
                  <c:v>0.65</c:v>
                </c:pt>
                <c:pt idx="36">
                  <c:v>0.65</c:v>
                </c:pt>
                <c:pt idx="37">
                  <c:v>0.65</c:v>
                </c:pt>
                <c:pt idx="38">
                  <c:v>0.65</c:v>
                </c:pt>
                <c:pt idx="39">
                  <c:v>0.65</c:v>
                </c:pt>
                <c:pt idx="40">
                  <c:v>0.65</c:v>
                </c:pt>
                <c:pt idx="41">
                  <c:v>0.65</c:v>
                </c:pt>
                <c:pt idx="42">
                  <c:v>0.65</c:v>
                </c:pt>
                <c:pt idx="43">
                  <c:v>0.65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4F08-4400-9115-A28A0ABFAD12}"/>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4F08-4400-9115-A28A0ABFAD12}"/>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4F08-4400-9115-A28A0ABFAD12}"/>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4F08-4400-9115-A28A0ABFAD12}"/>
              </c:ext>
            </c:extLst>
          </c:dPt>
          <c:cat>
            <c:strRef>
              <c:f>Sheet1!$A$2:$A$45</c:f>
              <c:strCache>
                <c:ptCount val="6"/>
                <c:pt idx="0">
                  <c:v>HAMILTON MED CTR</c:v>
                </c:pt>
                <c:pt idx="1">
                  <c:v>MANOR HEALTH CTR</c:v>
                </c:pt>
                <c:pt idx="2">
                  <c:v>VITTORIA MED CTR K</c:v>
                </c:pt>
                <c:pt idx="3">
                  <c:v>BLACKHEATH MED CTR</c:v>
                </c:pt>
                <c:pt idx="4">
                  <c:v>GROVE RD SURGERY</c:v>
                </c:pt>
                <c:pt idx="5">
                  <c:v>CHURCH ROAD MEDICAL PRACTICE</c:v>
                </c:pt>
              </c:strCache>
            </c:strRef>
          </c:cat>
          <c:val>
            <c:numRef>
              <c:f>Sheet1!$C$2:$C$45</c:f>
              <c:numCache>
                <c:formatCode>0%</c:formatCode>
                <c:ptCount val="44"/>
                <c:pt idx="0">
                  <c:v>0.9</c:v>
                </c:pt>
                <c:pt idx="1">
                  <c:v>0.9</c:v>
                </c:pt>
                <c:pt idx="2">
                  <c:v>0.91</c:v>
                </c:pt>
                <c:pt idx="3">
                  <c:v>0.92</c:v>
                </c:pt>
                <c:pt idx="4">
                  <c:v>0.94</c:v>
                </c:pt>
                <c:pt idx="5">
                  <c:v>0.96</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4F08-4400-9115-A28A0ABFAD12}"/>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4F08-4400-9115-A28A0ABFAD12}"/>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4F08-4400-9115-A28A0ABFAD12}"/>
            </c:ext>
          </c:extLst>
        </c:ser>
        <c:dLbls>
          <c:showLegendKey val="0"/>
          <c:showVal val="0"/>
          <c:showCatName val="0"/>
          <c:showSerName val="0"/>
          <c:showPercent val="0"/>
          <c:showBubbleSize val="0"/>
        </c:dLbls>
        <c:marker val="1"/>
        <c:smooth val="0"/>
        <c:axId val="596661248"/>
        <c:axId val="596953920"/>
      </c:lineChart>
      <c:catAx>
        <c:axId val="596661248"/>
        <c:scaling>
          <c:orientation val="minMax"/>
        </c:scaling>
        <c:delete val="0"/>
        <c:axPos val="b"/>
        <c:numFmt formatCode="General" sourceLinked="1"/>
        <c:majorTickMark val="out"/>
        <c:minorTickMark val="none"/>
        <c:tickLblPos val="nextTo"/>
        <c:txPr>
          <a:bodyPr rot="-5400000" vert="horz"/>
          <a:lstStyle/>
          <a:p>
            <a:pPr>
              <a:defRPr sz="700"/>
            </a:pPr>
            <a:endParaRPr lang="en-US"/>
          </a:p>
        </c:txPr>
        <c:crossAx val="596953920"/>
        <c:crosses val="autoZero"/>
        <c:auto val="1"/>
        <c:lblAlgn val="ctr"/>
        <c:lblOffset val="100"/>
        <c:noMultiLvlLbl val="0"/>
      </c:catAx>
      <c:valAx>
        <c:axId val="59695392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96661248"/>
        <c:crosses val="autoZero"/>
        <c:crossBetween val="between"/>
      </c:valAx>
      <c:valAx>
        <c:axId val="596954496"/>
        <c:scaling>
          <c:orientation val="minMax"/>
          <c:max val="1"/>
          <c:min val="0"/>
        </c:scaling>
        <c:delete val="0"/>
        <c:axPos val="r"/>
        <c:numFmt formatCode="General" sourceLinked="1"/>
        <c:majorTickMark val="none"/>
        <c:minorTickMark val="none"/>
        <c:tickLblPos val="none"/>
        <c:spPr>
          <a:ln>
            <a:noFill/>
          </a:ln>
        </c:spPr>
        <c:crossAx val="596661760"/>
        <c:crosses val="max"/>
        <c:crossBetween val="between"/>
      </c:valAx>
      <c:catAx>
        <c:axId val="596661760"/>
        <c:scaling>
          <c:orientation val="minMax"/>
        </c:scaling>
        <c:delete val="1"/>
        <c:axPos val="b"/>
        <c:numFmt formatCode="General" sourceLinked="1"/>
        <c:majorTickMark val="out"/>
        <c:minorTickMark val="none"/>
        <c:tickLblPos val="nextTo"/>
        <c:crossAx val="59695449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9A9C-4914-94B4-19629981CDC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6CA-4358-9CE3-D8B88AD940A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B010B9"/>
    </a:solidFill>
  </c:spPr>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29911273803413E-2"/>
          <c:y val="0"/>
          <c:w val="0.96494017745239313"/>
          <c:h val="0.75077786614958752"/>
        </c:manualLayout>
      </c:layout>
      <c:barChart>
        <c:barDir val="col"/>
        <c:grouping val="stacked"/>
        <c:varyColors val="0"/>
        <c:ser>
          <c:idx val="0"/>
          <c:order val="0"/>
          <c:tx>
            <c:strRef>
              <c:f>Sheet1!$B$1</c:f>
              <c:strCache>
                <c:ptCount val="1"/>
                <c:pt idx="0">
                  <c:v>Very good </c:v>
                </c:pt>
              </c:strCache>
            </c:strRef>
          </c:tx>
          <c:spPr>
            <a:solidFill>
              <a:schemeClr val="accent6">
                <a:lumMod val="75000"/>
              </a:schemeClr>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Giving you enough time</c:v>
                </c:pt>
                <c:pt idx="1">
                  <c:v>Listening to you </c:v>
                </c:pt>
                <c:pt idx="2">
                  <c:v>Treating you with care and concern </c:v>
                </c:pt>
              </c:strCache>
            </c:strRef>
          </c:cat>
          <c:val>
            <c:numRef>
              <c:f>Sheet1!$B$2:$B$4</c:f>
              <c:numCache>
                <c:formatCode>General</c:formatCode>
                <c:ptCount val="3"/>
                <c:pt idx="0">
                  <c:v>56</c:v>
                </c:pt>
                <c:pt idx="1">
                  <c:v>60</c:v>
                </c:pt>
                <c:pt idx="2">
                  <c:v>60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7EA8-412A-8022-0BC86681C8C1}"/>
            </c:ext>
          </c:extLst>
        </c:ser>
        <c:ser>
          <c:idx val="1"/>
          <c:order val="1"/>
          <c:tx>
            <c:strRef>
              <c:f>Sheet1!$C$1</c:f>
              <c:strCache>
                <c:ptCount val="1"/>
                <c:pt idx="0">
                  <c:v>Good</c:v>
                </c:pt>
              </c:strCache>
            </c:strRef>
          </c:tx>
          <c:spPr>
            <a:solidFill>
              <a:srgbClr val="82D198"/>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Giving you enough time</c:v>
                </c:pt>
                <c:pt idx="1">
                  <c:v>Listening to you </c:v>
                </c:pt>
                <c:pt idx="2">
                  <c:v>Treating you with care and concern </c:v>
                </c:pt>
              </c:strCache>
            </c:strRef>
          </c:cat>
          <c:val>
            <c:numRef>
              <c:f>Sheet1!$C$2:$C$4</c:f>
              <c:numCache>
                <c:formatCode>General</c:formatCode>
                <c:ptCount val="3"/>
                <c:pt idx="0">
                  <c:v>34</c:v>
                </c:pt>
                <c:pt idx="1">
                  <c:v>32</c:v>
                </c:pt>
                <c:pt idx="2">
                  <c:v>31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7EA8-412A-8022-0BC86681C8C1}"/>
            </c:ext>
          </c:extLst>
        </c:ser>
        <c:ser>
          <c:idx val="2"/>
          <c:order val="2"/>
          <c:tx>
            <c:strRef>
              <c:f>Sheet1!$D$1</c:f>
              <c:strCache>
                <c:ptCount val="1"/>
                <c:pt idx="0">
                  <c:v>Neither good nor poor</c:v>
                </c:pt>
              </c:strCache>
            </c:strRef>
          </c:tx>
          <c:spPr>
            <a:solidFill>
              <a:schemeClr val="tx1">
                <a:lumMod val="50000"/>
                <a:lumOff val="50000"/>
              </a:schemeClr>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Giving you enough time</c:v>
                </c:pt>
                <c:pt idx="1">
                  <c:v>Listening to you </c:v>
                </c:pt>
                <c:pt idx="2">
                  <c:v>Treating you with care and concern </c:v>
                </c:pt>
              </c:strCache>
            </c:strRef>
          </c:cat>
          <c:val>
            <c:numRef>
              <c:f>Sheet1!$D$2:$D$4</c:f>
              <c:numCache>
                <c:formatCode>General</c:formatCode>
                <c:ptCount val="3"/>
                <c:pt idx="0">
                  <c:v>8</c:v>
                </c:pt>
                <c:pt idx="1">
                  <c:v>6</c:v>
                </c:pt>
                <c:pt idx="2">
                  <c:v>7</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7EA8-412A-8022-0BC86681C8C1}"/>
            </c:ext>
          </c:extLst>
        </c:ser>
        <c:ser>
          <c:idx val="3"/>
          <c:order val="3"/>
          <c:tx>
            <c:strRef>
              <c:f>Sheet1!$E$1</c:f>
              <c:strCache>
                <c:ptCount val="1"/>
                <c:pt idx="0">
                  <c:v>Poor</c:v>
                </c:pt>
              </c:strCache>
            </c:strRef>
          </c:tx>
          <c:spPr>
            <a:solidFill>
              <a:schemeClr val="accent5">
                <a:lumMod val="60000"/>
                <a:lumOff val="40000"/>
              </a:schemeClr>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Giving you enough time</c:v>
                </c:pt>
                <c:pt idx="1">
                  <c:v>Listening to you </c:v>
                </c:pt>
                <c:pt idx="2">
                  <c:v>Treating you with care and concern </c:v>
                </c:pt>
              </c:strCache>
            </c:strRef>
          </c:cat>
          <c:val>
            <c:numRef>
              <c:f>Sheet1!$E$2:$E$4</c:f>
              <c:numCache>
                <c:formatCode>General</c:formatCode>
                <c:ptCount val="3"/>
                <c:pt idx="0">
                  <c:v>2</c:v>
                </c:pt>
                <c:pt idx="1">
                  <c:v>2</c:v>
                </c:pt>
                <c:pt idx="2">
                  <c:v>2</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3-7EA8-412A-8022-0BC86681C8C1}"/>
            </c:ext>
          </c:extLst>
        </c:ser>
        <c:ser>
          <c:idx val="4"/>
          <c:order val="4"/>
          <c:tx>
            <c:strRef>
              <c:f>Sheet1!$F$1</c:f>
              <c:strCache>
                <c:ptCount val="1"/>
                <c:pt idx="0">
                  <c:v>Very poor</c:v>
                </c:pt>
              </c:strCache>
            </c:strRef>
          </c:tx>
          <c:spPr>
            <a:solidFill>
              <a:schemeClr val="accent5"/>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Giving you enough time</c:v>
                </c:pt>
                <c:pt idx="1">
                  <c:v>Listening to you </c:v>
                </c:pt>
                <c:pt idx="2">
                  <c:v>Treating you with care and concern </c:v>
                </c:pt>
              </c:strCache>
            </c:strRef>
          </c:cat>
          <c:val>
            <c:numRef>
              <c:f>Sheet1!$F$2:$F$4</c:f>
              <c:numCache>
                <c:formatCode>General</c:formatCode>
                <c:ptCount val="3"/>
                <c:pt idx="0">
                  <c:v>1</c:v>
                </c:pt>
                <c:pt idx="1">
                  <c:v>1</c:v>
                </c:pt>
                <c:pt idx="2">
                  <c:v>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7EA8-412A-8022-0BC86681C8C1}"/>
            </c:ext>
          </c:extLst>
        </c:ser>
        <c:dLbls>
          <c:showLegendKey val="0"/>
          <c:showVal val="0"/>
          <c:showCatName val="0"/>
          <c:showSerName val="0"/>
          <c:showPercent val="0"/>
          <c:showBubbleSize val="0"/>
        </c:dLbls>
        <c:gapWidth val="219"/>
        <c:overlap val="100"/>
        <c:axId val="599496192"/>
        <c:axId val="599262336"/>
      </c:barChart>
      <c:catAx>
        <c:axId val="599496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75000"/>
                    <a:lumOff val="25000"/>
                  </a:schemeClr>
                </a:solidFill>
                <a:latin typeface="+mn-lt"/>
                <a:ea typeface="+mn-ea"/>
                <a:cs typeface="+mn-cs"/>
              </a:defRPr>
            </a:pPr>
            <a:endParaRPr lang="en-US"/>
          </a:p>
        </c:txPr>
        <c:crossAx val="599262336"/>
        <c:crosses val="autoZero"/>
        <c:auto val="1"/>
        <c:lblAlgn val="ctr"/>
        <c:lblOffset val="100"/>
        <c:noMultiLvlLbl val="0"/>
      </c:catAx>
      <c:valAx>
        <c:axId val="599262336"/>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599496192"/>
        <c:crosses val="autoZero"/>
        <c:crossBetween val="between"/>
      </c:valAx>
      <c:spPr>
        <a:noFill/>
        <a:ln>
          <a:noFill/>
        </a:ln>
        <a:effectLst/>
      </c:spPr>
    </c:plotArea>
    <c:legend>
      <c:legendPos val="b"/>
      <c:layout>
        <c:manualLayout>
          <c:xMode val="edge"/>
          <c:yMode val="edge"/>
          <c:x val="0.17403236646524209"/>
          <c:y val="0.8532070337876092"/>
          <c:w val="0.65193514158697274"/>
          <c:h val="8.49600694420293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6CA-4358-9CE3-D8B88AD940A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B010B9"/>
    </a:solidFill>
  </c:spPr>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529911273803413E-2"/>
          <c:y val="0"/>
          <c:w val="0.96494017745239313"/>
          <c:h val="0.69131418176097414"/>
        </c:manualLayout>
      </c:layout>
      <c:barChart>
        <c:barDir val="col"/>
        <c:grouping val="stacked"/>
        <c:varyColors val="0"/>
        <c:ser>
          <c:idx val="0"/>
          <c:order val="0"/>
          <c:tx>
            <c:strRef>
              <c:f>Sheet1!$B$1</c:f>
              <c:strCache>
                <c:ptCount val="1"/>
                <c:pt idx="0">
                  <c:v>Yes, definitely</c:v>
                </c:pt>
              </c:strCache>
            </c:strRef>
          </c:tx>
          <c:spPr>
            <a:solidFill>
              <a:schemeClr val="accent6">
                <a:lumMod val="75000"/>
              </a:schemeClr>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Felt involved in decisions about care and treatment</c:v>
                </c:pt>
                <c:pt idx="1">
                  <c:v>Had confidence and trust in the healthcare professional</c:v>
                </c:pt>
                <c:pt idx="2">
                  <c:v>Felt their needs were met</c:v>
                </c:pt>
              </c:strCache>
            </c:strRef>
          </c:cat>
          <c:val>
            <c:numRef>
              <c:f>Sheet1!$B$2:$B$4</c:f>
              <c:numCache>
                <c:formatCode>General</c:formatCode>
                <c:ptCount val="3"/>
                <c:pt idx="0">
                  <c:v>64</c:v>
                </c:pt>
                <c:pt idx="1">
                  <c:v>74</c:v>
                </c:pt>
                <c:pt idx="2">
                  <c:v>66</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7EA8-412A-8022-0BC86681C8C1}"/>
            </c:ext>
          </c:extLst>
        </c:ser>
        <c:ser>
          <c:idx val="1"/>
          <c:order val="1"/>
          <c:tx>
            <c:strRef>
              <c:f>Sheet1!$C$1</c:f>
              <c:strCache>
                <c:ptCount val="1"/>
                <c:pt idx="0">
                  <c:v>Yes, to some extent</c:v>
                </c:pt>
              </c:strCache>
            </c:strRef>
          </c:tx>
          <c:spPr>
            <a:solidFill>
              <a:srgbClr val="82D198"/>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Felt involved in decisions about care and treatment</c:v>
                </c:pt>
                <c:pt idx="1">
                  <c:v>Had confidence and trust in the healthcare professional</c:v>
                </c:pt>
                <c:pt idx="2">
                  <c:v>Felt their needs were met</c:v>
                </c:pt>
              </c:strCache>
            </c:strRef>
          </c:cat>
          <c:val>
            <c:numRef>
              <c:f>Sheet1!$C$2:$C$4</c:f>
              <c:numCache>
                <c:formatCode>General</c:formatCode>
                <c:ptCount val="3"/>
                <c:pt idx="0">
                  <c:v>31</c:v>
                </c:pt>
                <c:pt idx="1">
                  <c:v>23</c:v>
                </c:pt>
                <c:pt idx="2">
                  <c:v>30</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7EA8-412A-8022-0BC86681C8C1}"/>
            </c:ext>
          </c:extLst>
        </c:ser>
        <c:ser>
          <c:idx val="2"/>
          <c:order val="2"/>
          <c:tx>
            <c:strRef>
              <c:f>Sheet1!$D$1</c:f>
              <c:strCache>
                <c:ptCount val="1"/>
                <c:pt idx="0">
                  <c:v>No, not at all</c:v>
                </c:pt>
              </c:strCache>
            </c:strRef>
          </c:tx>
          <c:spPr>
            <a:solidFill>
              <a:schemeClr val="accent5"/>
            </a:solidFill>
            <a:ln>
              <a:noFill/>
            </a:ln>
            <a:effectLst/>
          </c:spPr>
          <c:invertIfNegative val="0"/>
          <c:dLbls>
            <c:numFmt formatCode="[&lt;3]&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Felt involved in decisions about care and treatment</c:v>
                </c:pt>
                <c:pt idx="1">
                  <c:v>Had confidence and trust in the healthcare professional</c:v>
                </c:pt>
                <c:pt idx="2">
                  <c:v>Felt their needs were met</c:v>
                </c:pt>
              </c:strCache>
            </c:strRef>
          </c:cat>
          <c:val>
            <c:numRef>
              <c:f>Sheet1!$D$2:$D$4</c:f>
              <c:numCache>
                <c:formatCode>General</c:formatCode>
                <c:ptCount val="3"/>
                <c:pt idx="0">
                  <c:v>5</c:v>
                </c:pt>
                <c:pt idx="1">
                  <c:v>3</c:v>
                </c:pt>
                <c:pt idx="2">
                  <c:v>4</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2-7EA8-412A-8022-0BC86681C8C1}"/>
            </c:ext>
          </c:extLst>
        </c:ser>
        <c:dLbls>
          <c:showLegendKey val="0"/>
          <c:showVal val="0"/>
          <c:showCatName val="0"/>
          <c:showSerName val="0"/>
          <c:showPercent val="0"/>
          <c:showBubbleSize val="0"/>
        </c:dLbls>
        <c:gapWidth val="219"/>
        <c:overlap val="100"/>
        <c:axId val="599780864"/>
        <c:axId val="599265792"/>
      </c:barChart>
      <c:catAx>
        <c:axId val="599780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75000"/>
                    <a:lumOff val="25000"/>
                  </a:schemeClr>
                </a:solidFill>
                <a:latin typeface="+mn-lt"/>
                <a:ea typeface="+mn-ea"/>
                <a:cs typeface="+mn-cs"/>
              </a:defRPr>
            </a:pPr>
            <a:endParaRPr lang="en-US"/>
          </a:p>
        </c:txPr>
        <c:crossAx val="599265792"/>
        <c:crosses val="autoZero"/>
        <c:auto val="1"/>
        <c:lblAlgn val="ctr"/>
        <c:lblOffset val="100"/>
        <c:noMultiLvlLbl val="0"/>
      </c:catAx>
      <c:valAx>
        <c:axId val="59926579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599780864"/>
        <c:crosses val="autoZero"/>
        <c:crossBetween val="between"/>
      </c:valAx>
      <c:spPr>
        <a:noFill/>
        <a:ln>
          <a:noFill/>
        </a:ln>
        <a:effectLst/>
      </c:spPr>
    </c:plotArea>
    <c:legend>
      <c:legendPos val="b"/>
      <c:layout>
        <c:manualLayout>
          <c:xMode val="edge"/>
          <c:yMode val="edge"/>
          <c:x val="0.17403236646524209"/>
          <c:y val="0.8532070337876092"/>
          <c:w val="0.65193514158697274"/>
          <c:h val="8.496006944202939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9B-4BF4-86D1-91048420D5ED}"/>
              </c:ext>
            </c:extLst>
          </c:dPt>
          <c:dPt>
            <c:idx val="1"/>
            <c:bubble3D val="0"/>
            <c:spPr>
              <a:solidFill>
                <a:srgbClr val="82D19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E9B-4BF4-86D1-91048420D5ED}"/>
              </c:ext>
            </c:extLst>
          </c:dPt>
          <c:dPt>
            <c:idx val="2"/>
            <c:bubble3D val="0"/>
            <c:spPr>
              <a:solidFill>
                <a:srgbClr val="F28C8C"/>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E9B-4BF4-86D1-91048420D5ED}"/>
              </c:ext>
            </c:extLst>
          </c:dPt>
          <c:dPt>
            <c:idx val="3"/>
            <c:bubble3D val="0"/>
            <c:spPr>
              <a:solidFill>
                <a:srgbClr val="FFFFFF">
                  <a:lumMod val="75000"/>
                </a:srgb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E9B-4BF4-86D1-91048420D5ED}"/>
              </c:ext>
            </c:extLst>
          </c:dPt>
          <c:dPt>
            <c:idx val="4"/>
            <c:bubble3D val="0"/>
            <c:spPr>
              <a:solidFill>
                <a:schemeClr val="accent3">
                  <a:lumMod val="40000"/>
                  <a:lumOff val="6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E9B-4BF4-86D1-91048420D5ED}"/>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4E9B-4BF4-86D1-91048420D5ED}"/>
              </c:ext>
            </c:extLst>
          </c:dPt>
          <c:dLbls>
            <c:numFmt formatCode="[&lt;3]&quot;&quot;;0\%" sourceLinked="0"/>
            <c:spPr>
              <a:noFill/>
            </c:spPr>
            <c:txPr>
              <a:bodyPr/>
              <a:lstStyle/>
              <a:p>
                <a:pPr>
                  <a:defRPr sz="900">
                    <a:solidFill>
                      <a:schemeClr val="tx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3"/>
                <c:pt idx="0">
                  <c:v>Yes, definitely</c:v>
                </c:pt>
                <c:pt idx="1">
                  <c:v>Yes, to some extent</c:v>
                </c:pt>
                <c:pt idx="2">
                  <c:v>No, not at all</c:v>
                </c:pt>
              </c:strCache>
            </c:strRef>
          </c:cat>
          <c:val>
            <c:numRef>
              <c:f>Sheet1!$B$2:$B$5</c:f>
              <c:numCache>
                <c:formatCode>General</c:formatCode>
                <c:ptCount val="3"/>
                <c:pt idx="0">
                  <c:v>58</c:v>
                </c:pt>
                <c:pt idx="1">
                  <c:v>31</c:v>
                </c:pt>
                <c:pt idx="2">
                  <c:v>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4E9B-4BF4-86D1-91048420D5ED}"/>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8022608828489011"/>
          <c:y val="0.30940806359680673"/>
          <c:w val="0.3353951142102965"/>
          <c:h val="0.29670702875819049"/>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110-4777-A6C5-B1FA89743DE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8750000000000006E-2"/>
          <c:y val="0.52012598425196854"/>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DBD-492A-9525-4DCC1C05E2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82-4460-9D3E-71204BB878D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109-4EA6-BE10-0BEBBCE3D4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17B8-45BB-AED1-AB321F2293C8}"/>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17B8-45BB-AED1-AB321F2293C8}"/>
              </c:ext>
            </c:extLst>
          </c:dPt>
          <c:cat>
            <c:strRef>
              <c:f>Sheet1!$A$2:$A$3</c:f>
              <c:strCache>
                <c:ptCount val="2"/>
                <c:pt idx="0">
                  <c:v>1st Qtr</c:v>
                </c:pt>
                <c:pt idx="1">
                  <c:v>2nd Qtr</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17B8-45BB-AED1-AB321F2293C8}"/>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4611-4573-BA2E-741170BB42C6}"/>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4611-4573-BA2E-741170BB42C6}"/>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4611-4573-BA2E-741170BB42C6}"/>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F78A-442B-8E79-6161D25E85F5}"/>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F78A-442B-8E79-6161D25E85F5}"/>
              </c:ext>
            </c:extLst>
          </c:dPt>
          <c:cat>
            <c:strRef>
              <c:f>Sheet1!$A$2:$A$3</c:f>
              <c:strCache>
                <c:ptCount val="2"/>
                <c:pt idx="0">
                  <c:v>1st Qtr</c:v>
                </c:pt>
                <c:pt idx="1">
                  <c:v>2nd Qtr</c:v>
                </c:pt>
              </c:strCache>
            </c:strRef>
          </c:cat>
          <c:val>
            <c:numRef>
              <c:f>Sheet1!$B$2:$B$3</c:f>
              <c:numCache>
                <c:formatCode>General</c:formatCode>
                <c:ptCount val="2"/>
                <c:pt idx="0">
                  <c:v>84</c:v>
                </c:pt>
                <c:pt idx="1">
                  <c:v>16</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F78A-442B-8E79-6161D25E85F5}"/>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9413-46C0-BCF4-D66ACDF7C144}"/>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9413-46C0-BCF4-D66ACDF7C144}"/>
              </c:ext>
            </c:extLst>
          </c:dPt>
          <c:cat>
            <c:strRef>
              <c:f>Sheet1!$A$2:$A$3</c:f>
              <c:strCache>
                <c:ptCount val="2"/>
                <c:pt idx="0">
                  <c:v>1st Qtr</c:v>
                </c:pt>
                <c:pt idx="1">
                  <c:v>2nd Qtr</c:v>
                </c:pt>
              </c:strCache>
            </c:strRef>
          </c:cat>
          <c:val>
            <c:numRef>
              <c:f>Sheet1!$B$2:$B$3</c:f>
              <c:numCache>
                <c:formatCode>General</c:formatCode>
                <c:ptCount val="2"/>
                <c:pt idx="0">
                  <c:v>91</c:v>
                </c:pt>
                <c:pt idx="1">
                  <c:v>9</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9413-46C0-BCF4-D66ACDF7C144}"/>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20B-4C68-8F90-F83DF1DE416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76F2-4639-BA29-D3B26BA3DD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BFE5-4739-9510-577D100D742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623E-4868-B806-80D15AA91E4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Yes</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B06-4B7C-AEAC-C9DF3CEBDCB8}"/>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0B06-4B7C-AEAC-C9DF3CEBDCB8}"/>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0B06-4B7C-AEAC-C9DF3CEBDCB8}"/>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0B06-4B7C-AEAC-C9DF3CEBDCB8}"/>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0B06-4B7C-AEAC-C9DF3CEBDCB8}"/>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0B06-4B7C-AEAC-C9DF3CEBDCB8}"/>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90</c:v>
                </c:pt>
                <c:pt idx="1">
                  <c:v>91</c:v>
                </c:pt>
                <c:pt idx="2">
                  <c:v>89</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B06-4B7C-AEAC-C9DF3CEBDCB8}"/>
            </c:ext>
          </c:extLst>
        </c:ser>
        <c:ser>
          <c:idx val="1"/>
          <c:order val="1"/>
          <c:tx>
            <c:strRef>
              <c:f>Sheet1!$C$1</c:f>
              <c:strCache>
                <c:ptCount val="1"/>
                <c:pt idx="0">
                  <c:v>% No</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0B06-4B7C-AEAC-C9DF3CEBDCB8}"/>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0B06-4B7C-AEAC-C9DF3CEBDCB8}"/>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0B06-4B7C-AEAC-C9DF3CEBDCB8}"/>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0B06-4B7C-AEAC-C9DF3CEBDCB8}"/>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0B06-4B7C-AEAC-C9DF3CEBDCB8}"/>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0B06-4B7C-AEAC-C9DF3CEBDCB8}"/>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10</c:v>
                </c:pt>
                <c:pt idx="1">
                  <c:v>9</c:v>
                </c:pt>
                <c:pt idx="2">
                  <c:v>11</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B06-4B7C-AEAC-C9DF3CEBDCB8}"/>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F9-404A-974D-594EF1EE755C}"/>
              </c:ext>
            </c:extLst>
          </c:dPt>
          <c:dPt>
            <c:idx val="1"/>
            <c:bubble3D val="0"/>
            <c:spPr>
              <a:solidFill>
                <a:srgbClr val="82D19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1F9-404A-974D-594EF1EE755C}"/>
              </c:ext>
            </c:extLst>
          </c:dPt>
          <c:dPt>
            <c:idx val="2"/>
            <c:bubble3D val="0"/>
            <c:spPr>
              <a:solidFill>
                <a:srgbClr val="F28C8C"/>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1F9-404A-974D-594EF1EE755C}"/>
              </c:ext>
            </c:extLst>
          </c:dPt>
          <c:dPt>
            <c:idx val="3"/>
            <c:bubble3D val="0"/>
            <c:spPr>
              <a:solidFill>
                <a:srgbClr val="FFFFFF">
                  <a:lumMod val="75000"/>
                </a:srgb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1F9-404A-974D-594EF1EE755C}"/>
              </c:ext>
            </c:extLst>
          </c:dPt>
          <c:dPt>
            <c:idx val="4"/>
            <c:bubble3D val="0"/>
            <c:spPr>
              <a:solidFill>
                <a:schemeClr val="accent3">
                  <a:lumMod val="40000"/>
                  <a:lumOff val="6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61F9-404A-974D-594EF1EE755C}"/>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61F9-404A-974D-594EF1EE755C}"/>
              </c:ext>
            </c:extLst>
          </c:dPt>
          <c:dLbls>
            <c:numFmt formatCode="[&lt;3]&quot;&quot;;0\%" sourceLinked="0"/>
            <c:spPr>
              <a:noFill/>
            </c:spPr>
            <c:txPr>
              <a:bodyPr/>
              <a:lstStyle/>
              <a:p>
                <a:pPr>
                  <a:defRPr sz="900">
                    <a:solidFill>
                      <a:schemeClr val="tx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3"/>
                <c:pt idx="0">
                  <c:v>Yes, definitely</c:v>
                </c:pt>
                <c:pt idx="1">
                  <c:v>Yes, to some extent</c:v>
                </c:pt>
                <c:pt idx="2">
                  <c:v>No, not at all</c:v>
                </c:pt>
              </c:strCache>
            </c:strRef>
          </c:cat>
          <c:val>
            <c:numRef>
              <c:f>Sheet1!$B$2:$B$5</c:f>
              <c:numCache>
                <c:formatCode>General</c:formatCode>
                <c:ptCount val="3"/>
                <c:pt idx="0">
                  <c:v>43</c:v>
                </c:pt>
                <c:pt idx="1">
                  <c:v>36</c:v>
                </c:pt>
                <c:pt idx="2">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61F9-404A-974D-594EF1EE755C}"/>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4533815064286392"/>
          <c:y val="0.30485067635688801"/>
          <c:w val="0.35450710886750392"/>
          <c:h val="0.27318113975663139"/>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F123-4505-B631-BADCC148765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110-4777-A6C5-B1FA89743DE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8750000000000006E-2"/>
          <c:y val="0.52012598425196854"/>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DBD-492A-9525-4DCC1C05E2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82-4460-9D3E-71204BB878D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FEA8-4DD5-9776-84421720FFFF}"/>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FEA8-4DD5-9776-84421720FFFF}"/>
              </c:ext>
            </c:extLst>
          </c:dPt>
          <c:cat>
            <c:strRef>
              <c:f>Sheet1!$A$2:$A$3</c:f>
              <c:strCache>
                <c:ptCount val="2"/>
                <c:pt idx="0">
                  <c:v>1st Qtr</c:v>
                </c:pt>
                <c:pt idx="1">
                  <c:v>2nd Qtr</c:v>
                </c:pt>
              </c:strCache>
            </c:strRef>
          </c:cat>
          <c:val>
            <c:numRef>
              <c:f>Sheet1!$B$2:$B$3</c:f>
              <c:numCache>
                <c:formatCode>General</c:formatCode>
                <c:ptCount val="2"/>
                <c:pt idx="0">
                  <c:v>64</c:v>
                </c:pt>
                <c:pt idx="1">
                  <c:v>36</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FEA8-4DD5-9776-84421720FFFF}"/>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5BC8-4482-8833-43DAE7AC0B83}"/>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5BC8-4482-8833-43DAE7AC0B83}"/>
              </c:ext>
            </c:extLst>
          </c:dPt>
          <c:cat>
            <c:strRef>
              <c:f>Sheet1!$A$2:$A$3</c:f>
              <c:strCache>
                <c:ptCount val="2"/>
                <c:pt idx="0">
                  <c:v>1st Qtr</c:v>
                </c:pt>
                <c:pt idx="1">
                  <c:v>2nd Qtr</c:v>
                </c:pt>
              </c:strCache>
            </c:strRef>
          </c:cat>
          <c:val>
            <c:numRef>
              <c:f>Sheet1!$B$2:$B$3</c:f>
              <c:numCache>
                <c:formatCode>General</c:formatCode>
                <c:ptCount val="2"/>
                <c:pt idx="0">
                  <c:v>92</c:v>
                </c:pt>
                <c:pt idx="1">
                  <c:v>8</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5BC8-4482-8833-43DAE7AC0B83}"/>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4939-43F9-85B9-FBBFC224B1D1}"/>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4939-43F9-85B9-FBBFC224B1D1}"/>
              </c:ext>
            </c:extLst>
          </c:dPt>
          <c:cat>
            <c:strRef>
              <c:f>Sheet1!$A$2:$A$3</c:f>
              <c:strCache>
                <c:ptCount val="2"/>
                <c:pt idx="0">
                  <c:v>1st Qtr</c:v>
                </c:pt>
                <c:pt idx="1">
                  <c:v>2nd Qtr</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4939-43F9-85B9-FBBFC224B1D1}"/>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FC20-41DD-9AB7-78DDE3745D3C}"/>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FC20-41DD-9AB7-78DDE3745D3C}"/>
              </c:ext>
            </c:extLst>
          </c:dPt>
          <c:cat>
            <c:strRef>
              <c:f>Sheet1!$A$2:$A$3</c:f>
              <c:strCache>
                <c:ptCount val="2"/>
                <c:pt idx="0">
                  <c:v>1st Qtr</c:v>
                </c:pt>
                <c:pt idx="1">
                  <c:v>2nd Qtr</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FC20-41DD-9AB7-78DDE3745D3C}"/>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404B-4C7A-BD33-51009CF0554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8A2-42A9-B3E0-9C0E7B88D3B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FBE5-4136-85CB-B83673C2745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55C-42C1-9D52-2249F09332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0259-414C-B1AC-15E1D87B0F3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Yes</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BB1-4903-B87B-9D7B40A0DF36}"/>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6BB1-4903-B87B-9D7B40A0DF36}"/>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6BB1-4903-B87B-9D7B40A0DF36}"/>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6BB1-4903-B87B-9D7B40A0DF36}"/>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6BB1-4903-B87B-9D7B40A0DF36}"/>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6BB1-4903-B87B-9D7B40A0DF36}"/>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83</c:v>
                </c:pt>
                <c:pt idx="1">
                  <c:v>82</c:v>
                </c:pt>
                <c:pt idx="2">
                  <c:v>79</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BB1-4903-B87B-9D7B40A0DF36}"/>
            </c:ext>
          </c:extLst>
        </c:ser>
        <c:ser>
          <c:idx val="1"/>
          <c:order val="1"/>
          <c:tx>
            <c:strRef>
              <c:f>Sheet1!$C$1</c:f>
              <c:strCache>
                <c:ptCount val="1"/>
                <c:pt idx="0">
                  <c:v>% No</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6BB1-4903-B87B-9D7B40A0DF36}"/>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6BB1-4903-B87B-9D7B40A0DF36}"/>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6BB1-4903-B87B-9D7B40A0DF36}"/>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6BB1-4903-B87B-9D7B40A0DF36}"/>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6BB1-4903-B87B-9D7B40A0DF36}"/>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6BB1-4903-B87B-9D7B40A0DF36}"/>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17</c:v>
                </c:pt>
                <c:pt idx="1">
                  <c:v>18</c:v>
                </c:pt>
                <c:pt idx="2">
                  <c:v>21</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6BB1-4903-B87B-9D7B40A0DF36}"/>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ST GEORGES MEDICAL CENTRE</c:v>
                </c:pt>
                <c:pt idx="1">
                  <c:v>MIRIAM PRIMARY CARE GROUP</c:v>
                </c:pt>
                <c:pt idx="2">
                  <c:v>HOYLAKE &amp; MEOLS MEDICAL CTR</c:v>
                </c:pt>
                <c:pt idx="3">
                  <c:v>ALLPORT MEDICAL CENTRE</c:v>
                </c:pt>
                <c:pt idx="4">
                  <c:v>LEASOWE MEDICAL PRACTICE</c:v>
                </c:pt>
                <c:pt idx="5">
                  <c:v>MARINE LAKE MEDICAL PRACTICE</c:v>
                </c:pt>
                <c:pt idx="6">
                  <c:v>ST HILARY GROUP PRACTICE</c:v>
                </c:pt>
                <c:pt idx="7">
                  <c:v>CAVENDISH MEDICAL CENTRE</c:v>
                </c:pt>
                <c:pt idx="8">
                  <c:v>CHURCH ROAD MEDICAL PRACTICE</c:v>
                </c:pt>
                <c:pt idx="9">
                  <c:v>ESTUARY MEDICAL PRACTICE</c:v>
                </c:pt>
                <c:pt idx="10">
                  <c:v>RIVERSIDE SURGERY</c:v>
                </c:pt>
                <c:pt idx="11">
                  <c:v>WHETSTONE LANE MED CTR</c:v>
                </c:pt>
                <c:pt idx="12">
                  <c:v>ST CATHERINE'S SURGERY</c:v>
                </c:pt>
                <c:pt idx="13">
                  <c:v>GREASBY GROUP PRACTICE</c:v>
                </c:pt>
                <c:pt idx="14">
                  <c:v>HEATHERLANDS MED CTR</c:v>
                </c:pt>
                <c:pt idx="15">
                  <c:v>VITTORIA MED CTR K</c:v>
                </c:pt>
                <c:pt idx="16">
                  <c:v>EGREMONT MED CTR</c:v>
                </c:pt>
                <c:pt idx="17">
                  <c:v>HESWALL &amp; PENSBY GROUP PRACTICE</c:v>
                </c:pt>
                <c:pt idx="18">
                  <c:v>DEVANEY MED CTR</c:v>
                </c:pt>
                <c:pt idx="19">
                  <c:v>SOMERVILLE MED CTR</c:v>
                </c:pt>
                <c:pt idx="20">
                  <c:v>CCG</c:v>
                </c:pt>
                <c:pt idx="21">
                  <c:v>GLADSTONE MED CTR</c:v>
                </c:pt>
                <c:pt idx="22">
                  <c:v>CIVIC MEDICAL CENTRE</c:v>
                </c:pt>
                <c:pt idx="23">
                  <c:v>UPTON GROUP PRACTICE</c:v>
                </c:pt>
                <c:pt idx="24">
                  <c:v>MORETON HEALTH CLINIC</c:v>
                </c:pt>
                <c:pt idx="25">
                  <c:v>SPITAL SURGERY</c:v>
                </c:pt>
                <c:pt idx="26">
                  <c:v>HAMILTON MED CTR</c:v>
                </c:pt>
                <c:pt idx="27">
                  <c:v>MANOR HEALTH CTR</c:v>
                </c:pt>
                <c:pt idx="28">
                  <c:v>COMMONFIELD RD SURGERY</c:v>
                </c:pt>
                <c:pt idx="29">
                  <c:v>VITTORIA MED CTR G</c:v>
                </c:pt>
                <c:pt idx="30">
                  <c:v>CLAUGHTON MEDICAL CENTRE</c:v>
                </c:pt>
                <c:pt idx="31">
                  <c:v>FEGAN &amp; PARTNERS</c:v>
                </c:pt>
                <c:pt idx="32">
                  <c:v>GROVE RD SURGERY</c:v>
                </c:pt>
                <c:pt idx="33">
                  <c:v>CENTRAL PARK MEDICAL CENTRE</c:v>
                </c:pt>
                <c:pt idx="34">
                  <c:v>HOYLAKE RD MET CTR</c:v>
                </c:pt>
                <c:pt idx="35">
                  <c:v>MORETON MEDICAL CENTRE</c:v>
                </c:pt>
                <c:pt idx="36">
                  <c:v>SUNLIGHT GROUP PRACTICE</c:v>
                </c:pt>
                <c:pt idx="37">
                  <c:v>LISCARD GROUP PRACTICE</c:v>
                </c:pt>
                <c:pt idx="38">
                  <c:v>PRENTON MEDICAL CENTRE_MURUGESH V</c:v>
                </c:pt>
                <c:pt idx="39">
                  <c:v>PARKFIELD MED CTR</c:v>
                </c:pt>
                <c:pt idx="40">
                  <c:v>VILLA MED CTR</c:v>
                </c:pt>
                <c:pt idx="41">
                  <c:v>BLACKHEATH MED CTR</c:v>
                </c:pt>
                <c:pt idx="42">
                  <c:v>ORCHARD SURGERY</c:v>
                </c:pt>
                <c:pt idx="43">
                  <c:v>TEEHEY LANE SURGERY</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E50-4179-899A-5ACC15050FE2}"/>
            </c:ext>
          </c:extLst>
        </c:ser>
        <c:ser>
          <c:idx val="3"/>
          <c:order val="3"/>
          <c:tx>
            <c:strRef>
              <c:f>Sheet1!$E$1</c:f>
              <c:strCache>
                <c:ptCount val="1"/>
                <c:pt idx="0">
                  <c:v>Column1</c:v>
                </c:pt>
              </c:strCache>
            </c:strRef>
          </c:tx>
          <c:invertIfNegative val="0"/>
          <c:cat>
            <c:strRef>
              <c:f>Sheet1!$A$2:$A$45</c:f>
              <c:strCache>
                <c:ptCount val="44"/>
                <c:pt idx="0">
                  <c:v>ST GEORGES MEDICAL CENTRE</c:v>
                </c:pt>
                <c:pt idx="1">
                  <c:v>MIRIAM PRIMARY CARE GROUP</c:v>
                </c:pt>
                <c:pt idx="2">
                  <c:v>HOYLAKE &amp; MEOLS MEDICAL CTR</c:v>
                </c:pt>
                <c:pt idx="3">
                  <c:v>ALLPORT MEDICAL CENTRE</c:v>
                </c:pt>
                <c:pt idx="4">
                  <c:v>LEASOWE MEDICAL PRACTICE</c:v>
                </c:pt>
                <c:pt idx="5">
                  <c:v>MARINE LAKE MEDICAL PRACTICE</c:v>
                </c:pt>
                <c:pt idx="6">
                  <c:v>ST HILARY GROUP PRACTICE</c:v>
                </c:pt>
                <c:pt idx="7">
                  <c:v>CAVENDISH MEDICAL CENTRE</c:v>
                </c:pt>
                <c:pt idx="8">
                  <c:v>CHURCH ROAD MEDICAL PRACTICE</c:v>
                </c:pt>
                <c:pt idx="9">
                  <c:v>ESTUARY MEDICAL PRACTICE</c:v>
                </c:pt>
                <c:pt idx="10">
                  <c:v>RIVERSIDE SURGERY</c:v>
                </c:pt>
                <c:pt idx="11">
                  <c:v>WHETSTONE LANE MED CTR</c:v>
                </c:pt>
                <c:pt idx="12">
                  <c:v>ST CATHERINE'S SURGERY</c:v>
                </c:pt>
                <c:pt idx="13">
                  <c:v>GREASBY GROUP PRACTICE</c:v>
                </c:pt>
                <c:pt idx="14">
                  <c:v>HEATHERLANDS MED CTR</c:v>
                </c:pt>
                <c:pt idx="15">
                  <c:v>VITTORIA MED CTR K</c:v>
                </c:pt>
                <c:pt idx="16">
                  <c:v>EGREMONT MED CTR</c:v>
                </c:pt>
                <c:pt idx="17">
                  <c:v>HESWALL &amp; PENSBY GROUP PRACTICE</c:v>
                </c:pt>
                <c:pt idx="18">
                  <c:v>DEVANEY MED CTR</c:v>
                </c:pt>
                <c:pt idx="19">
                  <c:v>SOMERVILLE MED CTR</c:v>
                </c:pt>
                <c:pt idx="20">
                  <c:v>CCG</c:v>
                </c:pt>
                <c:pt idx="21">
                  <c:v>GLADSTONE MED CTR</c:v>
                </c:pt>
                <c:pt idx="22">
                  <c:v>CIVIC MEDICAL CENTRE</c:v>
                </c:pt>
                <c:pt idx="23">
                  <c:v>UPTON GROUP PRACTICE</c:v>
                </c:pt>
                <c:pt idx="24">
                  <c:v>MORETON HEALTH CLINIC</c:v>
                </c:pt>
                <c:pt idx="25">
                  <c:v>SPITAL SURGERY</c:v>
                </c:pt>
                <c:pt idx="26">
                  <c:v>HAMILTON MED CTR</c:v>
                </c:pt>
                <c:pt idx="27">
                  <c:v>MANOR HEALTH CTR</c:v>
                </c:pt>
                <c:pt idx="28">
                  <c:v>COMMONFIELD RD SURGERY</c:v>
                </c:pt>
                <c:pt idx="29">
                  <c:v>VITTORIA MED CTR G</c:v>
                </c:pt>
                <c:pt idx="30">
                  <c:v>CLAUGHTON MEDICAL CENTRE</c:v>
                </c:pt>
                <c:pt idx="31">
                  <c:v>FEGAN &amp; PARTNERS</c:v>
                </c:pt>
                <c:pt idx="32">
                  <c:v>GROVE RD SURGERY</c:v>
                </c:pt>
                <c:pt idx="33">
                  <c:v>CENTRAL PARK MEDICAL CENTRE</c:v>
                </c:pt>
                <c:pt idx="34">
                  <c:v>HOYLAKE RD MET CTR</c:v>
                </c:pt>
                <c:pt idx="35">
                  <c:v>MORETON MEDICAL CENTRE</c:v>
                </c:pt>
                <c:pt idx="36">
                  <c:v>SUNLIGHT GROUP PRACTICE</c:v>
                </c:pt>
                <c:pt idx="37">
                  <c:v>LISCARD GROUP PRACTICE</c:v>
                </c:pt>
                <c:pt idx="38">
                  <c:v>PRENTON MEDICAL CENTRE_MURUGESH V</c:v>
                </c:pt>
                <c:pt idx="39">
                  <c:v>PARKFIELD MED CTR</c:v>
                </c:pt>
                <c:pt idx="40">
                  <c:v>VILLA MED CTR</c:v>
                </c:pt>
                <c:pt idx="41">
                  <c:v>BLACKHEATH MED CTR</c:v>
                </c:pt>
                <c:pt idx="42">
                  <c:v>ORCHARD SURGERY</c:v>
                </c:pt>
                <c:pt idx="43">
                  <c:v>TEEHEY LANE SURGERY</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E50-4179-899A-5ACC15050FE2}"/>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ST GEORGES MEDICAL CENTRE</c:v>
                </c:pt>
                <c:pt idx="1">
                  <c:v>MIRIAM PRIMARY CARE GROUP</c:v>
                </c:pt>
                <c:pt idx="2">
                  <c:v>HOYLAKE &amp; MEOLS MEDICAL CTR</c:v>
                </c:pt>
                <c:pt idx="3">
                  <c:v>ALLPORT MEDICAL CENTRE</c:v>
                </c:pt>
                <c:pt idx="4">
                  <c:v>LEASOWE MEDICAL PRACTICE</c:v>
                </c:pt>
                <c:pt idx="5">
                  <c:v>MARINE LAKE MEDICAL PRACTICE</c:v>
                </c:pt>
                <c:pt idx="6">
                  <c:v>ST HILARY GROUP PRACTICE</c:v>
                </c:pt>
                <c:pt idx="7">
                  <c:v>CAVENDISH MEDICAL CENTRE</c:v>
                </c:pt>
                <c:pt idx="8">
                  <c:v>CHURCH ROAD MEDICAL PRACTICE</c:v>
                </c:pt>
                <c:pt idx="9">
                  <c:v>ESTUARY MEDICAL PRACTICE</c:v>
                </c:pt>
                <c:pt idx="10">
                  <c:v>RIVERSIDE SURGERY</c:v>
                </c:pt>
                <c:pt idx="11">
                  <c:v>WHETSTONE LANE MED CTR</c:v>
                </c:pt>
                <c:pt idx="12">
                  <c:v>ST CATHERINE'S SURGERY</c:v>
                </c:pt>
                <c:pt idx="13">
                  <c:v>GREASBY GROUP PRACTICE</c:v>
                </c:pt>
                <c:pt idx="14">
                  <c:v>HEATHERLANDS MED CTR</c:v>
                </c:pt>
                <c:pt idx="15">
                  <c:v>VITTORIA MED CTR K</c:v>
                </c:pt>
                <c:pt idx="16">
                  <c:v>EGREMONT MED CTR</c:v>
                </c:pt>
                <c:pt idx="17">
                  <c:v>HESWALL &amp; PENSBY GROUP PRACTICE</c:v>
                </c:pt>
                <c:pt idx="18">
                  <c:v>DEVANEY MED CTR</c:v>
                </c:pt>
                <c:pt idx="19">
                  <c:v>SOMERVILLE MED CTR</c:v>
                </c:pt>
                <c:pt idx="20">
                  <c:v>CCG</c:v>
                </c:pt>
                <c:pt idx="21">
                  <c:v>GLADSTONE MED CTR</c:v>
                </c:pt>
                <c:pt idx="22">
                  <c:v>CIVIC MEDICAL CENTRE</c:v>
                </c:pt>
                <c:pt idx="23">
                  <c:v>UPTON GROUP PRACTICE</c:v>
                </c:pt>
                <c:pt idx="24">
                  <c:v>MORETON HEALTH CLINIC</c:v>
                </c:pt>
                <c:pt idx="25">
                  <c:v>SPITAL SURGERY</c:v>
                </c:pt>
                <c:pt idx="26">
                  <c:v>HAMILTON MED CTR</c:v>
                </c:pt>
                <c:pt idx="27">
                  <c:v>MANOR HEALTH CTR</c:v>
                </c:pt>
                <c:pt idx="28">
                  <c:v>COMMONFIELD RD SURGERY</c:v>
                </c:pt>
                <c:pt idx="29">
                  <c:v>VITTORIA MED CTR G</c:v>
                </c:pt>
                <c:pt idx="30">
                  <c:v>CLAUGHTON MEDICAL CENTRE</c:v>
                </c:pt>
                <c:pt idx="31">
                  <c:v>FEGAN &amp; PARTNERS</c:v>
                </c:pt>
                <c:pt idx="32">
                  <c:v>GROVE RD SURGERY</c:v>
                </c:pt>
                <c:pt idx="33">
                  <c:v>CENTRAL PARK MEDICAL CENTRE</c:v>
                </c:pt>
                <c:pt idx="34">
                  <c:v>HOYLAKE RD MET CTR</c:v>
                </c:pt>
                <c:pt idx="35">
                  <c:v>MORETON MEDICAL CENTRE</c:v>
                </c:pt>
                <c:pt idx="36">
                  <c:v>SUNLIGHT GROUP PRACTICE</c:v>
                </c:pt>
                <c:pt idx="37">
                  <c:v>LISCARD GROUP PRACTICE</c:v>
                </c:pt>
                <c:pt idx="38">
                  <c:v>PRENTON MEDICAL CENTRE_MURUGESH V</c:v>
                </c:pt>
                <c:pt idx="39">
                  <c:v>PARKFIELD MED CTR</c:v>
                </c:pt>
                <c:pt idx="40">
                  <c:v>VILLA MED CTR</c:v>
                </c:pt>
                <c:pt idx="41">
                  <c:v>BLACKHEATH MED CTR</c:v>
                </c:pt>
                <c:pt idx="42">
                  <c:v>ORCHARD SURGERY</c:v>
                </c:pt>
                <c:pt idx="43">
                  <c:v>TEEHEY LANE SURGERY</c:v>
                </c:pt>
              </c:strCache>
            </c:strRef>
          </c:cat>
          <c:val>
            <c:numRef>
              <c:f>Sheet1!$F$2:$F$45</c:f>
              <c:numCache>
                <c:formatCode>General</c:formatCode>
                <c:ptCount val="44"/>
                <c:pt idx="0">
                  <c:v>0.64</c:v>
                </c:pt>
                <c:pt idx="1">
                  <c:v>0.65</c:v>
                </c:pt>
                <c:pt idx="2">
                  <c:v>0.68</c:v>
                </c:pt>
                <c:pt idx="3">
                  <c:v>0.69</c:v>
                </c:pt>
                <c:pt idx="4">
                  <c:v>0.7</c:v>
                </c:pt>
                <c:pt idx="5">
                  <c:v>0.71</c:v>
                </c:pt>
                <c:pt idx="6">
                  <c:v>0.71</c:v>
                </c:pt>
                <c:pt idx="7">
                  <c:v>0.72</c:v>
                </c:pt>
                <c:pt idx="8">
                  <c:v>0.72</c:v>
                </c:pt>
                <c:pt idx="9">
                  <c:v>0.73</c:v>
                </c:pt>
                <c:pt idx="10">
                  <c:v>0.73</c:v>
                </c:pt>
                <c:pt idx="11">
                  <c:v>0.73</c:v>
                </c:pt>
                <c:pt idx="12">
                  <c:v>0.73</c:v>
                </c:pt>
                <c:pt idx="13">
                  <c:v>0.73</c:v>
                </c:pt>
                <c:pt idx="14">
                  <c:v>0.73</c:v>
                </c:pt>
                <c:pt idx="15">
                  <c:v>0.75</c:v>
                </c:pt>
                <c:pt idx="16">
                  <c:v>0.77</c:v>
                </c:pt>
                <c:pt idx="17">
                  <c:v>0.78</c:v>
                </c:pt>
                <c:pt idx="18">
                  <c:v>0.78</c:v>
                </c:pt>
                <c:pt idx="19">
                  <c:v>0.78</c:v>
                </c:pt>
                <c:pt idx="20">
                  <c:v>0.79</c:v>
                </c:pt>
                <c:pt idx="21">
                  <c:v>0.79</c:v>
                </c:pt>
                <c:pt idx="22">
                  <c:v>0.8</c:v>
                </c:pt>
                <c:pt idx="23">
                  <c:v>0.8</c:v>
                </c:pt>
                <c:pt idx="24">
                  <c:v>0.8</c:v>
                </c:pt>
                <c:pt idx="25">
                  <c:v>0.8</c:v>
                </c:pt>
                <c:pt idx="26">
                  <c:v>0.81</c:v>
                </c:pt>
                <c:pt idx="27">
                  <c:v>0.81</c:v>
                </c:pt>
                <c:pt idx="28">
                  <c:v>0.82</c:v>
                </c:pt>
                <c:pt idx="29">
                  <c:v>0.82</c:v>
                </c:pt>
                <c:pt idx="30">
                  <c:v>0.82</c:v>
                </c:pt>
                <c:pt idx="31">
                  <c:v>0.82</c:v>
                </c:pt>
                <c:pt idx="32">
                  <c:v>0.83</c:v>
                </c:pt>
                <c:pt idx="33">
                  <c:v>0.84</c:v>
                </c:pt>
                <c:pt idx="34">
                  <c:v>0.84</c:v>
                </c:pt>
                <c:pt idx="35">
                  <c:v>0.84</c:v>
                </c:pt>
                <c:pt idx="36">
                  <c:v>0.85</c:v>
                </c:pt>
                <c:pt idx="37">
                  <c:v>0.85</c:v>
                </c:pt>
                <c:pt idx="38">
                  <c:v>0.85</c:v>
                </c:pt>
                <c:pt idx="39">
                  <c:v>0.86</c:v>
                </c:pt>
                <c:pt idx="40">
                  <c:v>0.87</c:v>
                </c:pt>
                <c:pt idx="41">
                  <c:v>0.87</c:v>
                </c:pt>
                <c:pt idx="42">
                  <c:v>0.88</c:v>
                </c:pt>
                <c:pt idx="43">
                  <c:v>0.88</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EE50-4179-899A-5ACC15050FE2}"/>
            </c:ext>
          </c:extLst>
        </c:ser>
        <c:ser>
          <c:idx val="5"/>
          <c:order val="5"/>
          <c:tx>
            <c:strRef>
              <c:f>Sheet1!$G$1</c:f>
              <c:strCache>
                <c:ptCount val="1"/>
                <c:pt idx="0">
                  <c:v>Column3</c:v>
                </c:pt>
              </c:strCache>
            </c:strRef>
          </c:tx>
          <c:invertIfNegative val="0"/>
          <c:cat>
            <c:strRef>
              <c:f>Sheet1!$A$2:$A$45</c:f>
              <c:strCache>
                <c:ptCount val="44"/>
                <c:pt idx="0">
                  <c:v>ST GEORGES MEDICAL CENTRE</c:v>
                </c:pt>
                <c:pt idx="1">
                  <c:v>MIRIAM PRIMARY CARE GROUP</c:v>
                </c:pt>
                <c:pt idx="2">
                  <c:v>HOYLAKE &amp; MEOLS MEDICAL CTR</c:v>
                </c:pt>
                <c:pt idx="3">
                  <c:v>ALLPORT MEDICAL CENTRE</c:v>
                </c:pt>
                <c:pt idx="4">
                  <c:v>LEASOWE MEDICAL PRACTICE</c:v>
                </c:pt>
                <c:pt idx="5">
                  <c:v>MARINE LAKE MEDICAL PRACTICE</c:v>
                </c:pt>
                <c:pt idx="6">
                  <c:v>ST HILARY GROUP PRACTICE</c:v>
                </c:pt>
                <c:pt idx="7">
                  <c:v>CAVENDISH MEDICAL CENTRE</c:v>
                </c:pt>
                <c:pt idx="8">
                  <c:v>CHURCH ROAD MEDICAL PRACTICE</c:v>
                </c:pt>
                <c:pt idx="9">
                  <c:v>ESTUARY MEDICAL PRACTICE</c:v>
                </c:pt>
                <c:pt idx="10">
                  <c:v>RIVERSIDE SURGERY</c:v>
                </c:pt>
                <c:pt idx="11">
                  <c:v>WHETSTONE LANE MED CTR</c:v>
                </c:pt>
                <c:pt idx="12">
                  <c:v>ST CATHERINE'S SURGERY</c:v>
                </c:pt>
                <c:pt idx="13">
                  <c:v>GREASBY GROUP PRACTICE</c:v>
                </c:pt>
                <c:pt idx="14">
                  <c:v>HEATHERLANDS MED CTR</c:v>
                </c:pt>
                <c:pt idx="15">
                  <c:v>VITTORIA MED CTR K</c:v>
                </c:pt>
                <c:pt idx="16">
                  <c:v>EGREMONT MED CTR</c:v>
                </c:pt>
                <c:pt idx="17">
                  <c:v>HESWALL &amp; PENSBY GROUP PRACTICE</c:v>
                </c:pt>
                <c:pt idx="18">
                  <c:v>DEVANEY MED CTR</c:v>
                </c:pt>
                <c:pt idx="19">
                  <c:v>SOMERVILLE MED CTR</c:v>
                </c:pt>
                <c:pt idx="20">
                  <c:v>CCG</c:v>
                </c:pt>
                <c:pt idx="21">
                  <c:v>GLADSTONE MED CTR</c:v>
                </c:pt>
                <c:pt idx="22">
                  <c:v>CIVIC MEDICAL CENTRE</c:v>
                </c:pt>
                <c:pt idx="23">
                  <c:v>UPTON GROUP PRACTICE</c:v>
                </c:pt>
                <c:pt idx="24">
                  <c:v>MORETON HEALTH CLINIC</c:v>
                </c:pt>
                <c:pt idx="25">
                  <c:v>SPITAL SURGERY</c:v>
                </c:pt>
                <c:pt idx="26">
                  <c:v>HAMILTON MED CTR</c:v>
                </c:pt>
                <c:pt idx="27">
                  <c:v>MANOR HEALTH CTR</c:v>
                </c:pt>
                <c:pt idx="28">
                  <c:v>COMMONFIELD RD SURGERY</c:v>
                </c:pt>
                <c:pt idx="29">
                  <c:v>VITTORIA MED CTR G</c:v>
                </c:pt>
                <c:pt idx="30">
                  <c:v>CLAUGHTON MEDICAL CENTRE</c:v>
                </c:pt>
                <c:pt idx="31">
                  <c:v>FEGAN &amp; PARTNERS</c:v>
                </c:pt>
                <c:pt idx="32">
                  <c:v>GROVE RD SURGERY</c:v>
                </c:pt>
                <c:pt idx="33">
                  <c:v>CENTRAL PARK MEDICAL CENTRE</c:v>
                </c:pt>
                <c:pt idx="34">
                  <c:v>HOYLAKE RD MET CTR</c:v>
                </c:pt>
                <c:pt idx="35">
                  <c:v>MORETON MEDICAL CENTRE</c:v>
                </c:pt>
                <c:pt idx="36">
                  <c:v>SUNLIGHT GROUP PRACTICE</c:v>
                </c:pt>
                <c:pt idx="37">
                  <c:v>LISCARD GROUP PRACTICE</c:v>
                </c:pt>
                <c:pt idx="38">
                  <c:v>PRENTON MEDICAL CENTRE_MURUGESH V</c:v>
                </c:pt>
                <c:pt idx="39">
                  <c:v>PARKFIELD MED CTR</c:v>
                </c:pt>
                <c:pt idx="40">
                  <c:v>VILLA MED CTR</c:v>
                </c:pt>
                <c:pt idx="41">
                  <c:v>BLACKHEATH MED CTR</c:v>
                </c:pt>
                <c:pt idx="42">
                  <c:v>ORCHARD SURGERY</c:v>
                </c:pt>
                <c:pt idx="43">
                  <c:v>TEEHEY LANE SURGERY</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EE50-4179-899A-5ACC15050FE2}"/>
            </c:ext>
          </c:extLst>
        </c:ser>
        <c:ser>
          <c:idx val="6"/>
          <c:order val="6"/>
          <c:tx>
            <c:strRef>
              <c:f>Sheet1!$H$1</c:f>
              <c:strCache>
                <c:ptCount val="1"/>
                <c:pt idx="0">
                  <c:v>Column4</c:v>
                </c:pt>
              </c:strCache>
            </c:strRef>
          </c:tx>
          <c:invertIfNegative val="0"/>
          <c:cat>
            <c:strRef>
              <c:f>Sheet1!$A$2:$A$45</c:f>
              <c:strCache>
                <c:ptCount val="44"/>
                <c:pt idx="0">
                  <c:v>ST GEORGES MEDICAL CENTRE</c:v>
                </c:pt>
                <c:pt idx="1">
                  <c:v>MIRIAM PRIMARY CARE GROUP</c:v>
                </c:pt>
                <c:pt idx="2">
                  <c:v>HOYLAKE &amp; MEOLS MEDICAL CTR</c:v>
                </c:pt>
                <c:pt idx="3">
                  <c:v>ALLPORT MEDICAL CENTRE</c:v>
                </c:pt>
                <c:pt idx="4">
                  <c:v>LEASOWE MEDICAL PRACTICE</c:v>
                </c:pt>
                <c:pt idx="5">
                  <c:v>MARINE LAKE MEDICAL PRACTICE</c:v>
                </c:pt>
                <c:pt idx="6">
                  <c:v>ST HILARY GROUP PRACTICE</c:v>
                </c:pt>
                <c:pt idx="7">
                  <c:v>CAVENDISH MEDICAL CENTRE</c:v>
                </c:pt>
                <c:pt idx="8">
                  <c:v>CHURCH ROAD MEDICAL PRACTICE</c:v>
                </c:pt>
                <c:pt idx="9">
                  <c:v>ESTUARY MEDICAL PRACTICE</c:v>
                </c:pt>
                <c:pt idx="10">
                  <c:v>RIVERSIDE SURGERY</c:v>
                </c:pt>
                <c:pt idx="11">
                  <c:v>WHETSTONE LANE MED CTR</c:v>
                </c:pt>
                <c:pt idx="12">
                  <c:v>ST CATHERINE'S SURGERY</c:v>
                </c:pt>
                <c:pt idx="13">
                  <c:v>GREASBY GROUP PRACTICE</c:v>
                </c:pt>
                <c:pt idx="14">
                  <c:v>HEATHERLANDS MED CTR</c:v>
                </c:pt>
                <c:pt idx="15">
                  <c:v>VITTORIA MED CTR K</c:v>
                </c:pt>
                <c:pt idx="16">
                  <c:v>EGREMONT MED CTR</c:v>
                </c:pt>
                <c:pt idx="17">
                  <c:v>HESWALL &amp; PENSBY GROUP PRACTICE</c:v>
                </c:pt>
                <c:pt idx="18">
                  <c:v>DEVANEY MED CTR</c:v>
                </c:pt>
                <c:pt idx="19">
                  <c:v>SOMERVILLE MED CTR</c:v>
                </c:pt>
                <c:pt idx="20">
                  <c:v>CCG</c:v>
                </c:pt>
                <c:pt idx="21">
                  <c:v>GLADSTONE MED CTR</c:v>
                </c:pt>
                <c:pt idx="22">
                  <c:v>CIVIC MEDICAL CENTRE</c:v>
                </c:pt>
                <c:pt idx="23">
                  <c:v>UPTON GROUP PRACTICE</c:v>
                </c:pt>
                <c:pt idx="24">
                  <c:v>MORETON HEALTH CLINIC</c:v>
                </c:pt>
                <c:pt idx="25">
                  <c:v>SPITAL SURGERY</c:v>
                </c:pt>
                <c:pt idx="26">
                  <c:v>HAMILTON MED CTR</c:v>
                </c:pt>
                <c:pt idx="27">
                  <c:v>MANOR HEALTH CTR</c:v>
                </c:pt>
                <c:pt idx="28">
                  <c:v>COMMONFIELD RD SURGERY</c:v>
                </c:pt>
                <c:pt idx="29">
                  <c:v>VITTORIA MED CTR G</c:v>
                </c:pt>
                <c:pt idx="30">
                  <c:v>CLAUGHTON MEDICAL CENTRE</c:v>
                </c:pt>
                <c:pt idx="31">
                  <c:v>FEGAN &amp; PARTNERS</c:v>
                </c:pt>
                <c:pt idx="32">
                  <c:v>GROVE RD SURGERY</c:v>
                </c:pt>
                <c:pt idx="33">
                  <c:v>CENTRAL PARK MEDICAL CENTRE</c:v>
                </c:pt>
                <c:pt idx="34">
                  <c:v>HOYLAKE RD MET CTR</c:v>
                </c:pt>
                <c:pt idx="35">
                  <c:v>MORETON MEDICAL CENTRE</c:v>
                </c:pt>
                <c:pt idx="36">
                  <c:v>SUNLIGHT GROUP PRACTICE</c:v>
                </c:pt>
                <c:pt idx="37">
                  <c:v>LISCARD GROUP PRACTICE</c:v>
                </c:pt>
                <c:pt idx="38">
                  <c:v>PRENTON MEDICAL CENTRE_MURUGESH V</c:v>
                </c:pt>
                <c:pt idx="39">
                  <c:v>PARKFIELD MED CTR</c:v>
                </c:pt>
                <c:pt idx="40">
                  <c:v>VILLA MED CTR</c:v>
                </c:pt>
                <c:pt idx="41">
                  <c:v>BLACKHEATH MED CTR</c:v>
                </c:pt>
                <c:pt idx="42">
                  <c:v>ORCHARD SURGERY</c:v>
                </c:pt>
                <c:pt idx="43">
                  <c:v>TEEHEY LANE SURGERY</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EE50-4179-899A-5ACC15050FE2}"/>
            </c:ext>
          </c:extLst>
        </c:ser>
        <c:dLbls>
          <c:showLegendKey val="0"/>
          <c:showVal val="0"/>
          <c:showCatName val="0"/>
          <c:showSerName val="0"/>
          <c:showPercent val="0"/>
          <c:showBubbleSize val="0"/>
        </c:dLbls>
        <c:gapWidth val="500"/>
        <c:axId val="601452032"/>
        <c:axId val="601150528"/>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ST GEORGES MEDICAL CENTRE</c:v>
                </c:pt>
                <c:pt idx="1">
                  <c:v>MIRIAM PRIMARY CARE GROUP</c:v>
                </c:pt>
                <c:pt idx="2">
                  <c:v>HOYLAKE &amp; MEOLS MEDICAL CTR</c:v>
                </c:pt>
                <c:pt idx="3">
                  <c:v>ALLPORT MEDICAL CENTRE</c:v>
                </c:pt>
                <c:pt idx="4">
                  <c:v>LEASOWE MEDICAL PRACTICE</c:v>
                </c:pt>
                <c:pt idx="5">
                  <c:v>MARINE LAKE MEDICAL PRACTICE</c:v>
                </c:pt>
                <c:pt idx="6">
                  <c:v>ST HILARY GROUP PRACTICE</c:v>
                </c:pt>
                <c:pt idx="7">
                  <c:v>CAVENDISH MEDICAL CENTRE</c:v>
                </c:pt>
                <c:pt idx="8">
                  <c:v>CHURCH ROAD MEDICAL PRACTICE</c:v>
                </c:pt>
                <c:pt idx="9">
                  <c:v>ESTUARY MEDICAL PRACTICE</c:v>
                </c:pt>
                <c:pt idx="10">
                  <c:v>RIVERSIDE SURGERY</c:v>
                </c:pt>
                <c:pt idx="11">
                  <c:v>WHETSTONE LANE MED CTR</c:v>
                </c:pt>
                <c:pt idx="12">
                  <c:v>ST CATHERINE'S SURGERY</c:v>
                </c:pt>
                <c:pt idx="13">
                  <c:v>GREASBY GROUP PRACTICE</c:v>
                </c:pt>
                <c:pt idx="14">
                  <c:v>HEATHERLANDS MED CTR</c:v>
                </c:pt>
                <c:pt idx="15">
                  <c:v>VITTORIA MED CTR K</c:v>
                </c:pt>
                <c:pt idx="16">
                  <c:v>EGREMONT MED CTR</c:v>
                </c:pt>
                <c:pt idx="17">
                  <c:v>HESWALL &amp; PENSBY GROUP PRACTICE</c:v>
                </c:pt>
                <c:pt idx="18">
                  <c:v>DEVANEY MED CTR</c:v>
                </c:pt>
                <c:pt idx="19">
                  <c:v>SOMERVILLE MED CTR</c:v>
                </c:pt>
                <c:pt idx="20">
                  <c:v>CCG</c:v>
                </c:pt>
                <c:pt idx="21">
                  <c:v>GLADSTONE MED CTR</c:v>
                </c:pt>
                <c:pt idx="22">
                  <c:v>CIVIC MEDICAL CENTRE</c:v>
                </c:pt>
                <c:pt idx="23">
                  <c:v>UPTON GROUP PRACTICE</c:v>
                </c:pt>
                <c:pt idx="24">
                  <c:v>MORETON HEALTH CLINIC</c:v>
                </c:pt>
                <c:pt idx="25">
                  <c:v>SPITAL SURGERY</c:v>
                </c:pt>
                <c:pt idx="26">
                  <c:v>HAMILTON MED CTR</c:v>
                </c:pt>
                <c:pt idx="27">
                  <c:v>MANOR HEALTH CTR</c:v>
                </c:pt>
                <c:pt idx="28">
                  <c:v>COMMONFIELD RD SURGERY</c:v>
                </c:pt>
                <c:pt idx="29">
                  <c:v>VITTORIA MED CTR G</c:v>
                </c:pt>
                <c:pt idx="30">
                  <c:v>CLAUGHTON MEDICAL CENTRE</c:v>
                </c:pt>
                <c:pt idx="31">
                  <c:v>FEGAN &amp; PARTNERS</c:v>
                </c:pt>
                <c:pt idx="32">
                  <c:v>GROVE RD SURGERY</c:v>
                </c:pt>
                <c:pt idx="33">
                  <c:v>CENTRAL PARK MEDICAL CENTRE</c:v>
                </c:pt>
                <c:pt idx="34">
                  <c:v>HOYLAKE RD MET CTR</c:v>
                </c:pt>
                <c:pt idx="35">
                  <c:v>MORETON MEDICAL CENTRE</c:v>
                </c:pt>
                <c:pt idx="36">
                  <c:v>SUNLIGHT GROUP PRACTICE</c:v>
                </c:pt>
                <c:pt idx="37">
                  <c:v>LISCARD GROUP PRACTICE</c:v>
                </c:pt>
                <c:pt idx="38">
                  <c:v>PRENTON MEDICAL CENTRE_MURUGESH V</c:v>
                </c:pt>
                <c:pt idx="39">
                  <c:v>PARKFIELD MED CTR</c:v>
                </c:pt>
                <c:pt idx="40">
                  <c:v>VILLA MED CTR</c:v>
                </c:pt>
                <c:pt idx="41">
                  <c:v>BLACKHEATH MED CTR</c:v>
                </c:pt>
                <c:pt idx="42">
                  <c:v>ORCHARD SURGERY</c:v>
                </c:pt>
                <c:pt idx="43">
                  <c:v>TEEHEY LANE SURGERY</c:v>
                </c:pt>
              </c:strCache>
            </c:strRef>
          </c:cat>
          <c:val>
            <c:numRef>
              <c:f>Sheet1!$B$2:$B$45</c:f>
              <c:numCache>
                <c:formatCode>0%</c:formatCode>
                <c:ptCount val="44"/>
                <c:pt idx="0">
                  <c:v>0.77</c:v>
                </c:pt>
                <c:pt idx="1">
                  <c:v>0.77</c:v>
                </c:pt>
                <c:pt idx="2">
                  <c:v>0.77</c:v>
                </c:pt>
                <c:pt idx="3">
                  <c:v>0.77</c:v>
                </c:pt>
                <c:pt idx="4">
                  <c:v>0.77</c:v>
                </c:pt>
                <c:pt idx="5">
                  <c:v>0.77</c:v>
                </c:pt>
                <c:pt idx="6">
                  <c:v>0.77</c:v>
                </c:pt>
                <c:pt idx="7">
                  <c:v>0.77</c:v>
                </c:pt>
                <c:pt idx="8">
                  <c:v>0.77</c:v>
                </c:pt>
                <c:pt idx="9">
                  <c:v>0.77</c:v>
                </c:pt>
                <c:pt idx="10">
                  <c:v>0.77</c:v>
                </c:pt>
                <c:pt idx="11">
                  <c:v>0.77</c:v>
                </c:pt>
                <c:pt idx="12">
                  <c:v>0.77</c:v>
                </c:pt>
                <c:pt idx="13">
                  <c:v>0.77</c:v>
                </c:pt>
                <c:pt idx="14">
                  <c:v>0.77</c:v>
                </c:pt>
                <c:pt idx="15">
                  <c:v>0.77</c:v>
                </c:pt>
                <c:pt idx="16">
                  <c:v>0.77</c:v>
                </c:pt>
                <c:pt idx="17">
                  <c:v>0.77</c:v>
                </c:pt>
                <c:pt idx="18">
                  <c:v>0.77</c:v>
                </c:pt>
                <c:pt idx="19">
                  <c:v>0.77</c:v>
                </c:pt>
                <c:pt idx="20">
                  <c:v>0.77</c:v>
                </c:pt>
                <c:pt idx="21">
                  <c:v>0.77</c:v>
                </c:pt>
                <c:pt idx="22">
                  <c:v>0.77</c:v>
                </c:pt>
                <c:pt idx="23">
                  <c:v>0.77</c:v>
                </c:pt>
                <c:pt idx="24">
                  <c:v>0.77</c:v>
                </c:pt>
                <c:pt idx="25">
                  <c:v>0.77</c:v>
                </c:pt>
                <c:pt idx="26">
                  <c:v>0.77</c:v>
                </c:pt>
                <c:pt idx="27">
                  <c:v>0.77</c:v>
                </c:pt>
                <c:pt idx="28">
                  <c:v>0.77</c:v>
                </c:pt>
                <c:pt idx="29">
                  <c:v>0.77</c:v>
                </c:pt>
                <c:pt idx="30">
                  <c:v>0.77</c:v>
                </c:pt>
                <c:pt idx="31">
                  <c:v>0.77</c:v>
                </c:pt>
                <c:pt idx="32">
                  <c:v>0.77</c:v>
                </c:pt>
                <c:pt idx="33">
                  <c:v>0.77</c:v>
                </c:pt>
                <c:pt idx="34">
                  <c:v>0.77</c:v>
                </c:pt>
                <c:pt idx="35">
                  <c:v>0.77</c:v>
                </c:pt>
                <c:pt idx="36">
                  <c:v>0.77</c:v>
                </c:pt>
                <c:pt idx="37">
                  <c:v>0.77</c:v>
                </c:pt>
                <c:pt idx="38">
                  <c:v>0.77</c:v>
                </c:pt>
                <c:pt idx="39">
                  <c:v>0.77</c:v>
                </c:pt>
                <c:pt idx="40">
                  <c:v>0.77</c:v>
                </c:pt>
                <c:pt idx="41">
                  <c:v>0.77</c:v>
                </c:pt>
                <c:pt idx="42">
                  <c:v>0.77</c:v>
                </c:pt>
                <c:pt idx="43">
                  <c:v>0.77</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EE50-4179-899A-5ACC15050FE2}"/>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EE50-4179-899A-5ACC15050FE2}"/>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EE50-4179-899A-5ACC15050FE2}"/>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EE50-4179-899A-5ACC15050FE2}"/>
              </c:ext>
            </c:extLst>
          </c:dPt>
          <c:cat>
            <c:strRef>
              <c:f>Sheet1!$A$2:$A$45</c:f>
              <c:strCache>
                <c:ptCount val="44"/>
                <c:pt idx="0">
                  <c:v>ST GEORGES MEDICAL CENTRE</c:v>
                </c:pt>
                <c:pt idx="1">
                  <c:v>MIRIAM PRIMARY CARE GROUP</c:v>
                </c:pt>
                <c:pt idx="2">
                  <c:v>HOYLAKE &amp; MEOLS MEDICAL CTR</c:v>
                </c:pt>
                <c:pt idx="3">
                  <c:v>ALLPORT MEDICAL CENTRE</c:v>
                </c:pt>
                <c:pt idx="4">
                  <c:v>LEASOWE MEDICAL PRACTICE</c:v>
                </c:pt>
                <c:pt idx="5">
                  <c:v>MARINE LAKE MEDICAL PRACTICE</c:v>
                </c:pt>
                <c:pt idx="6">
                  <c:v>ST HILARY GROUP PRACTICE</c:v>
                </c:pt>
                <c:pt idx="7">
                  <c:v>CAVENDISH MEDICAL CENTRE</c:v>
                </c:pt>
                <c:pt idx="8">
                  <c:v>CHURCH ROAD MEDICAL PRACTICE</c:v>
                </c:pt>
                <c:pt idx="9">
                  <c:v>ESTUARY MEDICAL PRACTICE</c:v>
                </c:pt>
                <c:pt idx="10">
                  <c:v>RIVERSIDE SURGERY</c:v>
                </c:pt>
                <c:pt idx="11">
                  <c:v>WHETSTONE LANE MED CTR</c:v>
                </c:pt>
                <c:pt idx="12">
                  <c:v>ST CATHERINE'S SURGERY</c:v>
                </c:pt>
                <c:pt idx="13">
                  <c:v>GREASBY GROUP PRACTICE</c:v>
                </c:pt>
                <c:pt idx="14">
                  <c:v>HEATHERLANDS MED CTR</c:v>
                </c:pt>
                <c:pt idx="15">
                  <c:v>VITTORIA MED CTR K</c:v>
                </c:pt>
                <c:pt idx="16">
                  <c:v>EGREMONT MED CTR</c:v>
                </c:pt>
                <c:pt idx="17">
                  <c:v>HESWALL &amp; PENSBY GROUP PRACTICE</c:v>
                </c:pt>
                <c:pt idx="18">
                  <c:v>DEVANEY MED CTR</c:v>
                </c:pt>
                <c:pt idx="19">
                  <c:v>SOMERVILLE MED CTR</c:v>
                </c:pt>
                <c:pt idx="20">
                  <c:v>CCG</c:v>
                </c:pt>
                <c:pt idx="21">
                  <c:v>GLADSTONE MED CTR</c:v>
                </c:pt>
                <c:pt idx="22">
                  <c:v>CIVIC MEDICAL CENTRE</c:v>
                </c:pt>
                <c:pt idx="23">
                  <c:v>UPTON GROUP PRACTICE</c:v>
                </c:pt>
                <c:pt idx="24">
                  <c:v>MORETON HEALTH CLINIC</c:v>
                </c:pt>
                <c:pt idx="25">
                  <c:v>SPITAL SURGERY</c:v>
                </c:pt>
                <c:pt idx="26">
                  <c:v>HAMILTON MED CTR</c:v>
                </c:pt>
                <c:pt idx="27">
                  <c:v>MANOR HEALTH CTR</c:v>
                </c:pt>
                <c:pt idx="28">
                  <c:v>COMMONFIELD RD SURGERY</c:v>
                </c:pt>
                <c:pt idx="29">
                  <c:v>VITTORIA MED CTR G</c:v>
                </c:pt>
                <c:pt idx="30">
                  <c:v>CLAUGHTON MEDICAL CENTRE</c:v>
                </c:pt>
                <c:pt idx="31">
                  <c:v>FEGAN &amp; PARTNERS</c:v>
                </c:pt>
                <c:pt idx="32">
                  <c:v>GROVE RD SURGERY</c:v>
                </c:pt>
                <c:pt idx="33">
                  <c:v>CENTRAL PARK MEDICAL CENTRE</c:v>
                </c:pt>
                <c:pt idx="34">
                  <c:v>HOYLAKE RD MET CTR</c:v>
                </c:pt>
                <c:pt idx="35">
                  <c:v>MORETON MEDICAL CENTRE</c:v>
                </c:pt>
                <c:pt idx="36">
                  <c:v>SUNLIGHT GROUP PRACTICE</c:v>
                </c:pt>
                <c:pt idx="37">
                  <c:v>LISCARD GROUP PRACTICE</c:v>
                </c:pt>
                <c:pt idx="38">
                  <c:v>PRENTON MEDICAL CENTRE_MURUGESH V</c:v>
                </c:pt>
                <c:pt idx="39">
                  <c:v>PARKFIELD MED CTR</c:v>
                </c:pt>
                <c:pt idx="40">
                  <c:v>VILLA MED CTR</c:v>
                </c:pt>
                <c:pt idx="41">
                  <c:v>BLACKHEATH MED CTR</c:v>
                </c:pt>
                <c:pt idx="42">
                  <c:v>ORCHARD SURGERY</c:v>
                </c:pt>
                <c:pt idx="43">
                  <c:v>TEEHEY LANE SURGERY</c:v>
                </c:pt>
              </c:strCache>
            </c:strRef>
          </c:cat>
          <c:val>
            <c:numRef>
              <c:f>Sheet1!$C$2:$C$45</c:f>
              <c:numCache>
                <c:formatCode>0%</c:formatCode>
                <c:ptCount val="44"/>
                <c:pt idx="0">
                  <c:v>0.64</c:v>
                </c:pt>
                <c:pt idx="1">
                  <c:v>0.65</c:v>
                </c:pt>
                <c:pt idx="2">
                  <c:v>0.68</c:v>
                </c:pt>
                <c:pt idx="3">
                  <c:v>0.69</c:v>
                </c:pt>
                <c:pt idx="4">
                  <c:v>0.7</c:v>
                </c:pt>
                <c:pt idx="5">
                  <c:v>0.71</c:v>
                </c:pt>
                <c:pt idx="6">
                  <c:v>0.71</c:v>
                </c:pt>
                <c:pt idx="7">
                  <c:v>0.72</c:v>
                </c:pt>
                <c:pt idx="8">
                  <c:v>0.72</c:v>
                </c:pt>
                <c:pt idx="9">
                  <c:v>0.73</c:v>
                </c:pt>
                <c:pt idx="10">
                  <c:v>0.73</c:v>
                </c:pt>
                <c:pt idx="11">
                  <c:v>0.73</c:v>
                </c:pt>
                <c:pt idx="12">
                  <c:v>0.73</c:v>
                </c:pt>
                <c:pt idx="13">
                  <c:v>0.73</c:v>
                </c:pt>
                <c:pt idx="14">
                  <c:v>0.73</c:v>
                </c:pt>
                <c:pt idx="15">
                  <c:v>0.75</c:v>
                </c:pt>
                <c:pt idx="16">
                  <c:v>0.77</c:v>
                </c:pt>
                <c:pt idx="17">
                  <c:v>0.78</c:v>
                </c:pt>
                <c:pt idx="18">
                  <c:v>0.78</c:v>
                </c:pt>
                <c:pt idx="19">
                  <c:v>0.78</c:v>
                </c:pt>
                <c:pt idx="20">
                  <c:v>-10</c:v>
                </c:pt>
                <c:pt idx="21">
                  <c:v>0.79</c:v>
                </c:pt>
                <c:pt idx="22">
                  <c:v>0.8</c:v>
                </c:pt>
                <c:pt idx="23">
                  <c:v>0.8</c:v>
                </c:pt>
                <c:pt idx="24">
                  <c:v>0.8</c:v>
                </c:pt>
                <c:pt idx="25">
                  <c:v>0.8</c:v>
                </c:pt>
                <c:pt idx="26">
                  <c:v>0.81</c:v>
                </c:pt>
                <c:pt idx="27">
                  <c:v>0.81</c:v>
                </c:pt>
                <c:pt idx="28">
                  <c:v>0.82</c:v>
                </c:pt>
                <c:pt idx="29">
                  <c:v>0.82</c:v>
                </c:pt>
                <c:pt idx="30">
                  <c:v>0.82</c:v>
                </c:pt>
                <c:pt idx="31">
                  <c:v>0.82</c:v>
                </c:pt>
                <c:pt idx="32">
                  <c:v>0.83</c:v>
                </c:pt>
                <c:pt idx="33">
                  <c:v>0.84</c:v>
                </c:pt>
                <c:pt idx="34">
                  <c:v>0.84</c:v>
                </c:pt>
                <c:pt idx="35">
                  <c:v>0.84</c:v>
                </c:pt>
                <c:pt idx="36">
                  <c:v>0.85</c:v>
                </c:pt>
                <c:pt idx="37">
                  <c:v>0.85</c:v>
                </c:pt>
                <c:pt idx="38">
                  <c:v>0.85</c:v>
                </c:pt>
                <c:pt idx="39">
                  <c:v>0.86</c:v>
                </c:pt>
                <c:pt idx="40">
                  <c:v>0.87</c:v>
                </c:pt>
                <c:pt idx="41">
                  <c:v>0.87</c:v>
                </c:pt>
                <c:pt idx="42">
                  <c:v>0.88</c:v>
                </c:pt>
                <c:pt idx="43">
                  <c:v>0.88</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EE50-4179-899A-5ACC15050FE2}"/>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0.79</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EE50-4179-899A-5ACC15050FE2}"/>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EE50-4179-899A-5ACC15050FE2}"/>
            </c:ext>
          </c:extLst>
        </c:ser>
        <c:dLbls>
          <c:showLegendKey val="0"/>
          <c:showVal val="0"/>
          <c:showCatName val="0"/>
          <c:showSerName val="0"/>
          <c:showPercent val="0"/>
          <c:showBubbleSize val="0"/>
        </c:dLbls>
        <c:marker val="1"/>
        <c:smooth val="0"/>
        <c:axId val="601451520"/>
        <c:axId val="601149376"/>
      </c:lineChart>
      <c:catAx>
        <c:axId val="601451520"/>
        <c:scaling>
          <c:orientation val="minMax"/>
        </c:scaling>
        <c:delete val="0"/>
        <c:axPos val="b"/>
        <c:numFmt formatCode="General" sourceLinked="0"/>
        <c:majorTickMark val="out"/>
        <c:minorTickMark val="none"/>
        <c:tickLblPos val="nextTo"/>
        <c:txPr>
          <a:bodyPr rot="-5400000" vert="horz"/>
          <a:lstStyle/>
          <a:p>
            <a:pPr>
              <a:defRPr sz="700"/>
            </a:pPr>
            <a:endParaRPr lang="en-US"/>
          </a:p>
        </c:txPr>
        <c:crossAx val="601149376"/>
        <c:crosses val="autoZero"/>
        <c:auto val="1"/>
        <c:lblAlgn val="ctr"/>
        <c:lblOffset val="100"/>
        <c:noMultiLvlLbl val="0"/>
      </c:catAx>
      <c:valAx>
        <c:axId val="601149376"/>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601451520"/>
        <c:crosses val="autoZero"/>
        <c:crossBetween val="between"/>
      </c:valAx>
      <c:valAx>
        <c:axId val="601150528"/>
        <c:scaling>
          <c:orientation val="minMax"/>
          <c:max val="1"/>
          <c:min val="0"/>
        </c:scaling>
        <c:delete val="0"/>
        <c:axPos val="r"/>
        <c:numFmt formatCode="General" sourceLinked="1"/>
        <c:majorTickMark val="none"/>
        <c:minorTickMark val="none"/>
        <c:tickLblPos val="none"/>
        <c:spPr>
          <a:ln>
            <a:noFill/>
          </a:ln>
        </c:spPr>
        <c:crossAx val="601452032"/>
        <c:crosses val="max"/>
        <c:crossBetween val="between"/>
      </c:valAx>
      <c:catAx>
        <c:axId val="601452032"/>
        <c:scaling>
          <c:orientation val="minMax"/>
        </c:scaling>
        <c:delete val="1"/>
        <c:axPos val="b"/>
        <c:numFmt formatCode="General" sourceLinked="1"/>
        <c:majorTickMark val="out"/>
        <c:minorTickMark val="none"/>
        <c:tickLblPos val="nextTo"/>
        <c:crossAx val="60115052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540-454A-BE3C-4E20C8BBE9A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6"/>
                <c:pt idx="0">
                  <c:v>WEST WIRRAL GROUP PRACTICE</c:v>
                </c:pt>
                <c:pt idx="1">
                  <c:v>TOWNFIELD HEALTH CENTRE</c:v>
                </c:pt>
                <c:pt idx="2">
                  <c:v>HOLMLANDS MED CTR</c:v>
                </c:pt>
                <c:pt idx="3">
                  <c:v>KINGS LANE MEDICAL PRACTICE</c:v>
                </c:pt>
                <c:pt idx="4">
                  <c:v>EASTHAM GROUP PRACTICE</c:v>
                </c:pt>
                <c:pt idx="5">
                  <c:v>MORETON CROSS GROUP PRACTICE</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E50-4179-899A-5ACC15050FE2}"/>
            </c:ext>
          </c:extLst>
        </c:ser>
        <c:ser>
          <c:idx val="3"/>
          <c:order val="3"/>
          <c:tx>
            <c:strRef>
              <c:f>Sheet1!$E$1</c:f>
              <c:strCache>
                <c:ptCount val="1"/>
                <c:pt idx="0">
                  <c:v>Column1</c:v>
                </c:pt>
              </c:strCache>
            </c:strRef>
          </c:tx>
          <c:invertIfNegative val="0"/>
          <c:cat>
            <c:strRef>
              <c:f>Sheet1!$A$2:$A$45</c:f>
              <c:strCache>
                <c:ptCount val="6"/>
                <c:pt idx="0">
                  <c:v>WEST WIRRAL GROUP PRACTICE</c:v>
                </c:pt>
                <c:pt idx="1">
                  <c:v>TOWNFIELD HEALTH CENTRE</c:v>
                </c:pt>
                <c:pt idx="2">
                  <c:v>HOLMLANDS MED CTR</c:v>
                </c:pt>
                <c:pt idx="3">
                  <c:v>KINGS LANE MEDICAL PRACTICE</c:v>
                </c:pt>
                <c:pt idx="4">
                  <c:v>EASTHAM GROUP PRACTICE</c:v>
                </c:pt>
                <c:pt idx="5">
                  <c:v>MORETON CROSS GROUP PRACTICE</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E50-4179-899A-5ACC15050FE2}"/>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6"/>
                <c:pt idx="0">
                  <c:v>WEST WIRRAL GROUP PRACTICE</c:v>
                </c:pt>
                <c:pt idx="1">
                  <c:v>TOWNFIELD HEALTH CENTRE</c:v>
                </c:pt>
                <c:pt idx="2">
                  <c:v>HOLMLANDS MED CTR</c:v>
                </c:pt>
                <c:pt idx="3">
                  <c:v>KINGS LANE MEDICAL PRACTICE</c:v>
                </c:pt>
                <c:pt idx="4">
                  <c:v>EASTHAM GROUP PRACTICE</c:v>
                </c:pt>
                <c:pt idx="5">
                  <c:v>MORETON CROSS GROUP PRACTICE</c:v>
                </c:pt>
              </c:strCache>
            </c:strRef>
          </c:cat>
          <c:val>
            <c:numRef>
              <c:f>Sheet1!$F$2:$F$45</c:f>
              <c:numCache>
                <c:formatCode>General</c:formatCode>
                <c:ptCount val="44"/>
                <c:pt idx="0">
                  <c:v>0.89</c:v>
                </c:pt>
                <c:pt idx="1">
                  <c:v>0.89</c:v>
                </c:pt>
                <c:pt idx="2">
                  <c:v>0.89</c:v>
                </c:pt>
                <c:pt idx="3">
                  <c:v>0.9</c:v>
                </c:pt>
                <c:pt idx="4">
                  <c:v>0.92</c:v>
                </c:pt>
                <c:pt idx="5">
                  <c:v>0.92</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EE50-4179-899A-5ACC15050FE2}"/>
            </c:ext>
          </c:extLst>
        </c:ser>
        <c:ser>
          <c:idx val="5"/>
          <c:order val="5"/>
          <c:tx>
            <c:strRef>
              <c:f>Sheet1!$G$1</c:f>
              <c:strCache>
                <c:ptCount val="1"/>
                <c:pt idx="0">
                  <c:v>Column3</c:v>
                </c:pt>
              </c:strCache>
            </c:strRef>
          </c:tx>
          <c:invertIfNegative val="0"/>
          <c:cat>
            <c:strRef>
              <c:f>Sheet1!$A$2:$A$45</c:f>
              <c:strCache>
                <c:ptCount val="6"/>
                <c:pt idx="0">
                  <c:v>WEST WIRRAL GROUP PRACTICE</c:v>
                </c:pt>
                <c:pt idx="1">
                  <c:v>TOWNFIELD HEALTH CENTRE</c:v>
                </c:pt>
                <c:pt idx="2">
                  <c:v>HOLMLANDS MED CTR</c:v>
                </c:pt>
                <c:pt idx="3">
                  <c:v>KINGS LANE MEDICAL PRACTICE</c:v>
                </c:pt>
                <c:pt idx="4">
                  <c:v>EASTHAM GROUP PRACTICE</c:v>
                </c:pt>
                <c:pt idx="5">
                  <c:v>MORETON CROSS GROUP PRACTICE</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EE50-4179-899A-5ACC15050FE2}"/>
            </c:ext>
          </c:extLst>
        </c:ser>
        <c:ser>
          <c:idx val="6"/>
          <c:order val="6"/>
          <c:tx>
            <c:strRef>
              <c:f>Sheet1!$H$1</c:f>
              <c:strCache>
                <c:ptCount val="1"/>
                <c:pt idx="0">
                  <c:v>Column4</c:v>
                </c:pt>
              </c:strCache>
            </c:strRef>
          </c:tx>
          <c:invertIfNegative val="0"/>
          <c:cat>
            <c:strRef>
              <c:f>Sheet1!$A$2:$A$45</c:f>
              <c:strCache>
                <c:ptCount val="6"/>
                <c:pt idx="0">
                  <c:v>WEST WIRRAL GROUP PRACTICE</c:v>
                </c:pt>
                <c:pt idx="1">
                  <c:v>TOWNFIELD HEALTH CENTRE</c:v>
                </c:pt>
                <c:pt idx="2">
                  <c:v>HOLMLANDS MED CTR</c:v>
                </c:pt>
                <c:pt idx="3">
                  <c:v>KINGS LANE MEDICAL PRACTICE</c:v>
                </c:pt>
                <c:pt idx="4">
                  <c:v>EASTHAM GROUP PRACTICE</c:v>
                </c:pt>
                <c:pt idx="5">
                  <c:v>MORETON CROSS GROUP PRACTICE</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EE50-4179-899A-5ACC15050FE2}"/>
            </c:ext>
          </c:extLst>
        </c:ser>
        <c:dLbls>
          <c:showLegendKey val="0"/>
          <c:showVal val="0"/>
          <c:showCatName val="0"/>
          <c:showSerName val="0"/>
          <c:showPercent val="0"/>
          <c:showBubbleSize val="0"/>
        </c:dLbls>
        <c:gapWidth val="500"/>
        <c:axId val="601452032"/>
        <c:axId val="601150528"/>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6"/>
                <c:pt idx="0">
                  <c:v>WEST WIRRAL GROUP PRACTICE</c:v>
                </c:pt>
                <c:pt idx="1">
                  <c:v>TOWNFIELD HEALTH CENTRE</c:v>
                </c:pt>
                <c:pt idx="2">
                  <c:v>HOLMLANDS MED CTR</c:v>
                </c:pt>
                <c:pt idx="3">
                  <c:v>KINGS LANE MEDICAL PRACTICE</c:v>
                </c:pt>
                <c:pt idx="4">
                  <c:v>EASTHAM GROUP PRACTICE</c:v>
                </c:pt>
                <c:pt idx="5">
                  <c:v>MORETON CROSS GROUP PRACTICE</c:v>
                </c:pt>
              </c:strCache>
            </c:strRef>
          </c:cat>
          <c:val>
            <c:numRef>
              <c:f>Sheet1!$B$2:$B$45</c:f>
              <c:numCache>
                <c:formatCode>0%</c:formatCode>
                <c:ptCount val="44"/>
                <c:pt idx="0">
                  <c:v>0.77</c:v>
                </c:pt>
                <c:pt idx="1">
                  <c:v>0.77</c:v>
                </c:pt>
                <c:pt idx="2">
                  <c:v>0.77</c:v>
                </c:pt>
                <c:pt idx="3">
                  <c:v>0.77</c:v>
                </c:pt>
                <c:pt idx="4">
                  <c:v>0.77</c:v>
                </c:pt>
                <c:pt idx="5">
                  <c:v>0.77</c:v>
                </c:pt>
                <c:pt idx="6">
                  <c:v>0.77</c:v>
                </c:pt>
                <c:pt idx="7">
                  <c:v>0.77</c:v>
                </c:pt>
                <c:pt idx="8">
                  <c:v>0.77</c:v>
                </c:pt>
                <c:pt idx="9">
                  <c:v>0.77</c:v>
                </c:pt>
                <c:pt idx="10">
                  <c:v>0.77</c:v>
                </c:pt>
                <c:pt idx="11">
                  <c:v>0.77</c:v>
                </c:pt>
                <c:pt idx="12">
                  <c:v>0.77</c:v>
                </c:pt>
                <c:pt idx="13">
                  <c:v>0.77</c:v>
                </c:pt>
                <c:pt idx="14">
                  <c:v>0.77</c:v>
                </c:pt>
                <c:pt idx="15">
                  <c:v>0.77</c:v>
                </c:pt>
                <c:pt idx="16">
                  <c:v>0.77</c:v>
                </c:pt>
                <c:pt idx="17">
                  <c:v>0.77</c:v>
                </c:pt>
                <c:pt idx="18">
                  <c:v>0.77</c:v>
                </c:pt>
                <c:pt idx="19">
                  <c:v>0.77</c:v>
                </c:pt>
                <c:pt idx="20">
                  <c:v>0.77</c:v>
                </c:pt>
                <c:pt idx="21">
                  <c:v>0.77</c:v>
                </c:pt>
                <c:pt idx="22">
                  <c:v>0.77</c:v>
                </c:pt>
                <c:pt idx="23">
                  <c:v>0.77</c:v>
                </c:pt>
                <c:pt idx="24">
                  <c:v>0.77</c:v>
                </c:pt>
                <c:pt idx="25">
                  <c:v>0.77</c:v>
                </c:pt>
                <c:pt idx="26">
                  <c:v>0.77</c:v>
                </c:pt>
                <c:pt idx="27">
                  <c:v>0.77</c:v>
                </c:pt>
                <c:pt idx="28">
                  <c:v>0.77</c:v>
                </c:pt>
                <c:pt idx="29">
                  <c:v>0.77</c:v>
                </c:pt>
                <c:pt idx="30">
                  <c:v>0.77</c:v>
                </c:pt>
                <c:pt idx="31">
                  <c:v>0.77</c:v>
                </c:pt>
                <c:pt idx="32">
                  <c:v>0.77</c:v>
                </c:pt>
                <c:pt idx="33">
                  <c:v>0.77</c:v>
                </c:pt>
                <c:pt idx="34">
                  <c:v>0.77</c:v>
                </c:pt>
                <c:pt idx="35">
                  <c:v>0.77</c:v>
                </c:pt>
                <c:pt idx="36">
                  <c:v>0.77</c:v>
                </c:pt>
                <c:pt idx="37">
                  <c:v>0.77</c:v>
                </c:pt>
                <c:pt idx="38">
                  <c:v>0.77</c:v>
                </c:pt>
                <c:pt idx="39">
                  <c:v>0.77</c:v>
                </c:pt>
                <c:pt idx="40">
                  <c:v>0.77</c:v>
                </c:pt>
                <c:pt idx="41">
                  <c:v>0.77</c:v>
                </c:pt>
                <c:pt idx="42">
                  <c:v>0.77</c:v>
                </c:pt>
                <c:pt idx="43">
                  <c:v>0.77</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EE50-4179-899A-5ACC15050FE2}"/>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EE50-4179-899A-5ACC15050FE2}"/>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EE50-4179-899A-5ACC15050FE2}"/>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EE50-4179-899A-5ACC15050FE2}"/>
              </c:ext>
            </c:extLst>
          </c:dPt>
          <c:cat>
            <c:strRef>
              <c:f>Sheet1!$A$2:$A$45</c:f>
              <c:strCache>
                <c:ptCount val="6"/>
                <c:pt idx="0">
                  <c:v>WEST WIRRAL GROUP PRACTICE</c:v>
                </c:pt>
                <c:pt idx="1">
                  <c:v>TOWNFIELD HEALTH CENTRE</c:v>
                </c:pt>
                <c:pt idx="2">
                  <c:v>HOLMLANDS MED CTR</c:v>
                </c:pt>
                <c:pt idx="3">
                  <c:v>KINGS LANE MEDICAL PRACTICE</c:v>
                </c:pt>
                <c:pt idx="4">
                  <c:v>EASTHAM GROUP PRACTICE</c:v>
                </c:pt>
                <c:pt idx="5">
                  <c:v>MORETON CROSS GROUP PRACTICE</c:v>
                </c:pt>
              </c:strCache>
            </c:strRef>
          </c:cat>
          <c:val>
            <c:numRef>
              <c:f>Sheet1!$C$2:$C$45</c:f>
              <c:numCache>
                <c:formatCode>0%</c:formatCode>
                <c:ptCount val="44"/>
                <c:pt idx="0">
                  <c:v>0.89</c:v>
                </c:pt>
                <c:pt idx="1">
                  <c:v>0.89</c:v>
                </c:pt>
                <c:pt idx="2">
                  <c:v>0.89</c:v>
                </c:pt>
                <c:pt idx="3">
                  <c:v>0.9</c:v>
                </c:pt>
                <c:pt idx="4">
                  <c:v>0.92</c:v>
                </c:pt>
                <c:pt idx="5">
                  <c:v>0.92</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EE50-4179-899A-5ACC15050FE2}"/>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EE50-4179-899A-5ACC15050FE2}"/>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EE50-4179-899A-5ACC15050FE2}"/>
            </c:ext>
          </c:extLst>
        </c:ser>
        <c:dLbls>
          <c:showLegendKey val="0"/>
          <c:showVal val="0"/>
          <c:showCatName val="0"/>
          <c:showSerName val="0"/>
          <c:showPercent val="0"/>
          <c:showBubbleSize val="0"/>
        </c:dLbls>
        <c:marker val="1"/>
        <c:smooth val="0"/>
        <c:axId val="601451520"/>
        <c:axId val="601149376"/>
      </c:lineChart>
      <c:catAx>
        <c:axId val="601451520"/>
        <c:scaling>
          <c:orientation val="minMax"/>
        </c:scaling>
        <c:delete val="0"/>
        <c:axPos val="b"/>
        <c:numFmt formatCode="General" sourceLinked="0"/>
        <c:majorTickMark val="out"/>
        <c:minorTickMark val="none"/>
        <c:tickLblPos val="nextTo"/>
        <c:txPr>
          <a:bodyPr rot="-5400000" vert="horz"/>
          <a:lstStyle/>
          <a:p>
            <a:pPr>
              <a:defRPr sz="700"/>
            </a:pPr>
            <a:endParaRPr lang="en-US"/>
          </a:p>
        </c:txPr>
        <c:crossAx val="601149376"/>
        <c:crosses val="autoZero"/>
        <c:auto val="1"/>
        <c:lblAlgn val="ctr"/>
        <c:lblOffset val="100"/>
        <c:noMultiLvlLbl val="0"/>
      </c:catAx>
      <c:valAx>
        <c:axId val="601149376"/>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601451520"/>
        <c:crosses val="autoZero"/>
        <c:crossBetween val="between"/>
      </c:valAx>
      <c:valAx>
        <c:axId val="601150528"/>
        <c:scaling>
          <c:orientation val="minMax"/>
          <c:max val="1"/>
          <c:min val="0"/>
        </c:scaling>
        <c:delete val="0"/>
        <c:axPos val="r"/>
        <c:numFmt formatCode="General" sourceLinked="1"/>
        <c:majorTickMark val="none"/>
        <c:minorTickMark val="none"/>
        <c:tickLblPos val="none"/>
        <c:spPr>
          <a:ln>
            <a:noFill/>
          </a:ln>
        </c:spPr>
        <c:crossAx val="601452032"/>
        <c:crosses val="max"/>
        <c:crossBetween val="between"/>
      </c:valAx>
      <c:catAx>
        <c:axId val="601452032"/>
        <c:scaling>
          <c:orientation val="minMax"/>
        </c:scaling>
        <c:delete val="1"/>
        <c:axPos val="b"/>
        <c:numFmt formatCode="General" sourceLinked="1"/>
        <c:majorTickMark val="out"/>
        <c:minorTickMark val="none"/>
        <c:tickLblPos val="nextTo"/>
        <c:crossAx val="60115052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540-454A-BE3C-4E20C8BBE9A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924-4199-95DB-7F271DDAD792}"/>
              </c:ext>
            </c:extLst>
          </c:dPt>
          <c:dPt>
            <c:idx val="1"/>
            <c:bubble3D val="0"/>
            <c:spPr>
              <a:solidFill>
                <a:srgbClr val="82D19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924-4199-95DB-7F271DDAD792}"/>
              </c:ext>
            </c:extLst>
          </c:dPt>
          <c:dPt>
            <c:idx val="2"/>
            <c:bubble3D val="0"/>
            <c:spPr>
              <a:solidFill>
                <a:srgbClr val="FFFFFF">
                  <a:lumMod val="75000"/>
                </a:srgb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924-4199-95DB-7F271DDAD792}"/>
              </c:ext>
            </c:extLst>
          </c:dPt>
          <c:dPt>
            <c:idx val="3"/>
            <c:bubble3D val="0"/>
            <c:spPr>
              <a:solidFill>
                <a:srgbClr val="F28C8C"/>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924-4199-95DB-7F271DDAD792}"/>
              </c:ext>
            </c:extLst>
          </c:dPt>
          <c:dPt>
            <c:idx val="4"/>
            <c:bubble3D val="0"/>
            <c:spPr>
              <a:solidFill>
                <a:srgbClr val="EC565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8924-4199-95DB-7F271DDAD792}"/>
              </c:ext>
            </c:extLst>
          </c:dPt>
          <c:dPt>
            <c:idx val="5"/>
            <c:bubble3D val="0"/>
            <c:spPr>
              <a:solidFill>
                <a:srgbClr val="FFFFFF">
                  <a:lumMod val="65000"/>
                </a:srgb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8924-4199-95DB-7F271DDAD792}"/>
              </c:ext>
            </c:extLst>
          </c:dPt>
          <c:dLbls>
            <c:numFmt formatCode="[&lt;3]&quot;&quot;;0\%" sourceLinked="0"/>
            <c:spPr>
              <a:noFill/>
              <a:ln>
                <a:noFill/>
              </a:ln>
              <a:effectLst/>
            </c:spPr>
            <c:txPr>
              <a:bodyPr/>
              <a:lstStyle/>
              <a:p>
                <a:pPr>
                  <a:defRPr sz="900">
                    <a:solidFill>
                      <a:schemeClr val="tx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satisfied</c:v>
                </c:pt>
                <c:pt idx="1">
                  <c:v>Fairly satisfied</c:v>
                </c:pt>
                <c:pt idx="2">
                  <c:v>Neither satisfied nor dissatisfied</c:v>
                </c:pt>
                <c:pt idx="3">
                  <c:v>Fairly dissatisfied</c:v>
                </c:pt>
                <c:pt idx="4">
                  <c:v>Very dissatisfied</c:v>
                </c:pt>
              </c:strCache>
            </c:strRef>
          </c:cat>
          <c:val>
            <c:numRef>
              <c:f>Sheet1!$B$2:$B$6</c:f>
              <c:numCache>
                <c:formatCode>General</c:formatCode>
                <c:ptCount val="5"/>
                <c:pt idx="0">
                  <c:v>27</c:v>
                </c:pt>
                <c:pt idx="1">
                  <c:v>41</c:v>
                </c:pt>
                <c:pt idx="2">
                  <c:v>17</c:v>
                </c:pt>
                <c:pt idx="3">
                  <c:v>10</c:v>
                </c:pt>
                <c:pt idx="4">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8924-4199-95DB-7F271DDAD792}"/>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3968677997181332"/>
          <c:y val="0.13893197683829761"/>
          <c:w val="0.35117192857780655"/>
          <c:h val="0.62525252653998165"/>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110-4777-A6C5-B1FA89743DE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8750000000000006E-2"/>
          <c:y val="0.52012598425196854"/>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DBD-492A-9525-4DCC1C05E2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82-4460-9D3E-71204BB878D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EGREMONT MED CTR</c:v>
                </c:pt>
                <c:pt idx="1">
                  <c:v>WHETSTONE LANE MED CTR</c:v>
                </c:pt>
                <c:pt idx="2">
                  <c:v>HOYLAKE &amp; MEOLS MEDICAL CTR</c:v>
                </c:pt>
                <c:pt idx="3">
                  <c:v>ST CATHERINE'S SURGERY</c:v>
                </c:pt>
                <c:pt idx="4">
                  <c:v>ESTUARY MEDICAL PRACTICE</c:v>
                </c:pt>
                <c:pt idx="5">
                  <c:v>CENTRAL PARK MEDICAL CENTRE</c:v>
                </c:pt>
                <c:pt idx="6">
                  <c:v>TOWNFIELD HEALTH CENTRE</c:v>
                </c:pt>
                <c:pt idx="7">
                  <c:v>GLADSTONE MED CTR</c:v>
                </c:pt>
                <c:pt idx="8">
                  <c:v>MARINE LAKE MEDICAL PRACTICE</c:v>
                </c:pt>
                <c:pt idx="9">
                  <c:v>GREASBY GROUP PRACTICE</c:v>
                </c:pt>
                <c:pt idx="10">
                  <c:v>HESWALL &amp; PENSBY GROUP PRACTICE</c:v>
                </c:pt>
                <c:pt idx="11">
                  <c:v>CIVIC MEDICAL CENTRE</c:v>
                </c:pt>
                <c:pt idx="12">
                  <c:v>WEST WIRRAL GROUP PRACTICE</c:v>
                </c:pt>
                <c:pt idx="13">
                  <c:v>ST GEORGES MEDICAL CENTRE</c:v>
                </c:pt>
                <c:pt idx="14">
                  <c:v>TEEHEY LANE SURGERY</c:v>
                </c:pt>
                <c:pt idx="15">
                  <c:v>ST HILARY GROUP PRACTICE</c:v>
                </c:pt>
                <c:pt idx="16">
                  <c:v>CCG</c:v>
                </c:pt>
                <c:pt idx="17">
                  <c:v>RIVERSIDE SURGERY</c:v>
                </c:pt>
                <c:pt idx="18">
                  <c:v>PARKFIELD MED CTR</c:v>
                </c:pt>
                <c:pt idx="19">
                  <c:v>VITTORIA MED CTR G</c:v>
                </c:pt>
                <c:pt idx="20">
                  <c:v>MORETON MEDICAL CENTRE</c:v>
                </c:pt>
                <c:pt idx="21">
                  <c:v>SUNLIGHT GROUP PRACTICE</c:v>
                </c:pt>
                <c:pt idx="22">
                  <c:v>EASTHAM GROUP PRACTICE</c:v>
                </c:pt>
                <c:pt idx="23">
                  <c:v>UPTON GROUP PRACTICE</c:v>
                </c:pt>
                <c:pt idx="24">
                  <c:v>HEATHERLANDS MED CTR</c:v>
                </c:pt>
                <c:pt idx="25">
                  <c:v>HOYLAKE RD MET CTR</c:v>
                </c:pt>
                <c:pt idx="26">
                  <c:v>ORCHARD SURGERY</c:v>
                </c:pt>
                <c:pt idx="27">
                  <c:v>CAVENDISH MEDICAL CENTRE</c:v>
                </c:pt>
                <c:pt idx="28">
                  <c:v>SOMERVILLE MED CTR</c:v>
                </c:pt>
                <c:pt idx="29">
                  <c:v>LEASOWE MEDICAL PRACTICE</c:v>
                </c:pt>
                <c:pt idx="30">
                  <c:v>VILLA MED CTR</c:v>
                </c:pt>
                <c:pt idx="31">
                  <c:v>MORETON CROSS GROUP PRACTICE</c:v>
                </c:pt>
                <c:pt idx="32">
                  <c:v>COMMONFIELD RD SURGERY</c:v>
                </c:pt>
                <c:pt idx="33">
                  <c:v>DEVANEY MED CTR</c:v>
                </c:pt>
                <c:pt idx="34">
                  <c:v>MORETON HEALTH CLINIC</c:v>
                </c:pt>
                <c:pt idx="35">
                  <c:v>CLAUGHTON MEDICAL CENTRE</c:v>
                </c:pt>
                <c:pt idx="36">
                  <c:v>FEGAN &amp; PARTNERS</c:v>
                </c:pt>
                <c:pt idx="37">
                  <c:v>VITTORIA MED CTR K</c:v>
                </c:pt>
                <c:pt idx="38">
                  <c:v>HAMILTON MED CTR</c:v>
                </c:pt>
                <c:pt idx="39">
                  <c:v>KINGS LANE MEDICAL PRACTICE</c:v>
                </c:pt>
                <c:pt idx="40">
                  <c:v>LISCARD GROUP PRACTICE</c:v>
                </c:pt>
                <c:pt idx="41">
                  <c:v>SPITAL SURGERY</c:v>
                </c:pt>
                <c:pt idx="42">
                  <c:v>BLACKHEATH MED CTR</c:v>
                </c:pt>
                <c:pt idx="43">
                  <c:v>MIRIAM PRIMARY CARE GROUP</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A205-4086-8582-29BAD4A4738C}"/>
            </c:ext>
          </c:extLst>
        </c:ser>
        <c:ser>
          <c:idx val="3"/>
          <c:order val="3"/>
          <c:tx>
            <c:strRef>
              <c:f>Sheet1!$E$1</c:f>
              <c:strCache>
                <c:ptCount val="1"/>
                <c:pt idx="0">
                  <c:v>Column1</c:v>
                </c:pt>
              </c:strCache>
            </c:strRef>
          </c:tx>
          <c:invertIfNegative val="0"/>
          <c:cat>
            <c:strRef>
              <c:f>Sheet1!$A$2:$A$45</c:f>
              <c:strCache>
                <c:ptCount val="44"/>
                <c:pt idx="0">
                  <c:v>EGREMONT MED CTR</c:v>
                </c:pt>
                <c:pt idx="1">
                  <c:v>WHETSTONE LANE MED CTR</c:v>
                </c:pt>
                <c:pt idx="2">
                  <c:v>HOYLAKE &amp; MEOLS MEDICAL CTR</c:v>
                </c:pt>
                <c:pt idx="3">
                  <c:v>ST CATHERINE'S SURGERY</c:v>
                </c:pt>
                <c:pt idx="4">
                  <c:v>ESTUARY MEDICAL PRACTICE</c:v>
                </c:pt>
                <c:pt idx="5">
                  <c:v>CENTRAL PARK MEDICAL CENTRE</c:v>
                </c:pt>
                <c:pt idx="6">
                  <c:v>TOWNFIELD HEALTH CENTRE</c:v>
                </c:pt>
                <c:pt idx="7">
                  <c:v>GLADSTONE MED CTR</c:v>
                </c:pt>
                <c:pt idx="8">
                  <c:v>MARINE LAKE MEDICAL PRACTICE</c:v>
                </c:pt>
                <c:pt idx="9">
                  <c:v>GREASBY GROUP PRACTICE</c:v>
                </c:pt>
                <c:pt idx="10">
                  <c:v>HESWALL &amp; PENSBY GROUP PRACTICE</c:v>
                </c:pt>
                <c:pt idx="11">
                  <c:v>CIVIC MEDICAL CENTRE</c:v>
                </c:pt>
                <c:pt idx="12">
                  <c:v>WEST WIRRAL GROUP PRACTICE</c:v>
                </c:pt>
                <c:pt idx="13">
                  <c:v>ST GEORGES MEDICAL CENTRE</c:v>
                </c:pt>
                <c:pt idx="14">
                  <c:v>TEEHEY LANE SURGERY</c:v>
                </c:pt>
                <c:pt idx="15">
                  <c:v>ST HILARY GROUP PRACTICE</c:v>
                </c:pt>
                <c:pt idx="16">
                  <c:v>CCG</c:v>
                </c:pt>
                <c:pt idx="17">
                  <c:v>RIVERSIDE SURGERY</c:v>
                </c:pt>
                <c:pt idx="18">
                  <c:v>PARKFIELD MED CTR</c:v>
                </c:pt>
                <c:pt idx="19">
                  <c:v>VITTORIA MED CTR G</c:v>
                </c:pt>
                <c:pt idx="20">
                  <c:v>MORETON MEDICAL CENTRE</c:v>
                </c:pt>
                <c:pt idx="21">
                  <c:v>SUNLIGHT GROUP PRACTICE</c:v>
                </c:pt>
                <c:pt idx="22">
                  <c:v>EASTHAM GROUP PRACTICE</c:v>
                </c:pt>
                <c:pt idx="23">
                  <c:v>UPTON GROUP PRACTICE</c:v>
                </c:pt>
                <c:pt idx="24">
                  <c:v>HEATHERLANDS MED CTR</c:v>
                </c:pt>
                <c:pt idx="25">
                  <c:v>HOYLAKE RD MET CTR</c:v>
                </c:pt>
                <c:pt idx="26">
                  <c:v>ORCHARD SURGERY</c:v>
                </c:pt>
                <c:pt idx="27">
                  <c:v>CAVENDISH MEDICAL CENTRE</c:v>
                </c:pt>
                <c:pt idx="28">
                  <c:v>SOMERVILLE MED CTR</c:v>
                </c:pt>
                <c:pt idx="29">
                  <c:v>LEASOWE MEDICAL PRACTICE</c:v>
                </c:pt>
                <c:pt idx="30">
                  <c:v>VILLA MED CTR</c:v>
                </c:pt>
                <c:pt idx="31">
                  <c:v>MORETON CROSS GROUP PRACTICE</c:v>
                </c:pt>
                <c:pt idx="32">
                  <c:v>COMMONFIELD RD SURGERY</c:v>
                </c:pt>
                <c:pt idx="33">
                  <c:v>DEVANEY MED CTR</c:v>
                </c:pt>
                <c:pt idx="34">
                  <c:v>MORETON HEALTH CLINIC</c:v>
                </c:pt>
                <c:pt idx="35">
                  <c:v>CLAUGHTON MEDICAL CENTRE</c:v>
                </c:pt>
                <c:pt idx="36">
                  <c:v>FEGAN &amp; PARTNERS</c:v>
                </c:pt>
                <c:pt idx="37">
                  <c:v>VITTORIA MED CTR K</c:v>
                </c:pt>
                <c:pt idx="38">
                  <c:v>HAMILTON MED CTR</c:v>
                </c:pt>
                <c:pt idx="39">
                  <c:v>KINGS LANE MEDICAL PRACTICE</c:v>
                </c:pt>
                <c:pt idx="40">
                  <c:v>LISCARD GROUP PRACTICE</c:v>
                </c:pt>
                <c:pt idx="41">
                  <c:v>SPITAL SURGERY</c:v>
                </c:pt>
                <c:pt idx="42">
                  <c:v>BLACKHEATH MED CTR</c:v>
                </c:pt>
                <c:pt idx="43">
                  <c:v>MIRIAM PRIMARY CARE GROUP</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A205-4086-8582-29BAD4A4738C}"/>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EGREMONT MED CTR</c:v>
                </c:pt>
                <c:pt idx="1">
                  <c:v>WHETSTONE LANE MED CTR</c:v>
                </c:pt>
                <c:pt idx="2">
                  <c:v>HOYLAKE &amp; MEOLS MEDICAL CTR</c:v>
                </c:pt>
                <c:pt idx="3">
                  <c:v>ST CATHERINE'S SURGERY</c:v>
                </c:pt>
                <c:pt idx="4">
                  <c:v>ESTUARY MEDICAL PRACTICE</c:v>
                </c:pt>
                <c:pt idx="5">
                  <c:v>CENTRAL PARK MEDICAL CENTRE</c:v>
                </c:pt>
                <c:pt idx="6">
                  <c:v>TOWNFIELD HEALTH CENTRE</c:v>
                </c:pt>
                <c:pt idx="7">
                  <c:v>GLADSTONE MED CTR</c:v>
                </c:pt>
                <c:pt idx="8">
                  <c:v>MARINE LAKE MEDICAL PRACTICE</c:v>
                </c:pt>
                <c:pt idx="9">
                  <c:v>GREASBY GROUP PRACTICE</c:v>
                </c:pt>
                <c:pt idx="10">
                  <c:v>HESWALL &amp; PENSBY GROUP PRACTICE</c:v>
                </c:pt>
                <c:pt idx="11">
                  <c:v>CIVIC MEDICAL CENTRE</c:v>
                </c:pt>
                <c:pt idx="12">
                  <c:v>WEST WIRRAL GROUP PRACTICE</c:v>
                </c:pt>
                <c:pt idx="13">
                  <c:v>ST GEORGES MEDICAL CENTRE</c:v>
                </c:pt>
                <c:pt idx="14">
                  <c:v>TEEHEY LANE SURGERY</c:v>
                </c:pt>
                <c:pt idx="15">
                  <c:v>ST HILARY GROUP PRACTICE</c:v>
                </c:pt>
                <c:pt idx="16">
                  <c:v>CCG</c:v>
                </c:pt>
                <c:pt idx="17">
                  <c:v>RIVERSIDE SURGERY</c:v>
                </c:pt>
                <c:pt idx="18">
                  <c:v>PARKFIELD MED CTR</c:v>
                </c:pt>
                <c:pt idx="19">
                  <c:v>VITTORIA MED CTR G</c:v>
                </c:pt>
                <c:pt idx="20">
                  <c:v>MORETON MEDICAL CENTRE</c:v>
                </c:pt>
                <c:pt idx="21">
                  <c:v>SUNLIGHT GROUP PRACTICE</c:v>
                </c:pt>
                <c:pt idx="22">
                  <c:v>EASTHAM GROUP PRACTICE</c:v>
                </c:pt>
                <c:pt idx="23">
                  <c:v>UPTON GROUP PRACTICE</c:v>
                </c:pt>
                <c:pt idx="24">
                  <c:v>HEATHERLANDS MED CTR</c:v>
                </c:pt>
                <c:pt idx="25">
                  <c:v>HOYLAKE RD MET CTR</c:v>
                </c:pt>
                <c:pt idx="26">
                  <c:v>ORCHARD SURGERY</c:v>
                </c:pt>
                <c:pt idx="27">
                  <c:v>CAVENDISH MEDICAL CENTRE</c:v>
                </c:pt>
                <c:pt idx="28">
                  <c:v>SOMERVILLE MED CTR</c:v>
                </c:pt>
                <c:pt idx="29">
                  <c:v>LEASOWE MEDICAL PRACTICE</c:v>
                </c:pt>
                <c:pt idx="30">
                  <c:v>VILLA MED CTR</c:v>
                </c:pt>
                <c:pt idx="31">
                  <c:v>MORETON CROSS GROUP PRACTICE</c:v>
                </c:pt>
                <c:pt idx="32">
                  <c:v>COMMONFIELD RD SURGERY</c:v>
                </c:pt>
                <c:pt idx="33">
                  <c:v>DEVANEY MED CTR</c:v>
                </c:pt>
                <c:pt idx="34">
                  <c:v>MORETON HEALTH CLINIC</c:v>
                </c:pt>
                <c:pt idx="35">
                  <c:v>CLAUGHTON MEDICAL CENTRE</c:v>
                </c:pt>
                <c:pt idx="36">
                  <c:v>FEGAN &amp; PARTNERS</c:v>
                </c:pt>
                <c:pt idx="37">
                  <c:v>VITTORIA MED CTR K</c:v>
                </c:pt>
                <c:pt idx="38">
                  <c:v>HAMILTON MED CTR</c:v>
                </c:pt>
                <c:pt idx="39">
                  <c:v>KINGS LANE MEDICAL PRACTICE</c:v>
                </c:pt>
                <c:pt idx="40">
                  <c:v>LISCARD GROUP PRACTICE</c:v>
                </c:pt>
                <c:pt idx="41">
                  <c:v>SPITAL SURGERY</c:v>
                </c:pt>
                <c:pt idx="42">
                  <c:v>BLACKHEATH MED CTR</c:v>
                </c:pt>
                <c:pt idx="43">
                  <c:v>MIRIAM PRIMARY CARE GROUP</c:v>
                </c:pt>
              </c:strCache>
            </c:strRef>
          </c:cat>
          <c:val>
            <c:numRef>
              <c:f>Sheet1!$F$2:$F$45</c:f>
              <c:numCache>
                <c:formatCode>General</c:formatCode>
                <c:ptCount val="44"/>
                <c:pt idx="0">
                  <c:v>0.74</c:v>
                </c:pt>
                <c:pt idx="1">
                  <c:v>0.75</c:v>
                </c:pt>
                <c:pt idx="2">
                  <c:v>0.76</c:v>
                </c:pt>
                <c:pt idx="3">
                  <c:v>0.77</c:v>
                </c:pt>
                <c:pt idx="4">
                  <c:v>0.78</c:v>
                </c:pt>
                <c:pt idx="5">
                  <c:v>0.78</c:v>
                </c:pt>
                <c:pt idx="6">
                  <c:v>0.79</c:v>
                </c:pt>
                <c:pt idx="7">
                  <c:v>0.8</c:v>
                </c:pt>
                <c:pt idx="8">
                  <c:v>0.81</c:v>
                </c:pt>
                <c:pt idx="9">
                  <c:v>0.81</c:v>
                </c:pt>
                <c:pt idx="10">
                  <c:v>0.82</c:v>
                </c:pt>
                <c:pt idx="11">
                  <c:v>0.84</c:v>
                </c:pt>
                <c:pt idx="12">
                  <c:v>0.84</c:v>
                </c:pt>
                <c:pt idx="13">
                  <c:v>0.84</c:v>
                </c:pt>
                <c:pt idx="14">
                  <c:v>0.85</c:v>
                </c:pt>
                <c:pt idx="15">
                  <c:v>0.86</c:v>
                </c:pt>
                <c:pt idx="16">
                  <c:v>0.87</c:v>
                </c:pt>
                <c:pt idx="17">
                  <c:v>0.87</c:v>
                </c:pt>
                <c:pt idx="18">
                  <c:v>0.87</c:v>
                </c:pt>
                <c:pt idx="19">
                  <c:v>0.87</c:v>
                </c:pt>
                <c:pt idx="20">
                  <c:v>0.87</c:v>
                </c:pt>
                <c:pt idx="21">
                  <c:v>0.88</c:v>
                </c:pt>
                <c:pt idx="22">
                  <c:v>0.89</c:v>
                </c:pt>
                <c:pt idx="23">
                  <c:v>0.89</c:v>
                </c:pt>
                <c:pt idx="24">
                  <c:v>0.89</c:v>
                </c:pt>
                <c:pt idx="25">
                  <c:v>0.89</c:v>
                </c:pt>
                <c:pt idx="26">
                  <c:v>0.89</c:v>
                </c:pt>
                <c:pt idx="27">
                  <c:v>0.9</c:v>
                </c:pt>
                <c:pt idx="28">
                  <c:v>0.9</c:v>
                </c:pt>
                <c:pt idx="29">
                  <c:v>0.9</c:v>
                </c:pt>
                <c:pt idx="30">
                  <c:v>0.91</c:v>
                </c:pt>
                <c:pt idx="31">
                  <c:v>0.91</c:v>
                </c:pt>
                <c:pt idx="32">
                  <c:v>0.92</c:v>
                </c:pt>
                <c:pt idx="33">
                  <c:v>0.93</c:v>
                </c:pt>
                <c:pt idx="34">
                  <c:v>0.93</c:v>
                </c:pt>
                <c:pt idx="35">
                  <c:v>0.93</c:v>
                </c:pt>
                <c:pt idx="36">
                  <c:v>0.93</c:v>
                </c:pt>
                <c:pt idx="37">
                  <c:v>0.93</c:v>
                </c:pt>
                <c:pt idx="38">
                  <c:v>0.94</c:v>
                </c:pt>
                <c:pt idx="39">
                  <c:v>0.94</c:v>
                </c:pt>
                <c:pt idx="40">
                  <c:v>0.94</c:v>
                </c:pt>
                <c:pt idx="41">
                  <c:v>0.94</c:v>
                </c:pt>
                <c:pt idx="42">
                  <c:v>0.94</c:v>
                </c:pt>
                <c:pt idx="43">
                  <c:v>0.95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A205-4086-8582-29BAD4A4738C}"/>
            </c:ext>
          </c:extLst>
        </c:ser>
        <c:ser>
          <c:idx val="5"/>
          <c:order val="5"/>
          <c:tx>
            <c:strRef>
              <c:f>Sheet1!$G$1</c:f>
              <c:strCache>
                <c:ptCount val="1"/>
                <c:pt idx="0">
                  <c:v>Column3</c:v>
                </c:pt>
              </c:strCache>
            </c:strRef>
          </c:tx>
          <c:invertIfNegative val="0"/>
          <c:cat>
            <c:strRef>
              <c:f>Sheet1!$A$2:$A$45</c:f>
              <c:strCache>
                <c:ptCount val="44"/>
                <c:pt idx="0">
                  <c:v>EGREMONT MED CTR</c:v>
                </c:pt>
                <c:pt idx="1">
                  <c:v>WHETSTONE LANE MED CTR</c:v>
                </c:pt>
                <c:pt idx="2">
                  <c:v>HOYLAKE &amp; MEOLS MEDICAL CTR</c:v>
                </c:pt>
                <c:pt idx="3">
                  <c:v>ST CATHERINE'S SURGERY</c:v>
                </c:pt>
                <c:pt idx="4">
                  <c:v>ESTUARY MEDICAL PRACTICE</c:v>
                </c:pt>
                <c:pt idx="5">
                  <c:v>CENTRAL PARK MEDICAL CENTRE</c:v>
                </c:pt>
                <c:pt idx="6">
                  <c:v>TOWNFIELD HEALTH CENTRE</c:v>
                </c:pt>
                <c:pt idx="7">
                  <c:v>GLADSTONE MED CTR</c:v>
                </c:pt>
                <c:pt idx="8">
                  <c:v>MARINE LAKE MEDICAL PRACTICE</c:v>
                </c:pt>
                <c:pt idx="9">
                  <c:v>GREASBY GROUP PRACTICE</c:v>
                </c:pt>
                <c:pt idx="10">
                  <c:v>HESWALL &amp; PENSBY GROUP PRACTICE</c:v>
                </c:pt>
                <c:pt idx="11">
                  <c:v>CIVIC MEDICAL CENTRE</c:v>
                </c:pt>
                <c:pt idx="12">
                  <c:v>WEST WIRRAL GROUP PRACTICE</c:v>
                </c:pt>
                <c:pt idx="13">
                  <c:v>ST GEORGES MEDICAL CENTRE</c:v>
                </c:pt>
                <c:pt idx="14">
                  <c:v>TEEHEY LANE SURGERY</c:v>
                </c:pt>
                <c:pt idx="15">
                  <c:v>ST HILARY GROUP PRACTICE</c:v>
                </c:pt>
                <c:pt idx="16">
                  <c:v>CCG</c:v>
                </c:pt>
                <c:pt idx="17">
                  <c:v>RIVERSIDE SURGERY</c:v>
                </c:pt>
                <c:pt idx="18">
                  <c:v>PARKFIELD MED CTR</c:v>
                </c:pt>
                <c:pt idx="19">
                  <c:v>VITTORIA MED CTR G</c:v>
                </c:pt>
                <c:pt idx="20">
                  <c:v>MORETON MEDICAL CENTRE</c:v>
                </c:pt>
                <c:pt idx="21">
                  <c:v>SUNLIGHT GROUP PRACTICE</c:v>
                </c:pt>
                <c:pt idx="22">
                  <c:v>EASTHAM GROUP PRACTICE</c:v>
                </c:pt>
                <c:pt idx="23">
                  <c:v>UPTON GROUP PRACTICE</c:v>
                </c:pt>
                <c:pt idx="24">
                  <c:v>HEATHERLANDS MED CTR</c:v>
                </c:pt>
                <c:pt idx="25">
                  <c:v>HOYLAKE RD MET CTR</c:v>
                </c:pt>
                <c:pt idx="26">
                  <c:v>ORCHARD SURGERY</c:v>
                </c:pt>
                <c:pt idx="27">
                  <c:v>CAVENDISH MEDICAL CENTRE</c:v>
                </c:pt>
                <c:pt idx="28">
                  <c:v>SOMERVILLE MED CTR</c:v>
                </c:pt>
                <c:pt idx="29">
                  <c:v>LEASOWE MEDICAL PRACTICE</c:v>
                </c:pt>
                <c:pt idx="30">
                  <c:v>VILLA MED CTR</c:v>
                </c:pt>
                <c:pt idx="31">
                  <c:v>MORETON CROSS GROUP PRACTICE</c:v>
                </c:pt>
                <c:pt idx="32">
                  <c:v>COMMONFIELD RD SURGERY</c:v>
                </c:pt>
                <c:pt idx="33">
                  <c:v>DEVANEY MED CTR</c:v>
                </c:pt>
                <c:pt idx="34">
                  <c:v>MORETON HEALTH CLINIC</c:v>
                </c:pt>
                <c:pt idx="35">
                  <c:v>CLAUGHTON MEDICAL CENTRE</c:v>
                </c:pt>
                <c:pt idx="36">
                  <c:v>FEGAN &amp; PARTNERS</c:v>
                </c:pt>
                <c:pt idx="37">
                  <c:v>VITTORIA MED CTR K</c:v>
                </c:pt>
                <c:pt idx="38">
                  <c:v>HAMILTON MED CTR</c:v>
                </c:pt>
                <c:pt idx="39">
                  <c:v>KINGS LANE MEDICAL PRACTICE</c:v>
                </c:pt>
                <c:pt idx="40">
                  <c:v>LISCARD GROUP PRACTICE</c:v>
                </c:pt>
                <c:pt idx="41">
                  <c:v>SPITAL SURGERY</c:v>
                </c:pt>
                <c:pt idx="42">
                  <c:v>BLACKHEATH MED CTR</c:v>
                </c:pt>
                <c:pt idx="43">
                  <c:v>MIRIAM PRIMARY CARE GROUP</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A205-4086-8582-29BAD4A4738C}"/>
            </c:ext>
          </c:extLst>
        </c:ser>
        <c:ser>
          <c:idx val="6"/>
          <c:order val="6"/>
          <c:tx>
            <c:strRef>
              <c:f>Sheet1!$H$1</c:f>
              <c:strCache>
                <c:ptCount val="1"/>
                <c:pt idx="0">
                  <c:v>Column4</c:v>
                </c:pt>
              </c:strCache>
            </c:strRef>
          </c:tx>
          <c:invertIfNegative val="0"/>
          <c:cat>
            <c:strRef>
              <c:f>Sheet1!$A$2:$A$45</c:f>
              <c:strCache>
                <c:ptCount val="44"/>
                <c:pt idx="0">
                  <c:v>EGREMONT MED CTR</c:v>
                </c:pt>
                <c:pt idx="1">
                  <c:v>WHETSTONE LANE MED CTR</c:v>
                </c:pt>
                <c:pt idx="2">
                  <c:v>HOYLAKE &amp; MEOLS MEDICAL CTR</c:v>
                </c:pt>
                <c:pt idx="3">
                  <c:v>ST CATHERINE'S SURGERY</c:v>
                </c:pt>
                <c:pt idx="4">
                  <c:v>ESTUARY MEDICAL PRACTICE</c:v>
                </c:pt>
                <c:pt idx="5">
                  <c:v>CENTRAL PARK MEDICAL CENTRE</c:v>
                </c:pt>
                <c:pt idx="6">
                  <c:v>TOWNFIELD HEALTH CENTRE</c:v>
                </c:pt>
                <c:pt idx="7">
                  <c:v>GLADSTONE MED CTR</c:v>
                </c:pt>
                <c:pt idx="8">
                  <c:v>MARINE LAKE MEDICAL PRACTICE</c:v>
                </c:pt>
                <c:pt idx="9">
                  <c:v>GREASBY GROUP PRACTICE</c:v>
                </c:pt>
                <c:pt idx="10">
                  <c:v>HESWALL &amp; PENSBY GROUP PRACTICE</c:v>
                </c:pt>
                <c:pt idx="11">
                  <c:v>CIVIC MEDICAL CENTRE</c:v>
                </c:pt>
                <c:pt idx="12">
                  <c:v>WEST WIRRAL GROUP PRACTICE</c:v>
                </c:pt>
                <c:pt idx="13">
                  <c:v>ST GEORGES MEDICAL CENTRE</c:v>
                </c:pt>
                <c:pt idx="14">
                  <c:v>TEEHEY LANE SURGERY</c:v>
                </c:pt>
                <c:pt idx="15">
                  <c:v>ST HILARY GROUP PRACTICE</c:v>
                </c:pt>
                <c:pt idx="16">
                  <c:v>CCG</c:v>
                </c:pt>
                <c:pt idx="17">
                  <c:v>RIVERSIDE SURGERY</c:v>
                </c:pt>
                <c:pt idx="18">
                  <c:v>PARKFIELD MED CTR</c:v>
                </c:pt>
                <c:pt idx="19">
                  <c:v>VITTORIA MED CTR G</c:v>
                </c:pt>
                <c:pt idx="20">
                  <c:v>MORETON MEDICAL CENTRE</c:v>
                </c:pt>
                <c:pt idx="21">
                  <c:v>SUNLIGHT GROUP PRACTICE</c:v>
                </c:pt>
                <c:pt idx="22">
                  <c:v>EASTHAM GROUP PRACTICE</c:v>
                </c:pt>
                <c:pt idx="23">
                  <c:v>UPTON GROUP PRACTICE</c:v>
                </c:pt>
                <c:pt idx="24">
                  <c:v>HEATHERLANDS MED CTR</c:v>
                </c:pt>
                <c:pt idx="25">
                  <c:v>HOYLAKE RD MET CTR</c:v>
                </c:pt>
                <c:pt idx="26">
                  <c:v>ORCHARD SURGERY</c:v>
                </c:pt>
                <c:pt idx="27">
                  <c:v>CAVENDISH MEDICAL CENTRE</c:v>
                </c:pt>
                <c:pt idx="28">
                  <c:v>SOMERVILLE MED CTR</c:v>
                </c:pt>
                <c:pt idx="29">
                  <c:v>LEASOWE MEDICAL PRACTICE</c:v>
                </c:pt>
                <c:pt idx="30">
                  <c:v>VILLA MED CTR</c:v>
                </c:pt>
                <c:pt idx="31">
                  <c:v>MORETON CROSS GROUP PRACTICE</c:v>
                </c:pt>
                <c:pt idx="32">
                  <c:v>COMMONFIELD RD SURGERY</c:v>
                </c:pt>
                <c:pt idx="33">
                  <c:v>DEVANEY MED CTR</c:v>
                </c:pt>
                <c:pt idx="34">
                  <c:v>MORETON HEALTH CLINIC</c:v>
                </c:pt>
                <c:pt idx="35">
                  <c:v>CLAUGHTON MEDICAL CENTRE</c:v>
                </c:pt>
                <c:pt idx="36">
                  <c:v>FEGAN &amp; PARTNERS</c:v>
                </c:pt>
                <c:pt idx="37">
                  <c:v>VITTORIA MED CTR K</c:v>
                </c:pt>
                <c:pt idx="38">
                  <c:v>HAMILTON MED CTR</c:v>
                </c:pt>
                <c:pt idx="39">
                  <c:v>KINGS LANE MEDICAL PRACTICE</c:v>
                </c:pt>
                <c:pt idx="40">
                  <c:v>LISCARD GROUP PRACTICE</c:v>
                </c:pt>
                <c:pt idx="41">
                  <c:v>SPITAL SURGERY</c:v>
                </c:pt>
                <c:pt idx="42">
                  <c:v>BLACKHEATH MED CTR</c:v>
                </c:pt>
                <c:pt idx="43">
                  <c:v>MIRIAM PRIMARY CARE GROUP</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A205-4086-8582-29BAD4A4738C}"/>
            </c:ext>
          </c:extLst>
        </c:ser>
        <c:dLbls>
          <c:showLegendKey val="0"/>
          <c:showVal val="0"/>
          <c:showCatName val="0"/>
          <c:showSerName val="0"/>
          <c:showPercent val="0"/>
          <c:showBubbleSize val="0"/>
        </c:dLbls>
        <c:gapWidth val="500"/>
        <c:axId val="557322240"/>
        <c:axId val="55729529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EGREMONT MED CTR</c:v>
                </c:pt>
                <c:pt idx="1">
                  <c:v>WHETSTONE LANE MED CTR</c:v>
                </c:pt>
                <c:pt idx="2">
                  <c:v>HOYLAKE &amp; MEOLS MEDICAL CTR</c:v>
                </c:pt>
                <c:pt idx="3">
                  <c:v>ST CATHERINE'S SURGERY</c:v>
                </c:pt>
                <c:pt idx="4">
                  <c:v>ESTUARY MEDICAL PRACTICE</c:v>
                </c:pt>
                <c:pt idx="5">
                  <c:v>CENTRAL PARK MEDICAL CENTRE</c:v>
                </c:pt>
                <c:pt idx="6">
                  <c:v>TOWNFIELD HEALTH CENTRE</c:v>
                </c:pt>
                <c:pt idx="7">
                  <c:v>GLADSTONE MED CTR</c:v>
                </c:pt>
                <c:pt idx="8">
                  <c:v>MARINE LAKE MEDICAL PRACTICE</c:v>
                </c:pt>
                <c:pt idx="9">
                  <c:v>GREASBY GROUP PRACTICE</c:v>
                </c:pt>
                <c:pt idx="10">
                  <c:v>HESWALL &amp; PENSBY GROUP PRACTICE</c:v>
                </c:pt>
                <c:pt idx="11">
                  <c:v>CIVIC MEDICAL CENTRE</c:v>
                </c:pt>
                <c:pt idx="12">
                  <c:v>WEST WIRRAL GROUP PRACTICE</c:v>
                </c:pt>
                <c:pt idx="13">
                  <c:v>ST GEORGES MEDICAL CENTRE</c:v>
                </c:pt>
                <c:pt idx="14">
                  <c:v>TEEHEY LANE SURGERY</c:v>
                </c:pt>
                <c:pt idx="15">
                  <c:v>ST HILARY GROUP PRACTICE</c:v>
                </c:pt>
                <c:pt idx="16">
                  <c:v>CCG</c:v>
                </c:pt>
                <c:pt idx="17">
                  <c:v>RIVERSIDE SURGERY</c:v>
                </c:pt>
                <c:pt idx="18">
                  <c:v>PARKFIELD MED CTR</c:v>
                </c:pt>
                <c:pt idx="19">
                  <c:v>VITTORIA MED CTR G</c:v>
                </c:pt>
                <c:pt idx="20">
                  <c:v>MORETON MEDICAL CENTRE</c:v>
                </c:pt>
                <c:pt idx="21">
                  <c:v>SUNLIGHT GROUP PRACTICE</c:v>
                </c:pt>
                <c:pt idx="22">
                  <c:v>EASTHAM GROUP PRACTICE</c:v>
                </c:pt>
                <c:pt idx="23">
                  <c:v>UPTON GROUP PRACTICE</c:v>
                </c:pt>
                <c:pt idx="24">
                  <c:v>HEATHERLANDS MED CTR</c:v>
                </c:pt>
                <c:pt idx="25">
                  <c:v>HOYLAKE RD MET CTR</c:v>
                </c:pt>
                <c:pt idx="26">
                  <c:v>ORCHARD SURGERY</c:v>
                </c:pt>
                <c:pt idx="27">
                  <c:v>CAVENDISH MEDICAL CENTRE</c:v>
                </c:pt>
                <c:pt idx="28">
                  <c:v>SOMERVILLE MED CTR</c:v>
                </c:pt>
                <c:pt idx="29">
                  <c:v>LEASOWE MEDICAL PRACTICE</c:v>
                </c:pt>
                <c:pt idx="30">
                  <c:v>VILLA MED CTR</c:v>
                </c:pt>
                <c:pt idx="31">
                  <c:v>MORETON CROSS GROUP PRACTICE</c:v>
                </c:pt>
                <c:pt idx="32">
                  <c:v>COMMONFIELD RD SURGERY</c:v>
                </c:pt>
                <c:pt idx="33">
                  <c:v>DEVANEY MED CTR</c:v>
                </c:pt>
                <c:pt idx="34">
                  <c:v>MORETON HEALTH CLINIC</c:v>
                </c:pt>
                <c:pt idx="35">
                  <c:v>CLAUGHTON MEDICAL CENTRE</c:v>
                </c:pt>
                <c:pt idx="36">
                  <c:v>FEGAN &amp; PARTNERS</c:v>
                </c:pt>
                <c:pt idx="37">
                  <c:v>VITTORIA MED CTR K</c:v>
                </c:pt>
                <c:pt idx="38">
                  <c:v>HAMILTON MED CTR</c:v>
                </c:pt>
                <c:pt idx="39">
                  <c:v>KINGS LANE MEDICAL PRACTICE</c:v>
                </c:pt>
                <c:pt idx="40">
                  <c:v>LISCARD GROUP PRACTICE</c:v>
                </c:pt>
                <c:pt idx="41">
                  <c:v>SPITAL SURGERY</c:v>
                </c:pt>
                <c:pt idx="42">
                  <c:v>BLACKHEATH MED CTR</c:v>
                </c:pt>
                <c:pt idx="43">
                  <c:v>MIRIAM PRIMARY CARE GROUP</c:v>
                </c:pt>
              </c:strCache>
            </c:strRef>
          </c:cat>
          <c:val>
            <c:numRef>
              <c:f>Sheet1!$B$2:$B$45</c:f>
              <c:numCache>
                <c:formatCode>0%</c:formatCode>
                <c:ptCount val="44"/>
                <c:pt idx="0">
                  <c:v>0.82</c:v>
                </c:pt>
                <c:pt idx="1">
                  <c:v>0.82</c:v>
                </c:pt>
                <c:pt idx="2">
                  <c:v>0.82</c:v>
                </c:pt>
                <c:pt idx="3">
                  <c:v>0.82</c:v>
                </c:pt>
                <c:pt idx="4">
                  <c:v>0.82</c:v>
                </c:pt>
                <c:pt idx="5">
                  <c:v>0.82</c:v>
                </c:pt>
                <c:pt idx="6">
                  <c:v>0.82</c:v>
                </c:pt>
                <c:pt idx="7">
                  <c:v>0.82</c:v>
                </c:pt>
                <c:pt idx="8">
                  <c:v>0.82</c:v>
                </c:pt>
                <c:pt idx="9">
                  <c:v>0.82</c:v>
                </c:pt>
                <c:pt idx="10">
                  <c:v>0.82</c:v>
                </c:pt>
                <c:pt idx="11">
                  <c:v>0.82</c:v>
                </c:pt>
                <c:pt idx="12">
                  <c:v>0.82</c:v>
                </c:pt>
                <c:pt idx="13">
                  <c:v>0.82</c:v>
                </c:pt>
                <c:pt idx="14">
                  <c:v>0.82</c:v>
                </c:pt>
                <c:pt idx="15">
                  <c:v>0.82</c:v>
                </c:pt>
                <c:pt idx="16">
                  <c:v>0.82</c:v>
                </c:pt>
                <c:pt idx="17">
                  <c:v>0.82</c:v>
                </c:pt>
                <c:pt idx="18">
                  <c:v>0.82</c:v>
                </c:pt>
                <c:pt idx="19">
                  <c:v>0.82</c:v>
                </c:pt>
                <c:pt idx="20">
                  <c:v>0.82</c:v>
                </c:pt>
                <c:pt idx="21">
                  <c:v>0.82</c:v>
                </c:pt>
                <c:pt idx="22">
                  <c:v>0.82</c:v>
                </c:pt>
                <c:pt idx="23">
                  <c:v>0.82</c:v>
                </c:pt>
                <c:pt idx="24">
                  <c:v>0.82</c:v>
                </c:pt>
                <c:pt idx="25">
                  <c:v>0.82</c:v>
                </c:pt>
                <c:pt idx="26">
                  <c:v>0.82</c:v>
                </c:pt>
                <c:pt idx="27">
                  <c:v>0.82</c:v>
                </c:pt>
                <c:pt idx="28">
                  <c:v>0.82</c:v>
                </c:pt>
                <c:pt idx="29">
                  <c:v>0.82</c:v>
                </c:pt>
                <c:pt idx="30">
                  <c:v>0.82</c:v>
                </c:pt>
                <c:pt idx="31">
                  <c:v>0.82</c:v>
                </c:pt>
                <c:pt idx="32">
                  <c:v>0.82</c:v>
                </c:pt>
                <c:pt idx="33">
                  <c:v>0.82</c:v>
                </c:pt>
                <c:pt idx="34">
                  <c:v>0.82</c:v>
                </c:pt>
                <c:pt idx="35">
                  <c:v>0.82</c:v>
                </c:pt>
                <c:pt idx="36">
                  <c:v>0.82</c:v>
                </c:pt>
                <c:pt idx="37">
                  <c:v>0.82</c:v>
                </c:pt>
                <c:pt idx="38">
                  <c:v>0.82</c:v>
                </c:pt>
                <c:pt idx="39">
                  <c:v>0.82</c:v>
                </c:pt>
                <c:pt idx="40">
                  <c:v>0.82</c:v>
                </c:pt>
                <c:pt idx="41">
                  <c:v>0.82</c:v>
                </c:pt>
                <c:pt idx="42">
                  <c:v>0.82</c:v>
                </c:pt>
                <c:pt idx="43">
                  <c:v>0.82</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A205-4086-8582-29BAD4A4738C}"/>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A205-4086-8582-29BAD4A4738C}"/>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A205-4086-8582-29BAD4A4738C}"/>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A205-4086-8582-29BAD4A4738C}"/>
              </c:ext>
            </c:extLst>
          </c:dPt>
          <c:cat>
            <c:strRef>
              <c:f>Sheet1!$A$2:$A$45</c:f>
              <c:strCache>
                <c:ptCount val="44"/>
                <c:pt idx="0">
                  <c:v>EGREMONT MED CTR</c:v>
                </c:pt>
                <c:pt idx="1">
                  <c:v>WHETSTONE LANE MED CTR</c:v>
                </c:pt>
                <c:pt idx="2">
                  <c:v>HOYLAKE &amp; MEOLS MEDICAL CTR</c:v>
                </c:pt>
                <c:pt idx="3">
                  <c:v>ST CATHERINE'S SURGERY</c:v>
                </c:pt>
                <c:pt idx="4">
                  <c:v>ESTUARY MEDICAL PRACTICE</c:v>
                </c:pt>
                <c:pt idx="5">
                  <c:v>CENTRAL PARK MEDICAL CENTRE</c:v>
                </c:pt>
                <c:pt idx="6">
                  <c:v>TOWNFIELD HEALTH CENTRE</c:v>
                </c:pt>
                <c:pt idx="7">
                  <c:v>GLADSTONE MED CTR</c:v>
                </c:pt>
                <c:pt idx="8">
                  <c:v>MARINE LAKE MEDICAL PRACTICE</c:v>
                </c:pt>
                <c:pt idx="9">
                  <c:v>GREASBY GROUP PRACTICE</c:v>
                </c:pt>
                <c:pt idx="10">
                  <c:v>HESWALL &amp; PENSBY GROUP PRACTICE</c:v>
                </c:pt>
                <c:pt idx="11">
                  <c:v>CIVIC MEDICAL CENTRE</c:v>
                </c:pt>
                <c:pt idx="12">
                  <c:v>WEST WIRRAL GROUP PRACTICE</c:v>
                </c:pt>
                <c:pt idx="13">
                  <c:v>ST GEORGES MEDICAL CENTRE</c:v>
                </c:pt>
                <c:pt idx="14">
                  <c:v>TEEHEY LANE SURGERY</c:v>
                </c:pt>
                <c:pt idx="15">
                  <c:v>ST HILARY GROUP PRACTICE</c:v>
                </c:pt>
                <c:pt idx="16">
                  <c:v>CCG</c:v>
                </c:pt>
                <c:pt idx="17">
                  <c:v>RIVERSIDE SURGERY</c:v>
                </c:pt>
                <c:pt idx="18">
                  <c:v>PARKFIELD MED CTR</c:v>
                </c:pt>
                <c:pt idx="19">
                  <c:v>VITTORIA MED CTR G</c:v>
                </c:pt>
                <c:pt idx="20">
                  <c:v>MORETON MEDICAL CENTRE</c:v>
                </c:pt>
                <c:pt idx="21">
                  <c:v>SUNLIGHT GROUP PRACTICE</c:v>
                </c:pt>
                <c:pt idx="22">
                  <c:v>EASTHAM GROUP PRACTICE</c:v>
                </c:pt>
                <c:pt idx="23">
                  <c:v>UPTON GROUP PRACTICE</c:v>
                </c:pt>
                <c:pt idx="24">
                  <c:v>HEATHERLANDS MED CTR</c:v>
                </c:pt>
                <c:pt idx="25">
                  <c:v>HOYLAKE RD MET CTR</c:v>
                </c:pt>
                <c:pt idx="26">
                  <c:v>ORCHARD SURGERY</c:v>
                </c:pt>
                <c:pt idx="27">
                  <c:v>CAVENDISH MEDICAL CENTRE</c:v>
                </c:pt>
                <c:pt idx="28">
                  <c:v>SOMERVILLE MED CTR</c:v>
                </c:pt>
                <c:pt idx="29">
                  <c:v>LEASOWE MEDICAL PRACTICE</c:v>
                </c:pt>
                <c:pt idx="30">
                  <c:v>VILLA MED CTR</c:v>
                </c:pt>
                <c:pt idx="31">
                  <c:v>MORETON CROSS GROUP PRACTICE</c:v>
                </c:pt>
                <c:pt idx="32">
                  <c:v>COMMONFIELD RD SURGERY</c:v>
                </c:pt>
                <c:pt idx="33">
                  <c:v>DEVANEY MED CTR</c:v>
                </c:pt>
                <c:pt idx="34">
                  <c:v>MORETON HEALTH CLINIC</c:v>
                </c:pt>
                <c:pt idx="35">
                  <c:v>CLAUGHTON MEDICAL CENTRE</c:v>
                </c:pt>
                <c:pt idx="36">
                  <c:v>FEGAN &amp; PARTNERS</c:v>
                </c:pt>
                <c:pt idx="37">
                  <c:v>VITTORIA MED CTR K</c:v>
                </c:pt>
                <c:pt idx="38">
                  <c:v>HAMILTON MED CTR</c:v>
                </c:pt>
                <c:pt idx="39">
                  <c:v>KINGS LANE MEDICAL PRACTICE</c:v>
                </c:pt>
                <c:pt idx="40">
                  <c:v>LISCARD GROUP PRACTICE</c:v>
                </c:pt>
                <c:pt idx="41">
                  <c:v>SPITAL SURGERY</c:v>
                </c:pt>
                <c:pt idx="42">
                  <c:v>BLACKHEATH MED CTR</c:v>
                </c:pt>
                <c:pt idx="43">
                  <c:v>MIRIAM PRIMARY CARE GROUP</c:v>
                </c:pt>
              </c:strCache>
            </c:strRef>
          </c:cat>
          <c:val>
            <c:numRef>
              <c:f>Sheet1!$C$2:$C$45</c:f>
              <c:numCache>
                <c:formatCode>0%</c:formatCode>
                <c:ptCount val="44"/>
                <c:pt idx="0">
                  <c:v>0.74</c:v>
                </c:pt>
                <c:pt idx="1">
                  <c:v>0.75</c:v>
                </c:pt>
                <c:pt idx="2">
                  <c:v>0.76</c:v>
                </c:pt>
                <c:pt idx="3">
                  <c:v>0.77</c:v>
                </c:pt>
                <c:pt idx="4">
                  <c:v>0.78</c:v>
                </c:pt>
                <c:pt idx="5">
                  <c:v>0.78</c:v>
                </c:pt>
                <c:pt idx="6">
                  <c:v>0.79</c:v>
                </c:pt>
                <c:pt idx="7">
                  <c:v>0.8</c:v>
                </c:pt>
                <c:pt idx="8">
                  <c:v>0.81</c:v>
                </c:pt>
                <c:pt idx="9">
                  <c:v>0.81</c:v>
                </c:pt>
                <c:pt idx="10">
                  <c:v>0.82</c:v>
                </c:pt>
                <c:pt idx="11">
                  <c:v>0.84</c:v>
                </c:pt>
                <c:pt idx="12">
                  <c:v>0.84</c:v>
                </c:pt>
                <c:pt idx="13">
                  <c:v>0.84</c:v>
                </c:pt>
                <c:pt idx="14">
                  <c:v>0.85</c:v>
                </c:pt>
                <c:pt idx="15">
                  <c:v>0.86</c:v>
                </c:pt>
                <c:pt idx="16">
                  <c:v>-10</c:v>
                </c:pt>
                <c:pt idx="17">
                  <c:v>0.87</c:v>
                </c:pt>
                <c:pt idx="18">
                  <c:v>0.87</c:v>
                </c:pt>
                <c:pt idx="19">
                  <c:v>0.87</c:v>
                </c:pt>
                <c:pt idx="20">
                  <c:v>0.87</c:v>
                </c:pt>
                <c:pt idx="21">
                  <c:v>0.88</c:v>
                </c:pt>
                <c:pt idx="22">
                  <c:v>0.89</c:v>
                </c:pt>
                <c:pt idx="23">
                  <c:v>0.89</c:v>
                </c:pt>
                <c:pt idx="24">
                  <c:v>0.89</c:v>
                </c:pt>
                <c:pt idx="25">
                  <c:v>0.89</c:v>
                </c:pt>
                <c:pt idx="26">
                  <c:v>0.89</c:v>
                </c:pt>
                <c:pt idx="27">
                  <c:v>0.9</c:v>
                </c:pt>
                <c:pt idx="28">
                  <c:v>0.9</c:v>
                </c:pt>
                <c:pt idx="29">
                  <c:v>0.9</c:v>
                </c:pt>
                <c:pt idx="30">
                  <c:v>0.91</c:v>
                </c:pt>
                <c:pt idx="31">
                  <c:v>0.91</c:v>
                </c:pt>
                <c:pt idx="32">
                  <c:v>0.92</c:v>
                </c:pt>
                <c:pt idx="33">
                  <c:v>0.93</c:v>
                </c:pt>
                <c:pt idx="34">
                  <c:v>0.93</c:v>
                </c:pt>
                <c:pt idx="35">
                  <c:v>0.93</c:v>
                </c:pt>
                <c:pt idx="36">
                  <c:v>0.93</c:v>
                </c:pt>
                <c:pt idx="37">
                  <c:v>0.93</c:v>
                </c:pt>
                <c:pt idx="38">
                  <c:v>0.94</c:v>
                </c:pt>
                <c:pt idx="39">
                  <c:v>0.94</c:v>
                </c:pt>
                <c:pt idx="40">
                  <c:v>0.94</c:v>
                </c:pt>
                <c:pt idx="41">
                  <c:v>0.94</c:v>
                </c:pt>
                <c:pt idx="42">
                  <c:v>0.94</c:v>
                </c:pt>
                <c:pt idx="43">
                  <c:v>0.95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A205-4086-8582-29BAD4A4738C}"/>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0.87</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A205-4086-8582-29BAD4A4738C}"/>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A205-4086-8582-29BAD4A4738C}"/>
            </c:ext>
          </c:extLst>
        </c:ser>
        <c:dLbls>
          <c:showLegendKey val="0"/>
          <c:showVal val="0"/>
          <c:showCatName val="0"/>
          <c:showSerName val="0"/>
          <c:showPercent val="0"/>
          <c:showBubbleSize val="0"/>
        </c:dLbls>
        <c:marker val="1"/>
        <c:smooth val="0"/>
        <c:axId val="552222208"/>
        <c:axId val="557294720"/>
      </c:lineChart>
      <c:catAx>
        <c:axId val="552222208"/>
        <c:scaling>
          <c:orientation val="minMax"/>
        </c:scaling>
        <c:delete val="0"/>
        <c:axPos val="b"/>
        <c:numFmt formatCode="General" sourceLinked="1"/>
        <c:majorTickMark val="out"/>
        <c:minorTickMark val="none"/>
        <c:tickLblPos val="nextTo"/>
        <c:txPr>
          <a:bodyPr rot="-5400000" vert="horz"/>
          <a:lstStyle/>
          <a:p>
            <a:pPr>
              <a:defRPr sz="700"/>
            </a:pPr>
            <a:endParaRPr lang="en-US"/>
          </a:p>
        </c:txPr>
        <c:crossAx val="557294720"/>
        <c:crosses val="autoZero"/>
        <c:auto val="1"/>
        <c:lblAlgn val="ctr"/>
        <c:lblOffset val="100"/>
        <c:noMultiLvlLbl val="0"/>
      </c:catAx>
      <c:valAx>
        <c:axId val="55729472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52222208"/>
        <c:crosses val="autoZero"/>
        <c:crossBetween val="between"/>
      </c:valAx>
      <c:valAx>
        <c:axId val="557295296"/>
        <c:scaling>
          <c:orientation val="minMax"/>
          <c:max val="1"/>
          <c:min val="0"/>
        </c:scaling>
        <c:delete val="0"/>
        <c:axPos val="r"/>
        <c:numFmt formatCode="General" sourceLinked="1"/>
        <c:majorTickMark val="none"/>
        <c:minorTickMark val="none"/>
        <c:tickLblPos val="none"/>
        <c:spPr>
          <a:ln>
            <a:noFill/>
          </a:ln>
        </c:spPr>
        <c:crossAx val="557322240"/>
        <c:crosses val="max"/>
        <c:crossBetween val="between"/>
      </c:valAx>
      <c:catAx>
        <c:axId val="557322240"/>
        <c:scaling>
          <c:orientation val="minMax"/>
        </c:scaling>
        <c:delete val="1"/>
        <c:axPos val="b"/>
        <c:numFmt formatCode="General" sourceLinked="1"/>
        <c:majorTickMark val="out"/>
        <c:minorTickMark val="none"/>
        <c:tickLblPos val="nextTo"/>
        <c:crossAx val="55729529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A165-4368-B411-43C5EE61AD40}"/>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A165-4368-B411-43C5EE61AD40}"/>
              </c:ext>
            </c:extLst>
          </c:dPt>
          <c:cat>
            <c:strRef>
              <c:f>Sheet1!$A$2:$A$3</c:f>
              <c:strCache>
                <c:ptCount val="2"/>
                <c:pt idx="0">
                  <c:v>1st Qtr</c:v>
                </c:pt>
                <c:pt idx="1">
                  <c:v>2nd Qtr</c:v>
                </c:pt>
              </c:strCache>
            </c:strRef>
          </c:cat>
          <c:val>
            <c:numRef>
              <c:f>Sheet1!$B$2:$B$3</c:f>
              <c:numCache>
                <c:formatCode>General</c:formatCode>
                <c:ptCount val="2"/>
                <c:pt idx="0">
                  <c:v>42</c:v>
                </c:pt>
                <c:pt idx="1">
                  <c:v>58</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A165-4368-B411-43C5EE61AD40}"/>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4B16-4A68-85D0-2CC0D8F1FA2E}"/>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4B16-4A68-85D0-2CC0D8F1FA2E}"/>
              </c:ext>
            </c:extLst>
          </c:dPt>
          <c:cat>
            <c:strRef>
              <c:f>Sheet1!$A$2:$A$3</c:f>
              <c:strCache>
                <c:ptCount val="2"/>
                <c:pt idx="0">
                  <c:v>1st Qtr</c:v>
                </c:pt>
                <c:pt idx="1">
                  <c:v>2nd Qtr</c:v>
                </c:pt>
              </c:strCache>
            </c:strRef>
          </c:cat>
          <c:val>
            <c:numRef>
              <c:f>Sheet1!$B$2:$B$3</c:f>
              <c:numCache>
                <c:formatCode>General</c:formatCode>
                <c:ptCount val="2"/>
                <c:pt idx="0">
                  <c:v>98</c:v>
                </c:pt>
                <c:pt idx="1">
                  <c:v>2</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4B16-4A68-85D0-2CC0D8F1FA2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2BF5-4257-BA39-274936B7C0CD}"/>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2BF5-4257-BA39-274936B7C0CD}"/>
              </c:ext>
            </c:extLst>
          </c:dPt>
          <c:cat>
            <c:strRef>
              <c:f>Sheet1!$A$2:$A$3</c:f>
              <c:strCache>
                <c:ptCount val="2"/>
                <c:pt idx="0">
                  <c:v>1st Qtr</c:v>
                </c:pt>
                <c:pt idx="1">
                  <c:v>2nd Qtr</c:v>
                </c:pt>
              </c:strCache>
            </c:strRef>
          </c:cat>
          <c:val>
            <c:numRef>
              <c:f>Sheet1!$B$2:$B$3</c:f>
              <c:numCache>
                <c:formatCode>General</c:formatCode>
                <c:ptCount val="2"/>
                <c:pt idx="0">
                  <c:v>56</c:v>
                </c:pt>
                <c:pt idx="1">
                  <c:v>44</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2BF5-4257-BA39-274936B7C0CD}"/>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2E50-420C-93F0-80B4BBF9DA68}"/>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2E50-420C-93F0-80B4BBF9DA68}"/>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2E50-420C-93F0-80B4BBF9DA68}"/>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A28-4A0C-9F49-661BA294619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74D8-4841-B9A7-9B57A8B8EF8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EA1-4006-A3C1-4D22CC05F55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4CC-4F10-87A1-4F78DD2574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Satisfied</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B06-4B7C-AEAC-C9DF3CEBDCB8}"/>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0B06-4B7C-AEAC-C9DF3CEBDCB8}"/>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0B06-4B7C-AEAC-C9DF3CEBDCB8}"/>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0B06-4B7C-AEAC-C9DF3CEBDCB8}"/>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0B06-4B7C-AEAC-C9DF3CEBDCB8}"/>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0B06-4B7C-AEAC-C9DF3CEBDCB8}"/>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71</c:v>
                </c:pt>
                <c:pt idx="1">
                  <c:v>70</c:v>
                </c:pt>
                <c:pt idx="2">
                  <c:v>68</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B06-4B7C-AEAC-C9DF3CEBDCB8}"/>
            </c:ext>
          </c:extLst>
        </c:ser>
        <c:ser>
          <c:idx val="1"/>
          <c:order val="1"/>
          <c:tx>
            <c:strRef>
              <c:f>Sheet1!$C$1</c:f>
              <c:strCache>
                <c:ptCount val="1"/>
                <c:pt idx="0">
                  <c:v>% Dissatisfied</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0B06-4B7C-AEAC-C9DF3CEBDCB8}"/>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0B06-4B7C-AEAC-C9DF3CEBDCB8}"/>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0B06-4B7C-AEAC-C9DF3CEBDCB8}"/>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0B06-4B7C-AEAC-C9DF3CEBDCB8}"/>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0B06-4B7C-AEAC-C9DF3CEBDCB8}"/>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0B06-4B7C-AEAC-C9DF3CEBDCB8}"/>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14</c:v>
                </c:pt>
                <c:pt idx="1">
                  <c:v>14</c:v>
                </c:pt>
                <c:pt idx="2">
                  <c:v>15</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B06-4B7C-AEAC-C9DF3CEBDCB8}"/>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HOYLAKE &amp; MEOLS MEDICAL CTR</c:v>
                </c:pt>
                <c:pt idx="1">
                  <c:v>TOWNFIELD HEALTH CENTRE</c:v>
                </c:pt>
                <c:pt idx="2">
                  <c:v>WHETSTONE LANE MED CTR</c:v>
                </c:pt>
                <c:pt idx="3">
                  <c:v>GREASBY GROUP PRACTICE</c:v>
                </c:pt>
                <c:pt idx="4">
                  <c:v>WEST WIRRAL GROUP PRACTICE</c:v>
                </c:pt>
                <c:pt idx="5">
                  <c:v>ST HILARY GROUP PRACTICE</c:v>
                </c:pt>
                <c:pt idx="6">
                  <c:v>HEATHERLANDS MED CTR</c:v>
                </c:pt>
                <c:pt idx="7">
                  <c:v>ST GEORGES MEDICAL CENTRE</c:v>
                </c:pt>
                <c:pt idx="8">
                  <c:v>ORCHARD SURGERY</c:v>
                </c:pt>
                <c:pt idx="9">
                  <c:v>CIVIC MEDICAL CENTRE</c:v>
                </c:pt>
                <c:pt idx="10">
                  <c:v>HESWALL &amp; PENSBY GROUP PRACTICE</c:v>
                </c:pt>
                <c:pt idx="11">
                  <c:v>RIVERSIDE SURGERY</c:v>
                </c:pt>
                <c:pt idx="12">
                  <c:v>EGREMONT MED CTR</c:v>
                </c:pt>
                <c:pt idx="13">
                  <c:v>MARINE LAKE MEDICAL PRACTICE</c:v>
                </c:pt>
                <c:pt idx="14">
                  <c:v>ST CATHERINE'S SURGERY</c:v>
                </c:pt>
                <c:pt idx="15">
                  <c:v>LEASOWE MEDICAL PRACTICE</c:v>
                </c:pt>
                <c:pt idx="16">
                  <c:v>LISCARD GROUP PRACTICE</c:v>
                </c:pt>
                <c:pt idx="17">
                  <c:v>UPTON GROUP PRACTICE</c:v>
                </c:pt>
                <c:pt idx="18">
                  <c:v>VILLA MED CTR</c:v>
                </c:pt>
                <c:pt idx="19">
                  <c:v>CENTRAL PARK MEDICAL CENTRE</c:v>
                </c:pt>
                <c:pt idx="20">
                  <c:v>MORETON MEDICAL CENTRE</c:v>
                </c:pt>
                <c:pt idx="21">
                  <c:v>EASTHAM GROUP PRACTICE</c:v>
                </c:pt>
                <c:pt idx="22">
                  <c:v>CCG</c:v>
                </c:pt>
                <c:pt idx="23">
                  <c:v>PARKFIELD MED CTR</c:v>
                </c:pt>
                <c:pt idx="24">
                  <c:v>MORETON HEALTH CLINIC</c:v>
                </c:pt>
                <c:pt idx="25">
                  <c:v>SUNLIGHT GROUP PRACTICE</c:v>
                </c:pt>
                <c:pt idx="26">
                  <c:v>DEVANEY MED CTR</c:v>
                </c:pt>
                <c:pt idx="27">
                  <c:v>CAVENDISH MEDICAL CENTRE</c:v>
                </c:pt>
                <c:pt idx="28">
                  <c:v>ESTUARY MEDICAL PRACTICE</c:v>
                </c:pt>
                <c:pt idx="29">
                  <c:v>MORETON CROSS GROUP PRACTICE</c:v>
                </c:pt>
                <c:pt idx="30">
                  <c:v>KINGS LANE MEDICAL PRACTICE</c:v>
                </c:pt>
                <c:pt idx="31">
                  <c:v>GLADSTONE MED CTR</c:v>
                </c:pt>
                <c:pt idx="32">
                  <c:v>SPITAL SURGERY</c:v>
                </c:pt>
                <c:pt idx="33">
                  <c:v>FEGAN &amp; PARTNERS</c:v>
                </c:pt>
                <c:pt idx="34">
                  <c:v>CLAUGHTON MEDICAL CENTRE</c:v>
                </c:pt>
                <c:pt idx="35">
                  <c:v>PRENTON MEDICAL CENTRE_MURUGESH V</c:v>
                </c:pt>
                <c:pt idx="36">
                  <c:v>MIRIAM PRIMARY CARE GROUP</c:v>
                </c:pt>
                <c:pt idx="37">
                  <c:v>HOYLAKE RD MET CTR</c:v>
                </c:pt>
                <c:pt idx="38">
                  <c:v>VITTORIA MED CTR G</c:v>
                </c:pt>
                <c:pt idx="39">
                  <c:v>MANOR HEALTH CTR</c:v>
                </c:pt>
                <c:pt idx="40">
                  <c:v>HOLMLANDS MED CTR</c:v>
                </c:pt>
                <c:pt idx="41">
                  <c:v>COMMONFIELD RD SURGERY</c:v>
                </c:pt>
                <c:pt idx="42">
                  <c:v>SOMERVILLE MED CTR</c:v>
                </c:pt>
                <c:pt idx="43">
                  <c:v>ALLPORT MEDICAL CENTRE</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AAF7-4CCA-8C7F-315BE54A2593}"/>
            </c:ext>
          </c:extLst>
        </c:ser>
        <c:ser>
          <c:idx val="3"/>
          <c:order val="3"/>
          <c:tx>
            <c:strRef>
              <c:f>Sheet1!$E$1</c:f>
              <c:strCache>
                <c:ptCount val="1"/>
                <c:pt idx="0">
                  <c:v>Column1</c:v>
                </c:pt>
              </c:strCache>
            </c:strRef>
          </c:tx>
          <c:invertIfNegative val="0"/>
          <c:cat>
            <c:strRef>
              <c:f>Sheet1!$A$2:$A$45</c:f>
              <c:strCache>
                <c:ptCount val="44"/>
                <c:pt idx="0">
                  <c:v>HOYLAKE &amp; MEOLS MEDICAL CTR</c:v>
                </c:pt>
                <c:pt idx="1">
                  <c:v>TOWNFIELD HEALTH CENTRE</c:v>
                </c:pt>
                <c:pt idx="2">
                  <c:v>WHETSTONE LANE MED CTR</c:v>
                </c:pt>
                <c:pt idx="3">
                  <c:v>GREASBY GROUP PRACTICE</c:v>
                </c:pt>
                <c:pt idx="4">
                  <c:v>WEST WIRRAL GROUP PRACTICE</c:v>
                </c:pt>
                <c:pt idx="5">
                  <c:v>ST HILARY GROUP PRACTICE</c:v>
                </c:pt>
                <c:pt idx="6">
                  <c:v>HEATHERLANDS MED CTR</c:v>
                </c:pt>
                <c:pt idx="7">
                  <c:v>ST GEORGES MEDICAL CENTRE</c:v>
                </c:pt>
                <c:pt idx="8">
                  <c:v>ORCHARD SURGERY</c:v>
                </c:pt>
                <c:pt idx="9">
                  <c:v>CIVIC MEDICAL CENTRE</c:v>
                </c:pt>
                <c:pt idx="10">
                  <c:v>HESWALL &amp; PENSBY GROUP PRACTICE</c:v>
                </c:pt>
                <c:pt idx="11">
                  <c:v>RIVERSIDE SURGERY</c:v>
                </c:pt>
                <c:pt idx="12">
                  <c:v>EGREMONT MED CTR</c:v>
                </c:pt>
                <c:pt idx="13">
                  <c:v>MARINE LAKE MEDICAL PRACTICE</c:v>
                </c:pt>
                <c:pt idx="14">
                  <c:v>ST CATHERINE'S SURGERY</c:v>
                </c:pt>
                <c:pt idx="15">
                  <c:v>LEASOWE MEDICAL PRACTICE</c:v>
                </c:pt>
                <c:pt idx="16">
                  <c:v>LISCARD GROUP PRACTICE</c:v>
                </c:pt>
                <c:pt idx="17">
                  <c:v>UPTON GROUP PRACTICE</c:v>
                </c:pt>
                <c:pt idx="18">
                  <c:v>VILLA MED CTR</c:v>
                </c:pt>
                <c:pt idx="19">
                  <c:v>CENTRAL PARK MEDICAL CENTRE</c:v>
                </c:pt>
                <c:pt idx="20">
                  <c:v>MORETON MEDICAL CENTRE</c:v>
                </c:pt>
                <c:pt idx="21">
                  <c:v>EASTHAM GROUP PRACTICE</c:v>
                </c:pt>
                <c:pt idx="22">
                  <c:v>CCG</c:v>
                </c:pt>
                <c:pt idx="23">
                  <c:v>PARKFIELD MED CTR</c:v>
                </c:pt>
                <c:pt idx="24">
                  <c:v>MORETON HEALTH CLINIC</c:v>
                </c:pt>
                <c:pt idx="25">
                  <c:v>SUNLIGHT GROUP PRACTICE</c:v>
                </c:pt>
                <c:pt idx="26">
                  <c:v>DEVANEY MED CTR</c:v>
                </c:pt>
                <c:pt idx="27">
                  <c:v>CAVENDISH MEDICAL CENTRE</c:v>
                </c:pt>
                <c:pt idx="28">
                  <c:v>ESTUARY MEDICAL PRACTICE</c:v>
                </c:pt>
                <c:pt idx="29">
                  <c:v>MORETON CROSS GROUP PRACTICE</c:v>
                </c:pt>
                <c:pt idx="30">
                  <c:v>KINGS LANE MEDICAL PRACTICE</c:v>
                </c:pt>
                <c:pt idx="31">
                  <c:v>GLADSTONE MED CTR</c:v>
                </c:pt>
                <c:pt idx="32">
                  <c:v>SPITAL SURGERY</c:v>
                </c:pt>
                <c:pt idx="33">
                  <c:v>FEGAN &amp; PARTNERS</c:v>
                </c:pt>
                <c:pt idx="34">
                  <c:v>CLAUGHTON MEDICAL CENTRE</c:v>
                </c:pt>
                <c:pt idx="35">
                  <c:v>PRENTON MEDICAL CENTRE_MURUGESH V</c:v>
                </c:pt>
                <c:pt idx="36">
                  <c:v>MIRIAM PRIMARY CARE GROUP</c:v>
                </c:pt>
                <c:pt idx="37">
                  <c:v>HOYLAKE RD MET CTR</c:v>
                </c:pt>
                <c:pt idx="38">
                  <c:v>VITTORIA MED CTR G</c:v>
                </c:pt>
                <c:pt idx="39">
                  <c:v>MANOR HEALTH CTR</c:v>
                </c:pt>
                <c:pt idx="40">
                  <c:v>HOLMLANDS MED CTR</c:v>
                </c:pt>
                <c:pt idx="41">
                  <c:v>COMMONFIELD RD SURGERY</c:v>
                </c:pt>
                <c:pt idx="42">
                  <c:v>SOMERVILLE MED CTR</c:v>
                </c:pt>
                <c:pt idx="43">
                  <c:v>ALLPORT MEDICAL CENTRE</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AAF7-4CCA-8C7F-315BE54A2593}"/>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HOYLAKE &amp; MEOLS MEDICAL CTR</c:v>
                </c:pt>
                <c:pt idx="1">
                  <c:v>TOWNFIELD HEALTH CENTRE</c:v>
                </c:pt>
                <c:pt idx="2">
                  <c:v>WHETSTONE LANE MED CTR</c:v>
                </c:pt>
                <c:pt idx="3">
                  <c:v>GREASBY GROUP PRACTICE</c:v>
                </c:pt>
                <c:pt idx="4">
                  <c:v>WEST WIRRAL GROUP PRACTICE</c:v>
                </c:pt>
                <c:pt idx="5">
                  <c:v>ST HILARY GROUP PRACTICE</c:v>
                </c:pt>
                <c:pt idx="6">
                  <c:v>HEATHERLANDS MED CTR</c:v>
                </c:pt>
                <c:pt idx="7">
                  <c:v>ST GEORGES MEDICAL CENTRE</c:v>
                </c:pt>
                <c:pt idx="8">
                  <c:v>ORCHARD SURGERY</c:v>
                </c:pt>
                <c:pt idx="9">
                  <c:v>CIVIC MEDICAL CENTRE</c:v>
                </c:pt>
                <c:pt idx="10">
                  <c:v>HESWALL &amp; PENSBY GROUP PRACTICE</c:v>
                </c:pt>
                <c:pt idx="11">
                  <c:v>RIVERSIDE SURGERY</c:v>
                </c:pt>
                <c:pt idx="12">
                  <c:v>EGREMONT MED CTR</c:v>
                </c:pt>
                <c:pt idx="13">
                  <c:v>MARINE LAKE MEDICAL PRACTICE</c:v>
                </c:pt>
                <c:pt idx="14">
                  <c:v>ST CATHERINE'S SURGERY</c:v>
                </c:pt>
                <c:pt idx="15">
                  <c:v>LEASOWE MEDICAL PRACTICE</c:v>
                </c:pt>
                <c:pt idx="16">
                  <c:v>LISCARD GROUP PRACTICE</c:v>
                </c:pt>
                <c:pt idx="17">
                  <c:v>UPTON GROUP PRACTICE</c:v>
                </c:pt>
                <c:pt idx="18">
                  <c:v>VILLA MED CTR</c:v>
                </c:pt>
                <c:pt idx="19">
                  <c:v>CENTRAL PARK MEDICAL CENTRE</c:v>
                </c:pt>
                <c:pt idx="20">
                  <c:v>MORETON MEDICAL CENTRE</c:v>
                </c:pt>
                <c:pt idx="21">
                  <c:v>EASTHAM GROUP PRACTICE</c:v>
                </c:pt>
                <c:pt idx="22">
                  <c:v>CCG</c:v>
                </c:pt>
                <c:pt idx="23">
                  <c:v>PARKFIELD MED CTR</c:v>
                </c:pt>
                <c:pt idx="24">
                  <c:v>MORETON HEALTH CLINIC</c:v>
                </c:pt>
                <c:pt idx="25">
                  <c:v>SUNLIGHT GROUP PRACTICE</c:v>
                </c:pt>
                <c:pt idx="26">
                  <c:v>DEVANEY MED CTR</c:v>
                </c:pt>
                <c:pt idx="27">
                  <c:v>CAVENDISH MEDICAL CENTRE</c:v>
                </c:pt>
                <c:pt idx="28">
                  <c:v>ESTUARY MEDICAL PRACTICE</c:v>
                </c:pt>
                <c:pt idx="29">
                  <c:v>MORETON CROSS GROUP PRACTICE</c:v>
                </c:pt>
                <c:pt idx="30">
                  <c:v>KINGS LANE MEDICAL PRACTICE</c:v>
                </c:pt>
                <c:pt idx="31">
                  <c:v>GLADSTONE MED CTR</c:v>
                </c:pt>
                <c:pt idx="32">
                  <c:v>SPITAL SURGERY</c:v>
                </c:pt>
                <c:pt idx="33">
                  <c:v>FEGAN &amp; PARTNERS</c:v>
                </c:pt>
                <c:pt idx="34">
                  <c:v>CLAUGHTON MEDICAL CENTRE</c:v>
                </c:pt>
                <c:pt idx="35">
                  <c:v>PRENTON MEDICAL CENTRE_MURUGESH V</c:v>
                </c:pt>
                <c:pt idx="36">
                  <c:v>MIRIAM PRIMARY CARE GROUP</c:v>
                </c:pt>
                <c:pt idx="37">
                  <c:v>HOYLAKE RD MET CTR</c:v>
                </c:pt>
                <c:pt idx="38">
                  <c:v>VITTORIA MED CTR G</c:v>
                </c:pt>
                <c:pt idx="39">
                  <c:v>MANOR HEALTH CTR</c:v>
                </c:pt>
                <c:pt idx="40">
                  <c:v>HOLMLANDS MED CTR</c:v>
                </c:pt>
                <c:pt idx="41">
                  <c:v>COMMONFIELD RD SURGERY</c:v>
                </c:pt>
                <c:pt idx="42">
                  <c:v>SOMERVILLE MED CTR</c:v>
                </c:pt>
                <c:pt idx="43">
                  <c:v>ALLPORT MEDICAL CENTRE</c:v>
                </c:pt>
              </c:strCache>
            </c:strRef>
          </c:cat>
          <c:val>
            <c:numRef>
              <c:f>Sheet1!$F$2:$F$45</c:f>
              <c:numCache>
                <c:formatCode>General</c:formatCode>
                <c:ptCount val="44"/>
                <c:pt idx="0">
                  <c:v>0.42</c:v>
                </c:pt>
                <c:pt idx="1">
                  <c:v>0.47</c:v>
                </c:pt>
                <c:pt idx="2">
                  <c:v>0.54</c:v>
                </c:pt>
                <c:pt idx="3">
                  <c:v>0.55000000000000004</c:v>
                </c:pt>
                <c:pt idx="4">
                  <c:v>0.56999999999999995</c:v>
                </c:pt>
                <c:pt idx="5">
                  <c:v>0.56999999999999995</c:v>
                </c:pt>
                <c:pt idx="6">
                  <c:v>0.57999999999999996</c:v>
                </c:pt>
                <c:pt idx="7">
                  <c:v>0.59</c:v>
                </c:pt>
                <c:pt idx="8">
                  <c:v>0.59</c:v>
                </c:pt>
                <c:pt idx="9">
                  <c:v>0.6</c:v>
                </c:pt>
                <c:pt idx="10">
                  <c:v>0.6</c:v>
                </c:pt>
                <c:pt idx="11">
                  <c:v>0.6</c:v>
                </c:pt>
                <c:pt idx="12">
                  <c:v>0.6</c:v>
                </c:pt>
                <c:pt idx="13">
                  <c:v>0.61</c:v>
                </c:pt>
                <c:pt idx="14">
                  <c:v>0.61</c:v>
                </c:pt>
                <c:pt idx="15">
                  <c:v>0.61</c:v>
                </c:pt>
                <c:pt idx="16">
                  <c:v>0.62</c:v>
                </c:pt>
                <c:pt idx="17">
                  <c:v>0.64</c:v>
                </c:pt>
                <c:pt idx="18">
                  <c:v>0.65</c:v>
                </c:pt>
                <c:pt idx="19">
                  <c:v>0.65</c:v>
                </c:pt>
                <c:pt idx="20">
                  <c:v>0.66</c:v>
                </c:pt>
                <c:pt idx="21">
                  <c:v>0.67</c:v>
                </c:pt>
                <c:pt idx="22">
                  <c:v>0.68</c:v>
                </c:pt>
                <c:pt idx="23">
                  <c:v>0.69</c:v>
                </c:pt>
                <c:pt idx="24">
                  <c:v>0.69</c:v>
                </c:pt>
                <c:pt idx="25">
                  <c:v>0.7</c:v>
                </c:pt>
                <c:pt idx="26">
                  <c:v>0.71</c:v>
                </c:pt>
                <c:pt idx="27">
                  <c:v>0.71</c:v>
                </c:pt>
                <c:pt idx="28">
                  <c:v>0.73</c:v>
                </c:pt>
                <c:pt idx="29">
                  <c:v>0.74</c:v>
                </c:pt>
                <c:pt idx="30">
                  <c:v>0.74</c:v>
                </c:pt>
                <c:pt idx="31">
                  <c:v>0.75</c:v>
                </c:pt>
                <c:pt idx="32">
                  <c:v>0.75</c:v>
                </c:pt>
                <c:pt idx="33">
                  <c:v>0.75</c:v>
                </c:pt>
                <c:pt idx="34">
                  <c:v>0.76</c:v>
                </c:pt>
                <c:pt idx="35">
                  <c:v>0.76</c:v>
                </c:pt>
                <c:pt idx="36">
                  <c:v>0.77</c:v>
                </c:pt>
                <c:pt idx="37">
                  <c:v>0.78</c:v>
                </c:pt>
                <c:pt idx="38">
                  <c:v>0.79</c:v>
                </c:pt>
                <c:pt idx="39">
                  <c:v>0.82</c:v>
                </c:pt>
                <c:pt idx="40">
                  <c:v>0.83</c:v>
                </c:pt>
                <c:pt idx="41">
                  <c:v>0.85</c:v>
                </c:pt>
                <c:pt idx="42">
                  <c:v>0.86</c:v>
                </c:pt>
                <c:pt idx="43">
                  <c:v>0.88</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AAF7-4CCA-8C7F-315BE54A2593}"/>
            </c:ext>
          </c:extLst>
        </c:ser>
        <c:ser>
          <c:idx val="5"/>
          <c:order val="5"/>
          <c:tx>
            <c:strRef>
              <c:f>Sheet1!$G$1</c:f>
              <c:strCache>
                <c:ptCount val="1"/>
                <c:pt idx="0">
                  <c:v>Column3</c:v>
                </c:pt>
              </c:strCache>
            </c:strRef>
          </c:tx>
          <c:invertIfNegative val="0"/>
          <c:cat>
            <c:strRef>
              <c:f>Sheet1!$A$2:$A$45</c:f>
              <c:strCache>
                <c:ptCount val="44"/>
                <c:pt idx="0">
                  <c:v>HOYLAKE &amp; MEOLS MEDICAL CTR</c:v>
                </c:pt>
                <c:pt idx="1">
                  <c:v>TOWNFIELD HEALTH CENTRE</c:v>
                </c:pt>
                <c:pt idx="2">
                  <c:v>WHETSTONE LANE MED CTR</c:v>
                </c:pt>
                <c:pt idx="3">
                  <c:v>GREASBY GROUP PRACTICE</c:v>
                </c:pt>
                <c:pt idx="4">
                  <c:v>WEST WIRRAL GROUP PRACTICE</c:v>
                </c:pt>
                <c:pt idx="5">
                  <c:v>ST HILARY GROUP PRACTICE</c:v>
                </c:pt>
                <c:pt idx="6">
                  <c:v>HEATHERLANDS MED CTR</c:v>
                </c:pt>
                <c:pt idx="7">
                  <c:v>ST GEORGES MEDICAL CENTRE</c:v>
                </c:pt>
                <c:pt idx="8">
                  <c:v>ORCHARD SURGERY</c:v>
                </c:pt>
                <c:pt idx="9">
                  <c:v>CIVIC MEDICAL CENTRE</c:v>
                </c:pt>
                <c:pt idx="10">
                  <c:v>HESWALL &amp; PENSBY GROUP PRACTICE</c:v>
                </c:pt>
                <c:pt idx="11">
                  <c:v>RIVERSIDE SURGERY</c:v>
                </c:pt>
                <c:pt idx="12">
                  <c:v>EGREMONT MED CTR</c:v>
                </c:pt>
                <c:pt idx="13">
                  <c:v>MARINE LAKE MEDICAL PRACTICE</c:v>
                </c:pt>
                <c:pt idx="14">
                  <c:v>ST CATHERINE'S SURGERY</c:v>
                </c:pt>
                <c:pt idx="15">
                  <c:v>LEASOWE MEDICAL PRACTICE</c:v>
                </c:pt>
                <c:pt idx="16">
                  <c:v>LISCARD GROUP PRACTICE</c:v>
                </c:pt>
                <c:pt idx="17">
                  <c:v>UPTON GROUP PRACTICE</c:v>
                </c:pt>
                <c:pt idx="18">
                  <c:v>VILLA MED CTR</c:v>
                </c:pt>
                <c:pt idx="19">
                  <c:v>CENTRAL PARK MEDICAL CENTRE</c:v>
                </c:pt>
                <c:pt idx="20">
                  <c:v>MORETON MEDICAL CENTRE</c:v>
                </c:pt>
                <c:pt idx="21">
                  <c:v>EASTHAM GROUP PRACTICE</c:v>
                </c:pt>
                <c:pt idx="22">
                  <c:v>CCG</c:v>
                </c:pt>
                <c:pt idx="23">
                  <c:v>PARKFIELD MED CTR</c:v>
                </c:pt>
                <c:pt idx="24">
                  <c:v>MORETON HEALTH CLINIC</c:v>
                </c:pt>
                <c:pt idx="25">
                  <c:v>SUNLIGHT GROUP PRACTICE</c:v>
                </c:pt>
                <c:pt idx="26">
                  <c:v>DEVANEY MED CTR</c:v>
                </c:pt>
                <c:pt idx="27">
                  <c:v>CAVENDISH MEDICAL CENTRE</c:v>
                </c:pt>
                <c:pt idx="28">
                  <c:v>ESTUARY MEDICAL PRACTICE</c:v>
                </c:pt>
                <c:pt idx="29">
                  <c:v>MORETON CROSS GROUP PRACTICE</c:v>
                </c:pt>
                <c:pt idx="30">
                  <c:v>KINGS LANE MEDICAL PRACTICE</c:v>
                </c:pt>
                <c:pt idx="31">
                  <c:v>GLADSTONE MED CTR</c:v>
                </c:pt>
                <c:pt idx="32">
                  <c:v>SPITAL SURGERY</c:v>
                </c:pt>
                <c:pt idx="33">
                  <c:v>FEGAN &amp; PARTNERS</c:v>
                </c:pt>
                <c:pt idx="34">
                  <c:v>CLAUGHTON MEDICAL CENTRE</c:v>
                </c:pt>
                <c:pt idx="35">
                  <c:v>PRENTON MEDICAL CENTRE_MURUGESH V</c:v>
                </c:pt>
                <c:pt idx="36">
                  <c:v>MIRIAM PRIMARY CARE GROUP</c:v>
                </c:pt>
                <c:pt idx="37">
                  <c:v>HOYLAKE RD MET CTR</c:v>
                </c:pt>
                <c:pt idx="38">
                  <c:v>VITTORIA MED CTR G</c:v>
                </c:pt>
                <c:pt idx="39">
                  <c:v>MANOR HEALTH CTR</c:v>
                </c:pt>
                <c:pt idx="40">
                  <c:v>HOLMLANDS MED CTR</c:v>
                </c:pt>
                <c:pt idx="41">
                  <c:v>COMMONFIELD RD SURGERY</c:v>
                </c:pt>
                <c:pt idx="42">
                  <c:v>SOMERVILLE MED CTR</c:v>
                </c:pt>
                <c:pt idx="43">
                  <c:v>ALLPORT MEDICAL CENTRE</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AAF7-4CCA-8C7F-315BE54A2593}"/>
            </c:ext>
          </c:extLst>
        </c:ser>
        <c:ser>
          <c:idx val="6"/>
          <c:order val="6"/>
          <c:tx>
            <c:strRef>
              <c:f>Sheet1!$H$1</c:f>
              <c:strCache>
                <c:ptCount val="1"/>
                <c:pt idx="0">
                  <c:v>Column4</c:v>
                </c:pt>
              </c:strCache>
            </c:strRef>
          </c:tx>
          <c:invertIfNegative val="0"/>
          <c:cat>
            <c:strRef>
              <c:f>Sheet1!$A$2:$A$45</c:f>
              <c:strCache>
                <c:ptCount val="44"/>
                <c:pt idx="0">
                  <c:v>HOYLAKE &amp; MEOLS MEDICAL CTR</c:v>
                </c:pt>
                <c:pt idx="1">
                  <c:v>TOWNFIELD HEALTH CENTRE</c:v>
                </c:pt>
                <c:pt idx="2">
                  <c:v>WHETSTONE LANE MED CTR</c:v>
                </c:pt>
                <c:pt idx="3">
                  <c:v>GREASBY GROUP PRACTICE</c:v>
                </c:pt>
                <c:pt idx="4">
                  <c:v>WEST WIRRAL GROUP PRACTICE</c:v>
                </c:pt>
                <c:pt idx="5">
                  <c:v>ST HILARY GROUP PRACTICE</c:v>
                </c:pt>
                <c:pt idx="6">
                  <c:v>HEATHERLANDS MED CTR</c:v>
                </c:pt>
                <c:pt idx="7">
                  <c:v>ST GEORGES MEDICAL CENTRE</c:v>
                </c:pt>
                <c:pt idx="8">
                  <c:v>ORCHARD SURGERY</c:v>
                </c:pt>
                <c:pt idx="9">
                  <c:v>CIVIC MEDICAL CENTRE</c:v>
                </c:pt>
                <c:pt idx="10">
                  <c:v>HESWALL &amp; PENSBY GROUP PRACTICE</c:v>
                </c:pt>
                <c:pt idx="11">
                  <c:v>RIVERSIDE SURGERY</c:v>
                </c:pt>
                <c:pt idx="12">
                  <c:v>EGREMONT MED CTR</c:v>
                </c:pt>
                <c:pt idx="13">
                  <c:v>MARINE LAKE MEDICAL PRACTICE</c:v>
                </c:pt>
                <c:pt idx="14">
                  <c:v>ST CATHERINE'S SURGERY</c:v>
                </c:pt>
                <c:pt idx="15">
                  <c:v>LEASOWE MEDICAL PRACTICE</c:v>
                </c:pt>
                <c:pt idx="16">
                  <c:v>LISCARD GROUP PRACTICE</c:v>
                </c:pt>
                <c:pt idx="17">
                  <c:v>UPTON GROUP PRACTICE</c:v>
                </c:pt>
                <c:pt idx="18">
                  <c:v>VILLA MED CTR</c:v>
                </c:pt>
                <c:pt idx="19">
                  <c:v>CENTRAL PARK MEDICAL CENTRE</c:v>
                </c:pt>
                <c:pt idx="20">
                  <c:v>MORETON MEDICAL CENTRE</c:v>
                </c:pt>
                <c:pt idx="21">
                  <c:v>EASTHAM GROUP PRACTICE</c:v>
                </c:pt>
                <c:pt idx="22">
                  <c:v>CCG</c:v>
                </c:pt>
                <c:pt idx="23">
                  <c:v>PARKFIELD MED CTR</c:v>
                </c:pt>
                <c:pt idx="24">
                  <c:v>MORETON HEALTH CLINIC</c:v>
                </c:pt>
                <c:pt idx="25">
                  <c:v>SUNLIGHT GROUP PRACTICE</c:v>
                </c:pt>
                <c:pt idx="26">
                  <c:v>DEVANEY MED CTR</c:v>
                </c:pt>
                <c:pt idx="27">
                  <c:v>CAVENDISH MEDICAL CENTRE</c:v>
                </c:pt>
                <c:pt idx="28">
                  <c:v>ESTUARY MEDICAL PRACTICE</c:v>
                </c:pt>
                <c:pt idx="29">
                  <c:v>MORETON CROSS GROUP PRACTICE</c:v>
                </c:pt>
                <c:pt idx="30">
                  <c:v>KINGS LANE MEDICAL PRACTICE</c:v>
                </c:pt>
                <c:pt idx="31">
                  <c:v>GLADSTONE MED CTR</c:v>
                </c:pt>
                <c:pt idx="32">
                  <c:v>SPITAL SURGERY</c:v>
                </c:pt>
                <c:pt idx="33">
                  <c:v>FEGAN &amp; PARTNERS</c:v>
                </c:pt>
                <c:pt idx="34">
                  <c:v>CLAUGHTON MEDICAL CENTRE</c:v>
                </c:pt>
                <c:pt idx="35">
                  <c:v>PRENTON MEDICAL CENTRE_MURUGESH V</c:v>
                </c:pt>
                <c:pt idx="36">
                  <c:v>MIRIAM PRIMARY CARE GROUP</c:v>
                </c:pt>
                <c:pt idx="37">
                  <c:v>HOYLAKE RD MET CTR</c:v>
                </c:pt>
                <c:pt idx="38">
                  <c:v>VITTORIA MED CTR G</c:v>
                </c:pt>
                <c:pt idx="39">
                  <c:v>MANOR HEALTH CTR</c:v>
                </c:pt>
                <c:pt idx="40">
                  <c:v>HOLMLANDS MED CTR</c:v>
                </c:pt>
                <c:pt idx="41">
                  <c:v>COMMONFIELD RD SURGERY</c:v>
                </c:pt>
                <c:pt idx="42">
                  <c:v>SOMERVILLE MED CTR</c:v>
                </c:pt>
                <c:pt idx="43">
                  <c:v>ALLPORT MEDICAL CENTRE</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AAF7-4CCA-8C7F-315BE54A2593}"/>
            </c:ext>
          </c:extLst>
        </c:ser>
        <c:dLbls>
          <c:showLegendKey val="0"/>
          <c:showVal val="0"/>
          <c:showCatName val="0"/>
          <c:showSerName val="0"/>
          <c:showPercent val="0"/>
          <c:showBubbleSize val="0"/>
        </c:dLbls>
        <c:gapWidth val="500"/>
        <c:axId val="602285056"/>
        <c:axId val="60152505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HOYLAKE &amp; MEOLS MEDICAL CTR</c:v>
                </c:pt>
                <c:pt idx="1">
                  <c:v>TOWNFIELD HEALTH CENTRE</c:v>
                </c:pt>
                <c:pt idx="2">
                  <c:v>WHETSTONE LANE MED CTR</c:v>
                </c:pt>
                <c:pt idx="3">
                  <c:v>GREASBY GROUP PRACTICE</c:v>
                </c:pt>
                <c:pt idx="4">
                  <c:v>WEST WIRRAL GROUP PRACTICE</c:v>
                </c:pt>
                <c:pt idx="5">
                  <c:v>ST HILARY GROUP PRACTICE</c:v>
                </c:pt>
                <c:pt idx="6">
                  <c:v>HEATHERLANDS MED CTR</c:v>
                </c:pt>
                <c:pt idx="7">
                  <c:v>ST GEORGES MEDICAL CENTRE</c:v>
                </c:pt>
                <c:pt idx="8">
                  <c:v>ORCHARD SURGERY</c:v>
                </c:pt>
                <c:pt idx="9">
                  <c:v>CIVIC MEDICAL CENTRE</c:v>
                </c:pt>
                <c:pt idx="10">
                  <c:v>HESWALL &amp; PENSBY GROUP PRACTICE</c:v>
                </c:pt>
                <c:pt idx="11">
                  <c:v>RIVERSIDE SURGERY</c:v>
                </c:pt>
                <c:pt idx="12">
                  <c:v>EGREMONT MED CTR</c:v>
                </c:pt>
                <c:pt idx="13">
                  <c:v>MARINE LAKE MEDICAL PRACTICE</c:v>
                </c:pt>
                <c:pt idx="14">
                  <c:v>ST CATHERINE'S SURGERY</c:v>
                </c:pt>
                <c:pt idx="15">
                  <c:v>LEASOWE MEDICAL PRACTICE</c:v>
                </c:pt>
                <c:pt idx="16">
                  <c:v>LISCARD GROUP PRACTICE</c:v>
                </c:pt>
                <c:pt idx="17">
                  <c:v>UPTON GROUP PRACTICE</c:v>
                </c:pt>
                <c:pt idx="18">
                  <c:v>VILLA MED CTR</c:v>
                </c:pt>
                <c:pt idx="19">
                  <c:v>CENTRAL PARK MEDICAL CENTRE</c:v>
                </c:pt>
                <c:pt idx="20">
                  <c:v>MORETON MEDICAL CENTRE</c:v>
                </c:pt>
                <c:pt idx="21">
                  <c:v>EASTHAM GROUP PRACTICE</c:v>
                </c:pt>
                <c:pt idx="22">
                  <c:v>CCG</c:v>
                </c:pt>
                <c:pt idx="23">
                  <c:v>PARKFIELD MED CTR</c:v>
                </c:pt>
                <c:pt idx="24">
                  <c:v>MORETON HEALTH CLINIC</c:v>
                </c:pt>
                <c:pt idx="25">
                  <c:v>SUNLIGHT GROUP PRACTICE</c:v>
                </c:pt>
                <c:pt idx="26">
                  <c:v>DEVANEY MED CTR</c:v>
                </c:pt>
                <c:pt idx="27">
                  <c:v>CAVENDISH MEDICAL CENTRE</c:v>
                </c:pt>
                <c:pt idx="28">
                  <c:v>ESTUARY MEDICAL PRACTICE</c:v>
                </c:pt>
                <c:pt idx="29">
                  <c:v>MORETON CROSS GROUP PRACTICE</c:v>
                </c:pt>
                <c:pt idx="30">
                  <c:v>KINGS LANE MEDICAL PRACTICE</c:v>
                </c:pt>
                <c:pt idx="31">
                  <c:v>GLADSTONE MED CTR</c:v>
                </c:pt>
                <c:pt idx="32">
                  <c:v>SPITAL SURGERY</c:v>
                </c:pt>
                <c:pt idx="33">
                  <c:v>FEGAN &amp; PARTNERS</c:v>
                </c:pt>
                <c:pt idx="34">
                  <c:v>CLAUGHTON MEDICAL CENTRE</c:v>
                </c:pt>
                <c:pt idx="35">
                  <c:v>PRENTON MEDICAL CENTRE_MURUGESH V</c:v>
                </c:pt>
                <c:pt idx="36">
                  <c:v>MIRIAM PRIMARY CARE GROUP</c:v>
                </c:pt>
                <c:pt idx="37">
                  <c:v>HOYLAKE RD MET CTR</c:v>
                </c:pt>
                <c:pt idx="38">
                  <c:v>VITTORIA MED CTR G</c:v>
                </c:pt>
                <c:pt idx="39">
                  <c:v>MANOR HEALTH CTR</c:v>
                </c:pt>
                <c:pt idx="40">
                  <c:v>HOLMLANDS MED CTR</c:v>
                </c:pt>
                <c:pt idx="41">
                  <c:v>COMMONFIELD RD SURGERY</c:v>
                </c:pt>
                <c:pt idx="42">
                  <c:v>SOMERVILLE MED CTR</c:v>
                </c:pt>
                <c:pt idx="43">
                  <c:v>ALLPORT MEDICAL CENTRE</c:v>
                </c:pt>
              </c:strCache>
            </c:strRef>
          </c:cat>
          <c:val>
            <c:numRef>
              <c:f>Sheet1!$B$2:$B$45</c:f>
              <c:numCache>
                <c:formatCode>0%</c:formatCode>
                <c:ptCount val="44"/>
                <c:pt idx="0">
                  <c:v>0.63</c:v>
                </c:pt>
                <c:pt idx="1">
                  <c:v>0.63</c:v>
                </c:pt>
                <c:pt idx="2">
                  <c:v>0.63</c:v>
                </c:pt>
                <c:pt idx="3">
                  <c:v>0.63</c:v>
                </c:pt>
                <c:pt idx="4">
                  <c:v>0.63</c:v>
                </c:pt>
                <c:pt idx="5">
                  <c:v>0.63</c:v>
                </c:pt>
                <c:pt idx="6">
                  <c:v>0.63</c:v>
                </c:pt>
                <c:pt idx="7">
                  <c:v>0.63</c:v>
                </c:pt>
                <c:pt idx="8">
                  <c:v>0.63</c:v>
                </c:pt>
                <c:pt idx="9">
                  <c:v>0.63</c:v>
                </c:pt>
                <c:pt idx="10">
                  <c:v>0.63</c:v>
                </c:pt>
                <c:pt idx="11">
                  <c:v>0.63</c:v>
                </c:pt>
                <c:pt idx="12">
                  <c:v>0.63</c:v>
                </c:pt>
                <c:pt idx="13">
                  <c:v>0.63</c:v>
                </c:pt>
                <c:pt idx="14">
                  <c:v>0.63</c:v>
                </c:pt>
                <c:pt idx="15">
                  <c:v>0.63</c:v>
                </c:pt>
                <c:pt idx="16">
                  <c:v>0.63</c:v>
                </c:pt>
                <c:pt idx="17">
                  <c:v>0.63</c:v>
                </c:pt>
                <c:pt idx="18">
                  <c:v>0.63</c:v>
                </c:pt>
                <c:pt idx="19">
                  <c:v>0.63</c:v>
                </c:pt>
                <c:pt idx="20">
                  <c:v>0.63</c:v>
                </c:pt>
                <c:pt idx="21">
                  <c:v>0.63</c:v>
                </c:pt>
                <c:pt idx="22">
                  <c:v>0.63</c:v>
                </c:pt>
                <c:pt idx="23">
                  <c:v>0.63</c:v>
                </c:pt>
                <c:pt idx="24">
                  <c:v>0.63</c:v>
                </c:pt>
                <c:pt idx="25">
                  <c:v>0.63</c:v>
                </c:pt>
                <c:pt idx="26">
                  <c:v>0.63</c:v>
                </c:pt>
                <c:pt idx="27">
                  <c:v>0.63</c:v>
                </c:pt>
                <c:pt idx="28">
                  <c:v>0.63</c:v>
                </c:pt>
                <c:pt idx="29">
                  <c:v>0.63</c:v>
                </c:pt>
                <c:pt idx="30">
                  <c:v>0.63</c:v>
                </c:pt>
                <c:pt idx="31">
                  <c:v>0.63</c:v>
                </c:pt>
                <c:pt idx="32">
                  <c:v>0.63</c:v>
                </c:pt>
                <c:pt idx="33">
                  <c:v>0.63</c:v>
                </c:pt>
                <c:pt idx="34">
                  <c:v>0.63</c:v>
                </c:pt>
                <c:pt idx="35">
                  <c:v>0.63</c:v>
                </c:pt>
                <c:pt idx="36">
                  <c:v>0.63</c:v>
                </c:pt>
                <c:pt idx="37">
                  <c:v>0.63</c:v>
                </c:pt>
                <c:pt idx="38">
                  <c:v>0.63</c:v>
                </c:pt>
                <c:pt idx="39">
                  <c:v>0.63</c:v>
                </c:pt>
                <c:pt idx="40">
                  <c:v>0.63</c:v>
                </c:pt>
                <c:pt idx="41">
                  <c:v>0.63</c:v>
                </c:pt>
                <c:pt idx="42">
                  <c:v>0.63</c:v>
                </c:pt>
                <c:pt idx="43">
                  <c:v>0.63</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AAF7-4CCA-8C7F-315BE54A2593}"/>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AAF7-4CCA-8C7F-315BE54A2593}"/>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AAF7-4CCA-8C7F-315BE54A2593}"/>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AAF7-4CCA-8C7F-315BE54A2593}"/>
              </c:ext>
            </c:extLst>
          </c:dPt>
          <c:cat>
            <c:strRef>
              <c:f>Sheet1!$A$2:$A$45</c:f>
              <c:strCache>
                <c:ptCount val="44"/>
                <c:pt idx="0">
                  <c:v>HOYLAKE &amp; MEOLS MEDICAL CTR</c:v>
                </c:pt>
                <c:pt idx="1">
                  <c:v>TOWNFIELD HEALTH CENTRE</c:v>
                </c:pt>
                <c:pt idx="2">
                  <c:v>WHETSTONE LANE MED CTR</c:v>
                </c:pt>
                <c:pt idx="3">
                  <c:v>GREASBY GROUP PRACTICE</c:v>
                </c:pt>
                <c:pt idx="4">
                  <c:v>WEST WIRRAL GROUP PRACTICE</c:v>
                </c:pt>
                <c:pt idx="5">
                  <c:v>ST HILARY GROUP PRACTICE</c:v>
                </c:pt>
                <c:pt idx="6">
                  <c:v>HEATHERLANDS MED CTR</c:v>
                </c:pt>
                <c:pt idx="7">
                  <c:v>ST GEORGES MEDICAL CENTRE</c:v>
                </c:pt>
                <c:pt idx="8">
                  <c:v>ORCHARD SURGERY</c:v>
                </c:pt>
                <c:pt idx="9">
                  <c:v>CIVIC MEDICAL CENTRE</c:v>
                </c:pt>
                <c:pt idx="10">
                  <c:v>HESWALL &amp; PENSBY GROUP PRACTICE</c:v>
                </c:pt>
                <c:pt idx="11">
                  <c:v>RIVERSIDE SURGERY</c:v>
                </c:pt>
                <c:pt idx="12">
                  <c:v>EGREMONT MED CTR</c:v>
                </c:pt>
                <c:pt idx="13">
                  <c:v>MARINE LAKE MEDICAL PRACTICE</c:v>
                </c:pt>
                <c:pt idx="14">
                  <c:v>ST CATHERINE'S SURGERY</c:v>
                </c:pt>
                <c:pt idx="15">
                  <c:v>LEASOWE MEDICAL PRACTICE</c:v>
                </c:pt>
                <c:pt idx="16">
                  <c:v>LISCARD GROUP PRACTICE</c:v>
                </c:pt>
                <c:pt idx="17">
                  <c:v>UPTON GROUP PRACTICE</c:v>
                </c:pt>
                <c:pt idx="18">
                  <c:v>VILLA MED CTR</c:v>
                </c:pt>
                <c:pt idx="19">
                  <c:v>CENTRAL PARK MEDICAL CENTRE</c:v>
                </c:pt>
                <c:pt idx="20">
                  <c:v>MORETON MEDICAL CENTRE</c:v>
                </c:pt>
                <c:pt idx="21">
                  <c:v>EASTHAM GROUP PRACTICE</c:v>
                </c:pt>
                <c:pt idx="22">
                  <c:v>CCG</c:v>
                </c:pt>
                <c:pt idx="23">
                  <c:v>PARKFIELD MED CTR</c:v>
                </c:pt>
                <c:pt idx="24">
                  <c:v>MORETON HEALTH CLINIC</c:v>
                </c:pt>
                <c:pt idx="25">
                  <c:v>SUNLIGHT GROUP PRACTICE</c:v>
                </c:pt>
                <c:pt idx="26">
                  <c:v>DEVANEY MED CTR</c:v>
                </c:pt>
                <c:pt idx="27">
                  <c:v>CAVENDISH MEDICAL CENTRE</c:v>
                </c:pt>
                <c:pt idx="28">
                  <c:v>ESTUARY MEDICAL PRACTICE</c:v>
                </c:pt>
                <c:pt idx="29">
                  <c:v>MORETON CROSS GROUP PRACTICE</c:v>
                </c:pt>
                <c:pt idx="30">
                  <c:v>KINGS LANE MEDICAL PRACTICE</c:v>
                </c:pt>
                <c:pt idx="31">
                  <c:v>GLADSTONE MED CTR</c:v>
                </c:pt>
                <c:pt idx="32">
                  <c:v>SPITAL SURGERY</c:v>
                </c:pt>
                <c:pt idx="33">
                  <c:v>FEGAN &amp; PARTNERS</c:v>
                </c:pt>
                <c:pt idx="34">
                  <c:v>CLAUGHTON MEDICAL CENTRE</c:v>
                </c:pt>
                <c:pt idx="35">
                  <c:v>PRENTON MEDICAL CENTRE_MURUGESH V</c:v>
                </c:pt>
                <c:pt idx="36">
                  <c:v>MIRIAM PRIMARY CARE GROUP</c:v>
                </c:pt>
                <c:pt idx="37">
                  <c:v>HOYLAKE RD MET CTR</c:v>
                </c:pt>
                <c:pt idx="38">
                  <c:v>VITTORIA MED CTR G</c:v>
                </c:pt>
                <c:pt idx="39">
                  <c:v>MANOR HEALTH CTR</c:v>
                </c:pt>
                <c:pt idx="40">
                  <c:v>HOLMLANDS MED CTR</c:v>
                </c:pt>
                <c:pt idx="41">
                  <c:v>COMMONFIELD RD SURGERY</c:v>
                </c:pt>
                <c:pt idx="42">
                  <c:v>SOMERVILLE MED CTR</c:v>
                </c:pt>
                <c:pt idx="43">
                  <c:v>ALLPORT MEDICAL CENTRE</c:v>
                </c:pt>
              </c:strCache>
            </c:strRef>
          </c:cat>
          <c:val>
            <c:numRef>
              <c:f>Sheet1!$C$2:$C$45</c:f>
              <c:numCache>
                <c:formatCode>0%</c:formatCode>
                <c:ptCount val="44"/>
                <c:pt idx="0">
                  <c:v>0.42</c:v>
                </c:pt>
                <c:pt idx="1">
                  <c:v>0.47</c:v>
                </c:pt>
                <c:pt idx="2">
                  <c:v>0.54</c:v>
                </c:pt>
                <c:pt idx="3">
                  <c:v>0.55000000000000004</c:v>
                </c:pt>
                <c:pt idx="4">
                  <c:v>0.56999999999999995</c:v>
                </c:pt>
                <c:pt idx="5">
                  <c:v>0.56999999999999995</c:v>
                </c:pt>
                <c:pt idx="6">
                  <c:v>0.57999999999999996</c:v>
                </c:pt>
                <c:pt idx="7">
                  <c:v>0.59</c:v>
                </c:pt>
                <c:pt idx="8">
                  <c:v>0.59</c:v>
                </c:pt>
                <c:pt idx="9">
                  <c:v>0.6</c:v>
                </c:pt>
                <c:pt idx="10">
                  <c:v>0.6</c:v>
                </c:pt>
                <c:pt idx="11">
                  <c:v>0.6</c:v>
                </c:pt>
                <c:pt idx="12">
                  <c:v>0.6</c:v>
                </c:pt>
                <c:pt idx="13">
                  <c:v>0.61</c:v>
                </c:pt>
                <c:pt idx="14">
                  <c:v>0.61</c:v>
                </c:pt>
                <c:pt idx="15">
                  <c:v>0.61</c:v>
                </c:pt>
                <c:pt idx="16">
                  <c:v>0.62</c:v>
                </c:pt>
                <c:pt idx="17">
                  <c:v>0.64</c:v>
                </c:pt>
                <c:pt idx="18">
                  <c:v>0.65</c:v>
                </c:pt>
                <c:pt idx="19">
                  <c:v>0.65</c:v>
                </c:pt>
                <c:pt idx="20">
                  <c:v>0.66</c:v>
                </c:pt>
                <c:pt idx="21">
                  <c:v>0.67</c:v>
                </c:pt>
                <c:pt idx="22">
                  <c:v>-10</c:v>
                </c:pt>
                <c:pt idx="23">
                  <c:v>0.69</c:v>
                </c:pt>
                <c:pt idx="24">
                  <c:v>0.69</c:v>
                </c:pt>
                <c:pt idx="25">
                  <c:v>0.7</c:v>
                </c:pt>
                <c:pt idx="26">
                  <c:v>0.71</c:v>
                </c:pt>
                <c:pt idx="27">
                  <c:v>0.71</c:v>
                </c:pt>
                <c:pt idx="28">
                  <c:v>0.73</c:v>
                </c:pt>
                <c:pt idx="29">
                  <c:v>0.74</c:v>
                </c:pt>
                <c:pt idx="30">
                  <c:v>0.74</c:v>
                </c:pt>
                <c:pt idx="31">
                  <c:v>0.75</c:v>
                </c:pt>
                <c:pt idx="32">
                  <c:v>0.75</c:v>
                </c:pt>
                <c:pt idx="33">
                  <c:v>0.75</c:v>
                </c:pt>
                <c:pt idx="34">
                  <c:v>0.76</c:v>
                </c:pt>
                <c:pt idx="35">
                  <c:v>0.76</c:v>
                </c:pt>
                <c:pt idx="36">
                  <c:v>0.77</c:v>
                </c:pt>
                <c:pt idx="37">
                  <c:v>0.78</c:v>
                </c:pt>
                <c:pt idx="38">
                  <c:v>0.79</c:v>
                </c:pt>
                <c:pt idx="39">
                  <c:v>0.82</c:v>
                </c:pt>
                <c:pt idx="40">
                  <c:v>0.83</c:v>
                </c:pt>
                <c:pt idx="41">
                  <c:v>0.85</c:v>
                </c:pt>
                <c:pt idx="42">
                  <c:v>0.86</c:v>
                </c:pt>
                <c:pt idx="43">
                  <c:v>0.88</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AAF7-4CCA-8C7F-315BE54A2593}"/>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0.68</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AAF7-4CCA-8C7F-315BE54A2593}"/>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AAF7-4CCA-8C7F-315BE54A2593}"/>
            </c:ext>
          </c:extLst>
        </c:ser>
        <c:dLbls>
          <c:showLegendKey val="0"/>
          <c:showVal val="0"/>
          <c:showCatName val="0"/>
          <c:showSerName val="0"/>
          <c:showPercent val="0"/>
          <c:showBubbleSize val="0"/>
        </c:dLbls>
        <c:marker val="1"/>
        <c:smooth val="0"/>
        <c:axId val="602284544"/>
        <c:axId val="601526784"/>
      </c:lineChart>
      <c:catAx>
        <c:axId val="602284544"/>
        <c:scaling>
          <c:orientation val="minMax"/>
        </c:scaling>
        <c:delete val="0"/>
        <c:axPos val="b"/>
        <c:numFmt formatCode="General" sourceLinked="1"/>
        <c:majorTickMark val="out"/>
        <c:minorTickMark val="none"/>
        <c:tickLblPos val="nextTo"/>
        <c:txPr>
          <a:bodyPr rot="-5400000" vert="horz"/>
          <a:lstStyle/>
          <a:p>
            <a:pPr>
              <a:defRPr sz="700"/>
            </a:pPr>
            <a:endParaRPr lang="en-US"/>
          </a:p>
        </c:txPr>
        <c:crossAx val="601526784"/>
        <c:crosses val="autoZero"/>
        <c:auto val="1"/>
        <c:lblAlgn val="ctr"/>
        <c:lblOffset val="100"/>
        <c:noMultiLvlLbl val="0"/>
      </c:catAx>
      <c:valAx>
        <c:axId val="60152678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602284544"/>
        <c:crosses val="autoZero"/>
        <c:crossBetween val="between"/>
      </c:valAx>
      <c:valAx>
        <c:axId val="601525056"/>
        <c:scaling>
          <c:orientation val="minMax"/>
          <c:max val="1"/>
          <c:min val="0"/>
        </c:scaling>
        <c:delete val="0"/>
        <c:axPos val="r"/>
        <c:numFmt formatCode="General" sourceLinked="1"/>
        <c:majorTickMark val="none"/>
        <c:minorTickMark val="none"/>
        <c:tickLblPos val="none"/>
        <c:spPr>
          <a:ln>
            <a:noFill/>
          </a:ln>
        </c:spPr>
        <c:crossAx val="602285056"/>
        <c:crosses val="max"/>
        <c:crossBetween val="between"/>
      </c:valAx>
      <c:catAx>
        <c:axId val="602285056"/>
        <c:scaling>
          <c:orientation val="minMax"/>
        </c:scaling>
        <c:delete val="1"/>
        <c:axPos val="b"/>
        <c:numFmt formatCode="General" sourceLinked="1"/>
        <c:majorTickMark val="out"/>
        <c:minorTickMark val="none"/>
        <c:tickLblPos val="nextTo"/>
        <c:crossAx val="60152505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55C-42C1-9D52-2249F09332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1EAB-44F0-83F5-FB95760D47A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6"/>
                <c:pt idx="0">
                  <c:v>HAMILTON MED CTR</c:v>
                </c:pt>
                <c:pt idx="1">
                  <c:v>GROVE RD SURGERY</c:v>
                </c:pt>
                <c:pt idx="2">
                  <c:v>BLACKHEATH MED CTR</c:v>
                </c:pt>
                <c:pt idx="3">
                  <c:v>TEEHEY LANE SURGERY</c:v>
                </c:pt>
                <c:pt idx="4">
                  <c:v>CHURCH ROAD MEDICAL PRACTICE</c:v>
                </c:pt>
                <c:pt idx="5">
                  <c:v>VITTORIA MED CTR K</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AAF7-4CCA-8C7F-315BE54A2593}"/>
            </c:ext>
          </c:extLst>
        </c:ser>
        <c:ser>
          <c:idx val="3"/>
          <c:order val="3"/>
          <c:tx>
            <c:strRef>
              <c:f>Sheet1!$E$1</c:f>
              <c:strCache>
                <c:ptCount val="1"/>
                <c:pt idx="0">
                  <c:v>Column1</c:v>
                </c:pt>
              </c:strCache>
            </c:strRef>
          </c:tx>
          <c:invertIfNegative val="0"/>
          <c:cat>
            <c:strRef>
              <c:f>Sheet1!$A$2:$A$45</c:f>
              <c:strCache>
                <c:ptCount val="6"/>
                <c:pt idx="0">
                  <c:v>HAMILTON MED CTR</c:v>
                </c:pt>
                <c:pt idx="1">
                  <c:v>GROVE RD SURGERY</c:v>
                </c:pt>
                <c:pt idx="2">
                  <c:v>BLACKHEATH MED CTR</c:v>
                </c:pt>
                <c:pt idx="3">
                  <c:v>TEEHEY LANE SURGERY</c:v>
                </c:pt>
                <c:pt idx="4">
                  <c:v>CHURCH ROAD MEDICAL PRACTICE</c:v>
                </c:pt>
                <c:pt idx="5">
                  <c:v>VITTORIA MED CTR K</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AAF7-4CCA-8C7F-315BE54A2593}"/>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6"/>
                <c:pt idx="0">
                  <c:v>HAMILTON MED CTR</c:v>
                </c:pt>
                <c:pt idx="1">
                  <c:v>GROVE RD SURGERY</c:v>
                </c:pt>
                <c:pt idx="2">
                  <c:v>BLACKHEATH MED CTR</c:v>
                </c:pt>
                <c:pt idx="3">
                  <c:v>TEEHEY LANE SURGERY</c:v>
                </c:pt>
                <c:pt idx="4">
                  <c:v>CHURCH ROAD MEDICAL PRACTICE</c:v>
                </c:pt>
                <c:pt idx="5">
                  <c:v>VITTORIA MED CTR K</c:v>
                </c:pt>
              </c:strCache>
            </c:strRef>
          </c:cat>
          <c:val>
            <c:numRef>
              <c:f>Sheet1!$F$2:$F$45</c:f>
              <c:numCache>
                <c:formatCode>General</c:formatCode>
                <c:ptCount val="44"/>
                <c:pt idx="0">
                  <c:v>0.89</c:v>
                </c:pt>
                <c:pt idx="1">
                  <c:v>0.89</c:v>
                </c:pt>
                <c:pt idx="2">
                  <c:v>0.89</c:v>
                </c:pt>
                <c:pt idx="3">
                  <c:v>0.9</c:v>
                </c:pt>
                <c:pt idx="4">
                  <c:v>0.94</c:v>
                </c:pt>
                <c:pt idx="5">
                  <c:v>0.98</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AAF7-4CCA-8C7F-315BE54A2593}"/>
            </c:ext>
          </c:extLst>
        </c:ser>
        <c:ser>
          <c:idx val="5"/>
          <c:order val="5"/>
          <c:tx>
            <c:strRef>
              <c:f>Sheet1!$G$1</c:f>
              <c:strCache>
                <c:ptCount val="1"/>
                <c:pt idx="0">
                  <c:v>Column3</c:v>
                </c:pt>
              </c:strCache>
            </c:strRef>
          </c:tx>
          <c:invertIfNegative val="0"/>
          <c:cat>
            <c:strRef>
              <c:f>Sheet1!$A$2:$A$45</c:f>
              <c:strCache>
                <c:ptCount val="6"/>
                <c:pt idx="0">
                  <c:v>HAMILTON MED CTR</c:v>
                </c:pt>
                <c:pt idx="1">
                  <c:v>GROVE RD SURGERY</c:v>
                </c:pt>
                <c:pt idx="2">
                  <c:v>BLACKHEATH MED CTR</c:v>
                </c:pt>
                <c:pt idx="3">
                  <c:v>TEEHEY LANE SURGERY</c:v>
                </c:pt>
                <c:pt idx="4">
                  <c:v>CHURCH ROAD MEDICAL PRACTICE</c:v>
                </c:pt>
                <c:pt idx="5">
                  <c:v>VITTORIA MED CTR K</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AAF7-4CCA-8C7F-315BE54A2593}"/>
            </c:ext>
          </c:extLst>
        </c:ser>
        <c:ser>
          <c:idx val="6"/>
          <c:order val="6"/>
          <c:tx>
            <c:strRef>
              <c:f>Sheet1!$H$1</c:f>
              <c:strCache>
                <c:ptCount val="1"/>
                <c:pt idx="0">
                  <c:v>Column4</c:v>
                </c:pt>
              </c:strCache>
            </c:strRef>
          </c:tx>
          <c:invertIfNegative val="0"/>
          <c:cat>
            <c:strRef>
              <c:f>Sheet1!$A$2:$A$45</c:f>
              <c:strCache>
                <c:ptCount val="6"/>
                <c:pt idx="0">
                  <c:v>HAMILTON MED CTR</c:v>
                </c:pt>
                <c:pt idx="1">
                  <c:v>GROVE RD SURGERY</c:v>
                </c:pt>
                <c:pt idx="2">
                  <c:v>BLACKHEATH MED CTR</c:v>
                </c:pt>
                <c:pt idx="3">
                  <c:v>TEEHEY LANE SURGERY</c:v>
                </c:pt>
                <c:pt idx="4">
                  <c:v>CHURCH ROAD MEDICAL PRACTICE</c:v>
                </c:pt>
                <c:pt idx="5">
                  <c:v>VITTORIA MED CTR K</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AAF7-4CCA-8C7F-315BE54A2593}"/>
            </c:ext>
          </c:extLst>
        </c:ser>
        <c:dLbls>
          <c:showLegendKey val="0"/>
          <c:showVal val="0"/>
          <c:showCatName val="0"/>
          <c:showSerName val="0"/>
          <c:showPercent val="0"/>
          <c:showBubbleSize val="0"/>
        </c:dLbls>
        <c:gapWidth val="500"/>
        <c:axId val="602285056"/>
        <c:axId val="60152505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6"/>
                <c:pt idx="0">
                  <c:v>HAMILTON MED CTR</c:v>
                </c:pt>
                <c:pt idx="1">
                  <c:v>GROVE RD SURGERY</c:v>
                </c:pt>
                <c:pt idx="2">
                  <c:v>BLACKHEATH MED CTR</c:v>
                </c:pt>
                <c:pt idx="3">
                  <c:v>TEEHEY LANE SURGERY</c:v>
                </c:pt>
                <c:pt idx="4">
                  <c:v>CHURCH ROAD MEDICAL PRACTICE</c:v>
                </c:pt>
                <c:pt idx="5">
                  <c:v>VITTORIA MED CTR K</c:v>
                </c:pt>
              </c:strCache>
            </c:strRef>
          </c:cat>
          <c:val>
            <c:numRef>
              <c:f>Sheet1!$B$2:$B$45</c:f>
              <c:numCache>
                <c:formatCode>0%</c:formatCode>
                <c:ptCount val="44"/>
                <c:pt idx="0">
                  <c:v>0.63</c:v>
                </c:pt>
                <c:pt idx="1">
                  <c:v>0.63</c:v>
                </c:pt>
                <c:pt idx="2">
                  <c:v>0.63</c:v>
                </c:pt>
                <c:pt idx="3">
                  <c:v>0.63</c:v>
                </c:pt>
                <c:pt idx="4">
                  <c:v>0.63</c:v>
                </c:pt>
                <c:pt idx="5">
                  <c:v>0.63</c:v>
                </c:pt>
                <c:pt idx="6">
                  <c:v>0.63</c:v>
                </c:pt>
                <c:pt idx="7">
                  <c:v>0.63</c:v>
                </c:pt>
                <c:pt idx="8">
                  <c:v>0.63</c:v>
                </c:pt>
                <c:pt idx="9">
                  <c:v>0.63</c:v>
                </c:pt>
                <c:pt idx="10">
                  <c:v>0.63</c:v>
                </c:pt>
                <c:pt idx="11">
                  <c:v>0.63</c:v>
                </c:pt>
                <c:pt idx="12">
                  <c:v>0.63</c:v>
                </c:pt>
                <c:pt idx="13">
                  <c:v>0.63</c:v>
                </c:pt>
                <c:pt idx="14">
                  <c:v>0.63</c:v>
                </c:pt>
                <c:pt idx="15">
                  <c:v>0.63</c:v>
                </c:pt>
                <c:pt idx="16">
                  <c:v>0.63</c:v>
                </c:pt>
                <c:pt idx="17">
                  <c:v>0.63</c:v>
                </c:pt>
                <c:pt idx="18">
                  <c:v>0.63</c:v>
                </c:pt>
                <c:pt idx="19">
                  <c:v>0.63</c:v>
                </c:pt>
                <c:pt idx="20">
                  <c:v>0.63</c:v>
                </c:pt>
                <c:pt idx="21">
                  <c:v>0.63</c:v>
                </c:pt>
                <c:pt idx="22">
                  <c:v>0.63</c:v>
                </c:pt>
                <c:pt idx="23">
                  <c:v>0.63</c:v>
                </c:pt>
                <c:pt idx="24">
                  <c:v>0.63</c:v>
                </c:pt>
                <c:pt idx="25">
                  <c:v>0.63</c:v>
                </c:pt>
                <c:pt idx="26">
                  <c:v>0.63</c:v>
                </c:pt>
                <c:pt idx="27">
                  <c:v>0.63</c:v>
                </c:pt>
                <c:pt idx="28">
                  <c:v>0.63</c:v>
                </c:pt>
                <c:pt idx="29">
                  <c:v>0.63</c:v>
                </c:pt>
                <c:pt idx="30">
                  <c:v>0.63</c:v>
                </c:pt>
                <c:pt idx="31">
                  <c:v>0.63</c:v>
                </c:pt>
                <c:pt idx="32">
                  <c:v>0.63</c:v>
                </c:pt>
                <c:pt idx="33">
                  <c:v>0.63</c:v>
                </c:pt>
                <c:pt idx="34">
                  <c:v>0.63</c:v>
                </c:pt>
                <c:pt idx="35">
                  <c:v>0.63</c:v>
                </c:pt>
                <c:pt idx="36">
                  <c:v>0.63</c:v>
                </c:pt>
                <c:pt idx="37">
                  <c:v>0.63</c:v>
                </c:pt>
                <c:pt idx="38">
                  <c:v>0.63</c:v>
                </c:pt>
                <c:pt idx="39">
                  <c:v>0.63</c:v>
                </c:pt>
                <c:pt idx="40">
                  <c:v>0.63</c:v>
                </c:pt>
                <c:pt idx="41">
                  <c:v>0.63</c:v>
                </c:pt>
                <c:pt idx="42">
                  <c:v>0.63</c:v>
                </c:pt>
                <c:pt idx="43">
                  <c:v>0.63</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AAF7-4CCA-8C7F-315BE54A2593}"/>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AAF7-4CCA-8C7F-315BE54A2593}"/>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AAF7-4CCA-8C7F-315BE54A2593}"/>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AAF7-4CCA-8C7F-315BE54A2593}"/>
              </c:ext>
            </c:extLst>
          </c:dPt>
          <c:cat>
            <c:strRef>
              <c:f>Sheet1!$A$2:$A$45</c:f>
              <c:strCache>
                <c:ptCount val="6"/>
                <c:pt idx="0">
                  <c:v>HAMILTON MED CTR</c:v>
                </c:pt>
                <c:pt idx="1">
                  <c:v>GROVE RD SURGERY</c:v>
                </c:pt>
                <c:pt idx="2">
                  <c:v>BLACKHEATH MED CTR</c:v>
                </c:pt>
                <c:pt idx="3">
                  <c:v>TEEHEY LANE SURGERY</c:v>
                </c:pt>
                <c:pt idx="4">
                  <c:v>CHURCH ROAD MEDICAL PRACTICE</c:v>
                </c:pt>
                <c:pt idx="5">
                  <c:v>VITTORIA MED CTR K</c:v>
                </c:pt>
              </c:strCache>
            </c:strRef>
          </c:cat>
          <c:val>
            <c:numRef>
              <c:f>Sheet1!$C$2:$C$45</c:f>
              <c:numCache>
                <c:formatCode>0%</c:formatCode>
                <c:ptCount val="44"/>
                <c:pt idx="0">
                  <c:v>0.89</c:v>
                </c:pt>
                <c:pt idx="1">
                  <c:v>0.89</c:v>
                </c:pt>
                <c:pt idx="2">
                  <c:v>0.89</c:v>
                </c:pt>
                <c:pt idx="3">
                  <c:v>0.9</c:v>
                </c:pt>
                <c:pt idx="4">
                  <c:v>0.94</c:v>
                </c:pt>
                <c:pt idx="5">
                  <c:v>0.98</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AAF7-4CCA-8C7F-315BE54A2593}"/>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AAF7-4CCA-8C7F-315BE54A2593}"/>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AAF7-4CCA-8C7F-315BE54A2593}"/>
            </c:ext>
          </c:extLst>
        </c:ser>
        <c:dLbls>
          <c:showLegendKey val="0"/>
          <c:showVal val="0"/>
          <c:showCatName val="0"/>
          <c:showSerName val="0"/>
          <c:showPercent val="0"/>
          <c:showBubbleSize val="0"/>
        </c:dLbls>
        <c:marker val="1"/>
        <c:smooth val="0"/>
        <c:axId val="602284544"/>
        <c:axId val="601526784"/>
      </c:lineChart>
      <c:catAx>
        <c:axId val="602284544"/>
        <c:scaling>
          <c:orientation val="minMax"/>
        </c:scaling>
        <c:delete val="0"/>
        <c:axPos val="b"/>
        <c:numFmt formatCode="General" sourceLinked="1"/>
        <c:majorTickMark val="out"/>
        <c:minorTickMark val="none"/>
        <c:tickLblPos val="nextTo"/>
        <c:txPr>
          <a:bodyPr rot="-5400000" vert="horz"/>
          <a:lstStyle/>
          <a:p>
            <a:pPr>
              <a:defRPr sz="700"/>
            </a:pPr>
            <a:endParaRPr lang="en-US"/>
          </a:p>
        </c:txPr>
        <c:crossAx val="601526784"/>
        <c:crosses val="autoZero"/>
        <c:auto val="1"/>
        <c:lblAlgn val="ctr"/>
        <c:lblOffset val="100"/>
        <c:noMultiLvlLbl val="0"/>
      </c:catAx>
      <c:valAx>
        <c:axId val="60152678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602284544"/>
        <c:crosses val="autoZero"/>
        <c:crossBetween val="between"/>
      </c:valAx>
      <c:valAx>
        <c:axId val="601525056"/>
        <c:scaling>
          <c:orientation val="minMax"/>
          <c:max val="1"/>
          <c:min val="0"/>
        </c:scaling>
        <c:delete val="0"/>
        <c:axPos val="r"/>
        <c:numFmt formatCode="General" sourceLinked="1"/>
        <c:majorTickMark val="none"/>
        <c:minorTickMark val="none"/>
        <c:tickLblPos val="none"/>
        <c:spPr>
          <a:ln>
            <a:noFill/>
          </a:ln>
        </c:spPr>
        <c:crossAx val="602285056"/>
        <c:crosses val="max"/>
        <c:crossBetween val="between"/>
      </c:valAx>
      <c:catAx>
        <c:axId val="602285056"/>
        <c:scaling>
          <c:orientation val="minMax"/>
        </c:scaling>
        <c:delete val="1"/>
        <c:axPos val="b"/>
        <c:numFmt formatCode="General" sourceLinked="1"/>
        <c:majorTickMark val="out"/>
        <c:minorTickMark val="none"/>
        <c:tickLblPos val="nextTo"/>
        <c:crossAx val="60152505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1EAB-44F0-83F5-FB95760D47A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98966478416507"/>
          <c:y val="7.7799481122635045E-2"/>
          <c:w val="0.45447060760744279"/>
          <c:h val="0.82220747515730852"/>
        </c:manualLayout>
      </c:layout>
      <c:barChart>
        <c:barDir val="bar"/>
        <c:grouping val="clustered"/>
        <c:varyColors val="0"/>
        <c:ser>
          <c:idx val="0"/>
          <c:order val="0"/>
          <c:tx>
            <c:strRef>
              <c:f>Sheet1!$B$1</c:f>
              <c:strCache>
                <c:ptCount val="1"/>
                <c:pt idx="0">
                  <c:v>CCG </c:v>
                </c:pt>
              </c:strCache>
            </c:strRef>
          </c:tx>
          <c:spPr>
            <a:solidFill>
              <a:schemeClr val="tx2">
                <a:lumMod val="75000"/>
              </a:schemeClr>
            </a:solidFill>
            <a:ln w="19050">
              <a:solidFill>
                <a:schemeClr val="bg1"/>
              </a:solidFill>
            </a:ln>
          </c:spPr>
          <c:invertIfNegative val="0"/>
          <c:dLbls>
            <c:numFmt formatCode="General\%" sourceLinked="0"/>
            <c:spPr>
              <a:noFill/>
              <a:ln>
                <a:noFill/>
              </a:ln>
              <a:effectLst/>
            </c:spPr>
            <c:txPr>
              <a:bodyPr/>
              <a:lstStyle/>
              <a:p>
                <a:pPr>
                  <a:defRPr lang="en-GB" sz="1100" b="1">
                    <a:solidFill>
                      <a:schemeClr val="tx2">
                        <a:lumMod val="75000"/>
                      </a:schemeClr>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Sheet1!$A$2:$A$9</c:f>
              <c:strCache>
                <c:ptCount val="8"/>
                <c:pt idx="0">
                  <c:v>I contacted an NHS service by telephone </c:v>
                </c:pt>
                <c:pt idx="1">
                  <c:v>A healthcare professional called me back </c:v>
                </c:pt>
                <c:pt idx="2">
                  <c:v>A healthcare professional visited me at home</c:v>
                </c:pt>
                <c:pt idx="3">
                  <c:v>I went to A&amp;E</c:v>
                </c:pt>
                <c:pt idx="4">
                  <c:v>I saw a pharmacist</c:v>
                </c:pt>
                <c:pt idx="5">
                  <c:v>I went to another general practice service</c:v>
                </c:pt>
                <c:pt idx="6">
                  <c:v>I went to another NHS service </c:v>
                </c:pt>
                <c:pt idx="7">
                  <c:v>Can't remember</c:v>
                </c:pt>
              </c:strCache>
            </c:strRef>
          </c:cat>
          <c:val>
            <c:numRef>
              <c:f>Sheet1!$B$2:$B$9</c:f>
              <c:numCache>
                <c:formatCode>General</c:formatCode>
                <c:ptCount val="8"/>
                <c:pt idx="0">
                  <c:v>53</c:v>
                </c:pt>
                <c:pt idx="1">
                  <c:v>20</c:v>
                </c:pt>
                <c:pt idx="2">
                  <c:v>3</c:v>
                </c:pt>
                <c:pt idx="3">
                  <c:v>36</c:v>
                </c:pt>
                <c:pt idx="4">
                  <c:v>14</c:v>
                </c:pt>
                <c:pt idx="5">
                  <c:v>9</c:v>
                </c:pt>
                <c:pt idx="6">
                  <c:v>27</c:v>
                </c:pt>
                <c:pt idx="7">
                  <c:v>3</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248A-4251-A6FC-1EBEE83FD577}"/>
            </c:ext>
          </c:extLst>
        </c:ser>
        <c:ser>
          <c:idx val="1"/>
          <c:order val="1"/>
          <c:tx>
            <c:strRef>
              <c:f>Sheet1!$C$1</c:f>
              <c:strCache>
                <c:ptCount val="1"/>
                <c:pt idx="0">
                  <c:v>National</c:v>
                </c:pt>
              </c:strCache>
            </c:strRef>
          </c:tx>
          <c:spPr>
            <a:solidFill>
              <a:schemeClr val="accent2"/>
            </a:solidFill>
            <a:ln w="19050">
              <a:solidFill>
                <a:schemeClr val="bg1"/>
              </a:solidFill>
            </a:ln>
          </c:spPr>
          <c:invertIfNegative val="0"/>
          <c:dLbls>
            <c:numFmt formatCode="General\%" sourceLinked="0"/>
            <c:spPr>
              <a:noFill/>
              <a:ln>
                <a:noFill/>
              </a:ln>
              <a:effectLst/>
            </c:spPr>
            <c:txPr>
              <a:bodyPr/>
              <a:lstStyle/>
              <a:p>
                <a:pPr>
                  <a:defRPr lang="en-GB" sz="1100" b="1">
                    <a:solidFill>
                      <a:schemeClr val="bg1">
                        <a:lumMod val="50000"/>
                      </a:schemeClr>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Sheet1!$A$2:$A$9</c:f>
              <c:strCache>
                <c:ptCount val="8"/>
                <c:pt idx="0">
                  <c:v>I contacted an NHS service by telephone </c:v>
                </c:pt>
                <c:pt idx="1">
                  <c:v>A healthcare professional called me back </c:v>
                </c:pt>
                <c:pt idx="2">
                  <c:v>A healthcare professional visited me at home</c:v>
                </c:pt>
                <c:pt idx="3">
                  <c:v>I went to A&amp;E</c:v>
                </c:pt>
                <c:pt idx="4">
                  <c:v>I saw a pharmacist</c:v>
                </c:pt>
                <c:pt idx="5">
                  <c:v>I went to another general practice service</c:v>
                </c:pt>
                <c:pt idx="6">
                  <c:v>I went to another NHS service </c:v>
                </c:pt>
                <c:pt idx="7">
                  <c:v>Can't remember</c:v>
                </c:pt>
              </c:strCache>
            </c:strRef>
          </c:cat>
          <c:val>
            <c:numRef>
              <c:f>Sheet1!$C$2:$C$9</c:f>
              <c:numCache>
                <c:formatCode>General</c:formatCode>
                <c:ptCount val="8"/>
                <c:pt idx="0">
                  <c:v>62</c:v>
                </c:pt>
                <c:pt idx="1">
                  <c:v>25</c:v>
                </c:pt>
                <c:pt idx="2">
                  <c:v>5</c:v>
                </c:pt>
                <c:pt idx="3">
                  <c:v>37</c:v>
                </c:pt>
                <c:pt idx="4">
                  <c:v>13</c:v>
                </c:pt>
                <c:pt idx="5">
                  <c:v>8</c:v>
                </c:pt>
                <c:pt idx="6">
                  <c:v>16</c:v>
                </c:pt>
                <c:pt idx="7">
                  <c:v>6</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248A-4251-A6FC-1EBEE83FD577}"/>
            </c:ext>
          </c:extLst>
        </c:ser>
        <c:dLbls>
          <c:showLegendKey val="0"/>
          <c:showVal val="1"/>
          <c:showCatName val="0"/>
          <c:showSerName val="0"/>
          <c:showPercent val="0"/>
          <c:showBubbleSize val="0"/>
        </c:dLbls>
        <c:gapWidth val="75"/>
        <c:axId val="43312640"/>
        <c:axId val="43236672"/>
      </c:barChart>
      <c:catAx>
        <c:axId val="43312640"/>
        <c:scaling>
          <c:orientation val="maxMin"/>
        </c:scaling>
        <c:delete val="0"/>
        <c:axPos val="l"/>
        <c:numFmt formatCode="General" sourceLinked="0"/>
        <c:majorTickMark val="none"/>
        <c:minorTickMark val="none"/>
        <c:tickLblPos val="nextTo"/>
        <c:spPr>
          <a:ln>
            <a:noFill/>
          </a:ln>
        </c:spPr>
        <c:txPr>
          <a:bodyPr/>
          <a:lstStyle/>
          <a:p>
            <a:pPr>
              <a:defRPr lang="en-GB" sz="1100">
                <a:solidFill>
                  <a:schemeClr val="tx1"/>
                </a:solidFill>
              </a:defRPr>
            </a:pPr>
            <a:endParaRPr lang="en-US"/>
          </a:p>
        </c:txPr>
        <c:crossAx val="43236672"/>
        <c:crosses val="autoZero"/>
        <c:auto val="1"/>
        <c:lblAlgn val="ctr"/>
        <c:lblOffset val="100"/>
        <c:noMultiLvlLbl val="0"/>
      </c:catAx>
      <c:valAx>
        <c:axId val="43236672"/>
        <c:scaling>
          <c:orientation val="minMax"/>
          <c:max val="100"/>
          <c:min val="0"/>
        </c:scaling>
        <c:delete val="1"/>
        <c:axPos val="t"/>
        <c:numFmt formatCode="General" sourceLinked="1"/>
        <c:majorTickMark val="none"/>
        <c:minorTickMark val="none"/>
        <c:tickLblPos val="none"/>
        <c:crossAx val="43312640"/>
        <c:crosses val="autoZero"/>
        <c:crossBetween val="between"/>
      </c:valAx>
      <c:spPr>
        <a:noFill/>
        <a:ln w="25400">
          <a:noFill/>
        </a:ln>
      </c:spPr>
    </c:plotArea>
    <c:legend>
      <c:legendPos val="b"/>
      <c:layout>
        <c:manualLayout>
          <c:xMode val="edge"/>
          <c:yMode val="edge"/>
          <c:x val="0.70687472834270138"/>
          <c:y val="4.2276765100528448E-2"/>
          <c:w val="0.15530034712130145"/>
          <c:h val="6.5378419491851331E-2"/>
        </c:manualLayout>
      </c:layout>
      <c:overlay val="0"/>
      <c:txPr>
        <a:bodyPr/>
        <a:lstStyle/>
        <a:p>
          <a:pPr>
            <a:defRPr lang="en-GB"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535998935514726E-2"/>
          <c:y val="0.1371583961171137"/>
          <c:w val="0.42411760157374057"/>
          <c:h val="0.58723971444266998"/>
        </c:manualLayout>
      </c:layout>
      <c:doughnutChart>
        <c:varyColors val="1"/>
        <c:ser>
          <c:idx val="0"/>
          <c:order val="0"/>
          <c:tx>
            <c:strRef>
              <c:f>Sheet1!$B$1</c:f>
              <c:strCache>
                <c:ptCount val="1"/>
                <c:pt idx="0">
                  <c:v>Sales</c:v>
                </c:pt>
              </c:strCache>
            </c:strRef>
          </c:tx>
          <c:spPr>
            <a:solidFill>
              <a:srgbClr val="51BF70"/>
            </a:solidFill>
            <a:ln w="19050">
              <a:solidFill>
                <a:schemeClr val="bg1"/>
              </a:solidFill>
            </a:ln>
          </c:spP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F98-4A2B-AC9E-97727BA16F26}"/>
              </c:ext>
            </c:extLst>
          </c:dPt>
          <c:dPt>
            <c:idx val="1"/>
            <c:bubble3D val="0"/>
            <c:spPr>
              <a:solidFill>
                <a:srgbClr val="EC565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F98-4A2B-AC9E-97727BA16F26}"/>
              </c:ext>
            </c:extLst>
          </c:dPt>
          <c:dPt>
            <c:idx val="2"/>
            <c:bubble3D val="0"/>
            <c:spPr>
              <a:solidFill>
                <a:srgbClr val="BFBFBF"/>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FF98-4A2B-AC9E-97727BA16F26}"/>
              </c:ext>
            </c:extLst>
          </c:dPt>
          <c:dPt>
            <c:idx val="3"/>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F98-4A2B-AC9E-97727BA16F26}"/>
              </c:ext>
            </c:extLst>
          </c:dPt>
          <c:dPt>
            <c:idx val="4"/>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FF98-4A2B-AC9E-97727BA16F26}"/>
              </c:ext>
            </c:extLst>
          </c:dPt>
          <c:dPt>
            <c:idx val="5"/>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F98-4A2B-AC9E-97727BA16F26}"/>
              </c:ext>
            </c:extLst>
          </c:dPt>
          <c:dLbls>
            <c:numFmt formatCode="[&lt;3]&quot;&quot;;0\%" sourceLinked="0"/>
            <c:spPr>
              <a:noFill/>
              <a:ln>
                <a:noFill/>
              </a:ln>
              <a:effectLst/>
            </c:spPr>
            <c:txPr>
              <a:bodyPr/>
              <a:lstStyle/>
              <a:p>
                <a:pPr>
                  <a:defRPr sz="900">
                    <a:solidFill>
                      <a:schemeClr val="tx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Sheet1!$A$2:$A$3</c:f>
              <c:strCache>
                <c:ptCount val="2"/>
                <c:pt idx="0">
                  <c:v>It was about right</c:v>
                </c:pt>
                <c:pt idx="1">
                  <c:v>It took too long</c:v>
                </c:pt>
              </c:strCache>
            </c:strRef>
          </c:cat>
          <c:val>
            <c:numRef>
              <c:f>Sheet1!$B$2:$B$3</c:f>
              <c:numCache>
                <c:formatCode>General</c:formatCode>
                <c:ptCount val="2"/>
                <c:pt idx="0">
                  <c:v>58</c:v>
                </c:pt>
                <c:pt idx="1">
                  <c:v>42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FF98-4A2B-AC9E-97727BA16F26}"/>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5982171571579772"/>
          <c:y val="0.35745904449692889"/>
          <c:w val="0.33295666953184538"/>
          <c:h val="0.16391760592731572"/>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9E6D-46C0-9AE0-E9625740479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6127-4F57-881D-ECFDEEE0113C}"/>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6127-4F57-881D-ECFDEEE0113C}"/>
              </c:ext>
            </c:extLst>
          </c:dPt>
          <c:cat>
            <c:strRef>
              <c:f>Sheet1!$A$2:$A$3</c:f>
              <c:strCache>
                <c:ptCount val="2"/>
                <c:pt idx="0">
                  <c:v>1st Qtr</c:v>
                </c:pt>
                <c:pt idx="1">
                  <c:v>2nd Qtr</c:v>
                </c:pt>
              </c:strCache>
            </c:strRef>
          </c:cat>
          <c:val>
            <c:numRef>
              <c:f>Sheet1!$B$2:$B$3</c:f>
              <c:numCache>
                <c:formatCode>General</c:formatCode>
                <c:ptCount val="2"/>
                <c:pt idx="0">
                  <c:v>77</c:v>
                </c:pt>
                <c:pt idx="1">
                  <c:v>23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6127-4F57-881D-ECFDEEE0113C}"/>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0DC9-4D55-9B9A-4FD0171A906D}"/>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0DC9-4D55-9B9A-4FD0171A906D}"/>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0DC9-4D55-9B9A-4FD0171A906D}"/>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2D92-4DED-93BA-78BB0B2921E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7B58-4D5D-BDAF-D76AAB1D72F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6"/>
                <c:pt idx="0">
                  <c:v>ALLPORT MEDICAL CENTRE</c:v>
                </c:pt>
                <c:pt idx="1">
                  <c:v>HOLMLANDS MED CTR</c:v>
                </c:pt>
                <c:pt idx="2">
                  <c:v>GROVE RD SURGERY</c:v>
                </c:pt>
                <c:pt idx="3">
                  <c:v>PRENTON MEDICAL CENTRE_MURUGESH V</c:v>
                </c:pt>
                <c:pt idx="4">
                  <c:v>MANOR HEALTH CTR</c:v>
                </c:pt>
                <c:pt idx="5">
                  <c:v>CHURCH ROAD MEDICAL PRACTICE</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A205-4086-8582-29BAD4A4738C}"/>
            </c:ext>
          </c:extLst>
        </c:ser>
        <c:ser>
          <c:idx val="3"/>
          <c:order val="3"/>
          <c:tx>
            <c:strRef>
              <c:f>Sheet1!$E$1</c:f>
              <c:strCache>
                <c:ptCount val="1"/>
                <c:pt idx="0">
                  <c:v>Column1</c:v>
                </c:pt>
              </c:strCache>
            </c:strRef>
          </c:tx>
          <c:invertIfNegative val="0"/>
          <c:cat>
            <c:strRef>
              <c:f>Sheet1!$A$2:$A$45</c:f>
              <c:strCache>
                <c:ptCount val="6"/>
                <c:pt idx="0">
                  <c:v>ALLPORT MEDICAL CENTRE</c:v>
                </c:pt>
                <c:pt idx="1">
                  <c:v>HOLMLANDS MED CTR</c:v>
                </c:pt>
                <c:pt idx="2">
                  <c:v>GROVE RD SURGERY</c:v>
                </c:pt>
                <c:pt idx="3">
                  <c:v>PRENTON MEDICAL CENTRE_MURUGESH V</c:v>
                </c:pt>
                <c:pt idx="4">
                  <c:v>MANOR HEALTH CTR</c:v>
                </c:pt>
                <c:pt idx="5">
                  <c:v>CHURCH ROAD MEDICAL PRACTICE</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A205-4086-8582-29BAD4A4738C}"/>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6"/>
                <c:pt idx="0">
                  <c:v>ALLPORT MEDICAL CENTRE</c:v>
                </c:pt>
                <c:pt idx="1">
                  <c:v>HOLMLANDS MED CTR</c:v>
                </c:pt>
                <c:pt idx="2">
                  <c:v>GROVE RD SURGERY</c:v>
                </c:pt>
                <c:pt idx="3">
                  <c:v>PRENTON MEDICAL CENTRE_MURUGESH V</c:v>
                </c:pt>
                <c:pt idx="4">
                  <c:v>MANOR HEALTH CTR</c:v>
                </c:pt>
                <c:pt idx="5">
                  <c:v>CHURCH ROAD MEDICAL PRACTICE</c:v>
                </c:pt>
              </c:strCache>
            </c:strRef>
          </c:cat>
          <c:val>
            <c:numRef>
              <c:f>Sheet1!$F$2:$F$45</c:f>
              <c:numCache>
                <c:formatCode>General</c:formatCode>
                <c:ptCount val="44"/>
                <c:pt idx="0">
                  <c:v>0.97</c:v>
                </c:pt>
                <c:pt idx="1">
                  <c:v>0.97</c:v>
                </c:pt>
                <c:pt idx="2">
                  <c:v>0.97</c:v>
                </c:pt>
                <c:pt idx="3">
                  <c:v>0.98</c:v>
                </c:pt>
                <c:pt idx="4">
                  <c:v>0.99</c:v>
                </c:pt>
                <c:pt idx="5">
                  <c:v>1</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A205-4086-8582-29BAD4A4738C}"/>
            </c:ext>
          </c:extLst>
        </c:ser>
        <c:ser>
          <c:idx val="5"/>
          <c:order val="5"/>
          <c:tx>
            <c:strRef>
              <c:f>Sheet1!$G$1</c:f>
              <c:strCache>
                <c:ptCount val="1"/>
                <c:pt idx="0">
                  <c:v>Column3</c:v>
                </c:pt>
              </c:strCache>
            </c:strRef>
          </c:tx>
          <c:invertIfNegative val="0"/>
          <c:cat>
            <c:strRef>
              <c:f>Sheet1!$A$2:$A$45</c:f>
              <c:strCache>
                <c:ptCount val="6"/>
                <c:pt idx="0">
                  <c:v>ALLPORT MEDICAL CENTRE</c:v>
                </c:pt>
                <c:pt idx="1">
                  <c:v>HOLMLANDS MED CTR</c:v>
                </c:pt>
                <c:pt idx="2">
                  <c:v>GROVE RD SURGERY</c:v>
                </c:pt>
                <c:pt idx="3">
                  <c:v>PRENTON MEDICAL CENTRE_MURUGESH V</c:v>
                </c:pt>
                <c:pt idx="4">
                  <c:v>MANOR HEALTH CTR</c:v>
                </c:pt>
                <c:pt idx="5">
                  <c:v>CHURCH ROAD MEDICAL PRACTICE</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A205-4086-8582-29BAD4A4738C}"/>
            </c:ext>
          </c:extLst>
        </c:ser>
        <c:ser>
          <c:idx val="6"/>
          <c:order val="6"/>
          <c:tx>
            <c:strRef>
              <c:f>Sheet1!$H$1</c:f>
              <c:strCache>
                <c:ptCount val="1"/>
                <c:pt idx="0">
                  <c:v>Column4</c:v>
                </c:pt>
              </c:strCache>
            </c:strRef>
          </c:tx>
          <c:invertIfNegative val="0"/>
          <c:cat>
            <c:strRef>
              <c:f>Sheet1!$A$2:$A$45</c:f>
              <c:strCache>
                <c:ptCount val="6"/>
                <c:pt idx="0">
                  <c:v>ALLPORT MEDICAL CENTRE</c:v>
                </c:pt>
                <c:pt idx="1">
                  <c:v>HOLMLANDS MED CTR</c:v>
                </c:pt>
                <c:pt idx="2">
                  <c:v>GROVE RD SURGERY</c:v>
                </c:pt>
                <c:pt idx="3">
                  <c:v>PRENTON MEDICAL CENTRE_MURUGESH V</c:v>
                </c:pt>
                <c:pt idx="4">
                  <c:v>MANOR HEALTH CTR</c:v>
                </c:pt>
                <c:pt idx="5">
                  <c:v>CHURCH ROAD MEDICAL PRACTICE</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A205-4086-8582-29BAD4A4738C}"/>
            </c:ext>
          </c:extLst>
        </c:ser>
        <c:dLbls>
          <c:showLegendKey val="0"/>
          <c:showVal val="0"/>
          <c:showCatName val="0"/>
          <c:showSerName val="0"/>
          <c:showPercent val="0"/>
          <c:showBubbleSize val="0"/>
        </c:dLbls>
        <c:gapWidth val="500"/>
        <c:axId val="557322240"/>
        <c:axId val="55729529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6"/>
                <c:pt idx="0">
                  <c:v>ALLPORT MEDICAL CENTRE</c:v>
                </c:pt>
                <c:pt idx="1">
                  <c:v>HOLMLANDS MED CTR</c:v>
                </c:pt>
                <c:pt idx="2">
                  <c:v>GROVE RD SURGERY</c:v>
                </c:pt>
                <c:pt idx="3">
                  <c:v>PRENTON MEDICAL CENTRE_MURUGESH V</c:v>
                </c:pt>
                <c:pt idx="4">
                  <c:v>MANOR HEALTH CTR</c:v>
                </c:pt>
                <c:pt idx="5">
                  <c:v>CHURCH ROAD MEDICAL PRACTICE</c:v>
                </c:pt>
              </c:strCache>
            </c:strRef>
          </c:cat>
          <c:val>
            <c:numRef>
              <c:f>Sheet1!$B$2:$B$45</c:f>
              <c:numCache>
                <c:formatCode>0%</c:formatCode>
                <c:ptCount val="44"/>
                <c:pt idx="0">
                  <c:v>0.82</c:v>
                </c:pt>
                <c:pt idx="1">
                  <c:v>0.82</c:v>
                </c:pt>
                <c:pt idx="2">
                  <c:v>0.82</c:v>
                </c:pt>
                <c:pt idx="3">
                  <c:v>0.82</c:v>
                </c:pt>
                <c:pt idx="4">
                  <c:v>0.82</c:v>
                </c:pt>
                <c:pt idx="5">
                  <c:v>0.82</c:v>
                </c:pt>
                <c:pt idx="6">
                  <c:v>0.82</c:v>
                </c:pt>
                <c:pt idx="7">
                  <c:v>0.82</c:v>
                </c:pt>
                <c:pt idx="8">
                  <c:v>0.82</c:v>
                </c:pt>
                <c:pt idx="9">
                  <c:v>0.82</c:v>
                </c:pt>
                <c:pt idx="10">
                  <c:v>0.82</c:v>
                </c:pt>
                <c:pt idx="11">
                  <c:v>0.82</c:v>
                </c:pt>
                <c:pt idx="12">
                  <c:v>0.82</c:v>
                </c:pt>
                <c:pt idx="13">
                  <c:v>0.82</c:v>
                </c:pt>
                <c:pt idx="14">
                  <c:v>0.82</c:v>
                </c:pt>
                <c:pt idx="15">
                  <c:v>0.82</c:v>
                </c:pt>
                <c:pt idx="16">
                  <c:v>0.82</c:v>
                </c:pt>
                <c:pt idx="17">
                  <c:v>0.82</c:v>
                </c:pt>
                <c:pt idx="18">
                  <c:v>0.82</c:v>
                </c:pt>
                <c:pt idx="19">
                  <c:v>0.82</c:v>
                </c:pt>
                <c:pt idx="20">
                  <c:v>0.82</c:v>
                </c:pt>
                <c:pt idx="21">
                  <c:v>0.82</c:v>
                </c:pt>
                <c:pt idx="22">
                  <c:v>0.82</c:v>
                </c:pt>
                <c:pt idx="23">
                  <c:v>0.82</c:v>
                </c:pt>
                <c:pt idx="24">
                  <c:v>0.82</c:v>
                </c:pt>
                <c:pt idx="25">
                  <c:v>0.82</c:v>
                </c:pt>
                <c:pt idx="26">
                  <c:v>0.82</c:v>
                </c:pt>
                <c:pt idx="27">
                  <c:v>0.82</c:v>
                </c:pt>
                <c:pt idx="28">
                  <c:v>0.82</c:v>
                </c:pt>
                <c:pt idx="29">
                  <c:v>0.82</c:v>
                </c:pt>
                <c:pt idx="30">
                  <c:v>0.82</c:v>
                </c:pt>
                <c:pt idx="31">
                  <c:v>0.82</c:v>
                </c:pt>
                <c:pt idx="32">
                  <c:v>0.82</c:v>
                </c:pt>
                <c:pt idx="33">
                  <c:v>0.82</c:v>
                </c:pt>
                <c:pt idx="34">
                  <c:v>0.82</c:v>
                </c:pt>
                <c:pt idx="35">
                  <c:v>0.82</c:v>
                </c:pt>
                <c:pt idx="36">
                  <c:v>0.82</c:v>
                </c:pt>
                <c:pt idx="37">
                  <c:v>0.82</c:v>
                </c:pt>
                <c:pt idx="38">
                  <c:v>0.82</c:v>
                </c:pt>
                <c:pt idx="39">
                  <c:v>0.82</c:v>
                </c:pt>
                <c:pt idx="40">
                  <c:v>0.82</c:v>
                </c:pt>
                <c:pt idx="41">
                  <c:v>0.82</c:v>
                </c:pt>
                <c:pt idx="42">
                  <c:v>0.82</c:v>
                </c:pt>
                <c:pt idx="43">
                  <c:v>0.82</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A205-4086-8582-29BAD4A4738C}"/>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A205-4086-8582-29BAD4A4738C}"/>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A205-4086-8582-29BAD4A4738C}"/>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A205-4086-8582-29BAD4A4738C}"/>
              </c:ext>
            </c:extLst>
          </c:dPt>
          <c:cat>
            <c:strRef>
              <c:f>Sheet1!$A$2:$A$45</c:f>
              <c:strCache>
                <c:ptCount val="6"/>
                <c:pt idx="0">
                  <c:v>ALLPORT MEDICAL CENTRE</c:v>
                </c:pt>
                <c:pt idx="1">
                  <c:v>HOLMLANDS MED CTR</c:v>
                </c:pt>
                <c:pt idx="2">
                  <c:v>GROVE RD SURGERY</c:v>
                </c:pt>
                <c:pt idx="3">
                  <c:v>PRENTON MEDICAL CENTRE_MURUGESH V</c:v>
                </c:pt>
                <c:pt idx="4">
                  <c:v>MANOR HEALTH CTR</c:v>
                </c:pt>
                <c:pt idx="5">
                  <c:v>CHURCH ROAD MEDICAL PRACTICE</c:v>
                </c:pt>
              </c:strCache>
            </c:strRef>
          </c:cat>
          <c:val>
            <c:numRef>
              <c:f>Sheet1!$C$2:$C$45</c:f>
              <c:numCache>
                <c:formatCode>0%</c:formatCode>
                <c:ptCount val="44"/>
                <c:pt idx="0">
                  <c:v>0.97</c:v>
                </c:pt>
                <c:pt idx="1">
                  <c:v>0.97</c:v>
                </c:pt>
                <c:pt idx="2">
                  <c:v>0.97</c:v>
                </c:pt>
                <c:pt idx="3">
                  <c:v>0.98</c:v>
                </c:pt>
                <c:pt idx="4">
                  <c:v>0.99</c:v>
                </c:pt>
                <c:pt idx="5">
                  <c:v>1</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A205-4086-8582-29BAD4A4738C}"/>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A205-4086-8582-29BAD4A4738C}"/>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A205-4086-8582-29BAD4A4738C}"/>
            </c:ext>
          </c:extLst>
        </c:ser>
        <c:dLbls>
          <c:showLegendKey val="0"/>
          <c:showVal val="0"/>
          <c:showCatName val="0"/>
          <c:showSerName val="0"/>
          <c:showPercent val="0"/>
          <c:showBubbleSize val="0"/>
        </c:dLbls>
        <c:marker val="1"/>
        <c:smooth val="0"/>
        <c:axId val="552222208"/>
        <c:axId val="557294720"/>
      </c:lineChart>
      <c:catAx>
        <c:axId val="552222208"/>
        <c:scaling>
          <c:orientation val="minMax"/>
        </c:scaling>
        <c:delete val="0"/>
        <c:axPos val="b"/>
        <c:numFmt formatCode="General" sourceLinked="1"/>
        <c:majorTickMark val="out"/>
        <c:minorTickMark val="none"/>
        <c:tickLblPos val="nextTo"/>
        <c:txPr>
          <a:bodyPr rot="-5400000" vert="horz"/>
          <a:lstStyle/>
          <a:p>
            <a:pPr>
              <a:defRPr sz="700"/>
            </a:pPr>
            <a:endParaRPr lang="en-US"/>
          </a:p>
        </c:txPr>
        <c:crossAx val="557294720"/>
        <c:crosses val="autoZero"/>
        <c:auto val="1"/>
        <c:lblAlgn val="ctr"/>
        <c:lblOffset val="100"/>
        <c:noMultiLvlLbl val="0"/>
      </c:catAx>
      <c:valAx>
        <c:axId val="55729472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52222208"/>
        <c:crosses val="autoZero"/>
        <c:crossBetween val="between"/>
      </c:valAx>
      <c:valAx>
        <c:axId val="557295296"/>
        <c:scaling>
          <c:orientation val="minMax"/>
          <c:max val="1"/>
          <c:min val="0"/>
        </c:scaling>
        <c:delete val="0"/>
        <c:axPos val="r"/>
        <c:numFmt formatCode="General" sourceLinked="1"/>
        <c:majorTickMark val="none"/>
        <c:minorTickMark val="none"/>
        <c:tickLblPos val="none"/>
        <c:spPr>
          <a:ln>
            <a:noFill/>
          </a:ln>
        </c:spPr>
        <c:crossAx val="557322240"/>
        <c:crosses val="max"/>
        <c:crossBetween val="between"/>
      </c:valAx>
      <c:catAx>
        <c:axId val="557322240"/>
        <c:scaling>
          <c:orientation val="minMax"/>
        </c:scaling>
        <c:delete val="1"/>
        <c:axPos val="b"/>
        <c:numFmt formatCode="General" sourceLinked="1"/>
        <c:majorTickMark val="out"/>
        <c:minorTickMark val="none"/>
        <c:tickLblPos val="nextTo"/>
        <c:crossAx val="55729529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849B-48EB-80E5-7C7135D1D32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About right</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AF9-4A41-A126-2627F02D7F25}"/>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3AF9-4A41-A126-2627F02D7F25}"/>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3AF9-4A41-A126-2627F02D7F25}"/>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3AF9-4A41-A126-2627F02D7F25}"/>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3AF9-4A41-A126-2627F02D7F25}"/>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3AF9-4A41-A126-2627F02D7F25}"/>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65</c:v>
                </c:pt>
                <c:pt idx="1">
                  <c:v>64</c:v>
                </c:pt>
                <c:pt idx="2">
                  <c:v>58</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3AF9-4A41-A126-2627F02D7F25}"/>
            </c:ext>
          </c:extLst>
        </c:ser>
        <c:ser>
          <c:idx val="1"/>
          <c:order val="1"/>
          <c:tx>
            <c:strRef>
              <c:f>Sheet1!$C$1</c:f>
              <c:strCache>
                <c:ptCount val="1"/>
                <c:pt idx="0">
                  <c:v>% Took too long</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3AF9-4A41-A126-2627F02D7F25}"/>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3AF9-4A41-A126-2627F02D7F25}"/>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3AF9-4A41-A126-2627F02D7F25}"/>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3AF9-4A41-A126-2627F02D7F25}"/>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3AF9-4A41-A126-2627F02D7F25}"/>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3AF9-4A41-A126-2627F02D7F25}"/>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35</c:v>
                </c:pt>
                <c:pt idx="1">
                  <c:v>36</c:v>
                </c:pt>
                <c:pt idx="2">
                  <c:v>42</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3AF9-4A41-A126-2627F02D7F25}"/>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933683073912228E-2"/>
          <c:y val="0.17145165956936972"/>
          <c:w val="0.42411760157374057"/>
          <c:h val="0.58723971444266998"/>
        </c:manualLayout>
      </c:layout>
      <c:doughnutChart>
        <c:varyColors val="1"/>
        <c:ser>
          <c:idx val="0"/>
          <c:order val="0"/>
          <c:tx>
            <c:strRef>
              <c:f>Sheet1!$B$1</c:f>
              <c:strCache>
                <c:ptCount val="1"/>
                <c:pt idx="0">
                  <c:v>Sales</c:v>
                </c:pt>
              </c:strCache>
            </c:strRef>
          </c:tx>
          <c:spPr>
            <a:solidFill>
              <a:srgbClr val="51BF70"/>
            </a:solidFill>
            <a:ln w="19050">
              <a:solidFill>
                <a:schemeClr val="bg1"/>
              </a:solidFill>
            </a:ln>
          </c:spPr>
          <c:dPt>
            <c:idx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00-49D4-B345-DC65C3F0B7F7}"/>
              </c:ext>
            </c:extLst>
          </c:dPt>
          <c:dPt>
            <c:idx val="1"/>
            <c:bubble3D val="0"/>
            <c:spPr>
              <a:solidFill>
                <a:srgbClr val="82D198"/>
              </a:solidFill>
              <a:ln w="19050">
                <a:solidFill>
                  <a:schemeClr val="bg1"/>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800-49D4-B345-DC65C3F0B7F7}"/>
              </c:ext>
            </c:extLst>
          </c:dPt>
          <c:dPt>
            <c:idx val="2"/>
            <c:bubble3D val="0"/>
            <c:spPr>
              <a:solidFill>
                <a:srgbClr val="EC5656"/>
              </a:solidFill>
              <a:ln w="19050">
                <a:solidFill>
                  <a:schemeClr val="bg1"/>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3800-49D4-B345-DC65C3F0B7F7}"/>
              </c:ext>
            </c:extLst>
          </c:dPt>
          <c:dPt>
            <c:idx val="3"/>
            <c:bubble3D val="0"/>
            <c:spPr>
              <a:solidFill>
                <a:srgbClr val="BFBFBF"/>
              </a:solidFill>
              <a:ln w="19050">
                <a:solidFill>
                  <a:schemeClr val="bg1"/>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3800-49D4-B345-DC65C3F0B7F7}"/>
              </c:ext>
            </c:extLst>
          </c:dPt>
          <c:dPt>
            <c:idx val="4"/>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3800-49D4-B345-DC65C3F0B7F7}"/>
              </c:ext>
            </c:extLst>
          </c:dPt>
          <c:dPt>
            <c:idx val="5"/>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3800-49D4-B345-DC65C3F0B7F7}"/>
              </c:ext>
            </c:extLst>
          </c:dPt>
          <c:dLbls>
            <c:numFmt formatCode="[&lt;3]&quot;&quot;;0\%" sourceLinked="0"/>
            <c:spPr>
              <a:noFill/>
              <a:ln>
                <a:noFill/>
              </a:ln>
              <a:effectLst/>
            </c:spPr>
            <c:txPr>
              <a:bodyPr/>
              <a:lstStyle/>
              <a:p>
                <a:pPr>
                  <a:defRPr sz="900">
                    <a:solidFill>
                      <a:schemeClr val="tx1"/>
                    </a:solidFill>
                  </a:defRPr>
                </a:pPr>
                <a:endParaRPr lang="en-US"/>
              </a:p>
            </c:txPr>
            <c:showLegendKey val="0"/>
            <c:showVal val="1"/>
            <c:showCatName val="0"/>
            <c:showSerName val="0"/>
            <c:showPercent val="0"/>
            <c:showBubbleSize val="0"/>
            <c:showLeaderLines val="1"/>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definitely</c:v>
                </c:pt>
                <c:pt idx="1">
                  <c:v>Yes, to some extent</c:v>
                </c:pt>
                <c:pt idx="2">
                  <c:v>No, not at all</c:v>
                </c:pt>
              </c:strCache>
            </c:strRef>
          </c:cat>
          <c:val>
            <c:numRef>
              <c:f>Sheet1!$B$2:$B$4</c:f>
              <c:numCache>
                <c:formatCode>General</c:formatCode>
                <c:ptCount val="3"/>
                <c:pt idx="0">
                  <c:v>48</c:v>
                </c:pt>
                <c:pt idx="1">
                  <c:v>45</c:v>
                </c:pt>
                <c:pt idx="2">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3800-49D4-B345-DC65C3F0B7F7}"/>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5515776024886123"/>
          <c:y val="0.36555263959539674"/>
          <c:w val="0.37919129843272775"/>
          <c:h val="0.23675996181352615"/>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9E6D-46C0-9AE0-E9625740479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6127-4F57-881D-ECFDEEE0113C}"/>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6127-4F57-881D-ECFDEEE0113C}"/>
              </c:ext>
            </c:extLst>
          </c:dPt>
          <c:cat>
            <c:strRef>
              <c:f>Sheet1!$A$2:$A$3</c:f>
              <c:strCache>
                <c:ptCount val="2"/>
                <c:pt idx="0">
                  <c:v>1st Qtr</c:v>
                </c:pt>
                <c:pt idx="1">
                  <c:v>2nd Qtr</c:v>
                </c:pt>
              </c:strCache>
            </c:strRef>
          </c:cat>
          <c:val>
            <c:numRef>
              <c:f>Sheet1!$B$2:$B$3</c:f>
              <c:numCache>
                <c:formatCode>General</c:formatCode>
                <c:ptCount val="2"/>
                <c:pt idx="0">
                  <c:v>96</c:v>
                </c:pt>
                <c:pt idx="1">
                  <c:v>4</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6127-4F57-881D-ECFDEEE0113C}"/>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0DC9-4D55-9B9A-4FD0171A906D}"/>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0DC9-4D55-9B9A-4FD0171A906D}"/>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0DC9-4D55-9B9A-4FD0171A906D}"/>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2D92-4DED-93BA-78BB0B2921E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7B58-4D5D-BDAF-D76AAB1D72F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626E-4CC6-A9F3-DAECF9091A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2DA-4815-B510-EBB8C259984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110-4777-A6C5-B1FA89743DE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F49-4679-A67E-5C83747965CF}"/>
              </c:ext>
            </c:extLst>
          </c:dPt>
          <c:dPt>
            <c:idx val="1"/>
            <c:bubble3D val="0"/>
            <c:spPr>
              <a:solidFill>
                <a:srgbClr val="82D19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F49-4679-A67E-5C83747965CF}"/>
              </c:ext>
            </c:extLst>
          </c:dPt>
          <c:dPt>
            <c:idx val="2"/>
            <c:bubble3D val="0"/>
            <c:spPr>
              <a:solidFill>
                <a:srgbClr val="F28C8C"/>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F49-4679-A67E-5C83747965CF}"/>
              </c:ext>
            </c:extLst>
          </c:dPt>
          <c:dPt>
            <c:idx val="3"/>
            <c:bubble3D val="0"/>
            <c:spPr>
              <a:solidFill>
                <a:srgbClr val="EC565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F49-4679-A67E-5C83747965CF}"/>
              </c:ext>
            </c:extLst>
          </c:dPt>
          <c:dPt>
            <c:idx val="4"/>
            <c:bubble3D val="0"/>
            <c:spPr>
              <a:solidFill>
                <a:srgbClr val="BFBFBF"/>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F49-4679-A67E-5C83747965CF}"/>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F49-4679-A67E-5C83747965CF}"/>
              </c:ext>
            </c:extLst>
          </c:dPt>
          <c:dLbls>
            <c:dLbl>
              <c:idx val="4"/>
              <c:layout>
                <c:manualLayout>
                  <c:x val="9.5852876250464222E-3"/>
                  <c:y val="0"/>
                </c:manualLayout>
              </c:layout>
              <c:numFmt formatCode="[&lt;3]&quot;&quot;;0\%" sourceLinked="0"/>
              <c:spPr/>
              <c:txPr>
                <a:bodyPr/>
                <a:lstStyle/>
                <a:p>
                  <a:pPr>
                    <a:defRPr sz="900" b="0">
                      <a:solidFill>
                        <a:schemeClr val="tx1"/>
                      </a:solidFill>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F49-4679-A67E-5C83747965CF}"/>
                </c:ext>
              </c:extLst>
            </c:dLbl>
            <c:numFmt formatCode="[&lt;3]&quot;&quot;;0\%" sourceLinked="0"/>
            <c:spPr>
              <a:noFill/>
              <a:ln>
                <a:noFill/>
              </a:ln>
              <a:effectLst/>
            </c:spPr>
            <c:txPr>
              <a:bodyPr/>
              <a:lstStyle/>
              <a:p>
                <a:pPr>
                  <a:defRPr sz="900" b="0">
                    <a:solidFill>
                      <a:schemeClr val="tx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easy</c:v>
                </c:pt>
                <c:pt idx="1">
                  <c:v>Fairly easy</c:v>
                </c:pt>
                <c:pt idx="2">
                  <c:v>Not very easy</c:v>
                </c:pt>
                <c:pt idx="3">
                  <c:v>Not at all easy</c:v>
                </c:pt>
              </c:strCache>
            </c:strRef>
          </c:cat>
          <c:val>
            <c:numRef>
              <c:f>Sheet1!$B$2:$B$5</c:f>
              <c:numCache>
                <c:formatCode>General</c:formatCode>
                <c:ptCount val="4"/>
                <c:pt idx="0">
                  <c:v>23</c:v>
                </c:pt>
                <c:pt idx="1">
                  <c:v>47</c:v>
                </c:pt>
                <c:pt idx="2">
                  <c:v>19</c:v>
                </c:pt>
                <c:pt idx="3">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F49-4679-A67E-5C83747965CF}"/>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39292378275826201"/>
          <c:y val="0.2279615229214437"/>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Yes</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AF9-4A41-A126-2627F02D7F25}"/>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3AF9-4A41-A126-2627F02D7F25}"/>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3AF9-4A41-A126-2627F02D7F25}"/>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3AF9-4A41-A126-2627F02D7F25}"/>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3AF9-4A41-A126-2627F02D7F25}"/>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3AF9-4A41-A126-2627F02D7F25}"/>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90</c:v>
                </c:pt>
                <c:pt idx="1">
                  <c:v>92</c:v>
                </c:pt>
                <c:pt idx="2">
                  <c:v>93</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3AF9-4A41-A126-2627F02D7F25}"/>
            </c:ext>
          </c:extLst>
        </c:ser>
        <c:ser>
          <c:idx val="1"/>
          <c:order val="1"/>
          <c:tx>
            <c:strRef>
              <c:f>Sheet1!$C$1</c:f>
              <c:strCache>
                <c:ptCount val="1"/>
                <c:pt idx="0">
                  <c:v>% No</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3AF9-4A41-A126-2627F02D7F25}"/>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3AF9-4A41-A126-2627F02D7F25}"/>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3AF9-4A41-A126-2627F02D7F25}"/>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3AF9-4A41-A126-2627F02D7F25}"/>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3AF9-4A41-A126-2627F02D7F25}"/>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3AF9-4A41-A126-2627F02D7F25}"/>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10</c:v>
                </c:pt>
                <c:pt idx="1">
                  <c:v>8</c:v>
                </c:pt>
                <c:pt idx="2">
                  <c:v>7</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3AF9-4A41-A126-2627F02D7F25}"/>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933683073912228E-2"/>
          <c:y val="0.17145165956936972"/>
          <c:w val="0.42411760157374057"/>
          <c:h val="0.58723971444266998"/>
        </c:manualLayout>
      </c:layout>
      <c:doughnutChart>
        <c:varyColors val="1"/>
        <c:ser>
          <c:idx val="0"/>
          <c:order val="0"/>
          <c:tx>
            <c:strRef>
              <c:f>Sheet1!$B$1</c:f>
              <c:strCache>
                <c:ptCount val="1"/>
                <c:pt idx="0">
                  <c:v>Sales</c:v>
                </c:pt>
              </c:strCache>
            </c:strRef>
          </c:tx>
          <c:spPr>
            <a:solidFill>
              <a:srgbClr val="51BF70"/>
            </a:solidFill>
            <a:ln w="19050">
              <a:solidFill>
                <a:schemeClr val="bg1"/>
              </a:solidFill>
            </a:ln>
          </c:spPr>
          <c:dPt>
            <c:idx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BF3-4FE1-B6F5-C2DC0904E35B}"/>
              </c:ext>
            </c:extLst>
          </c:dPt>
          <c:dPt>
            <c:idx val="1"/>
            <c:bubble3D val="0"/>
            <c:spPr>
              <a:solidFill>
                <a:srgbClr val="82D198"/>
              </a:solidFill>
              <a:ln w="19050">
                <a:solidFill>
                  <a:schemeClr val="bg1"/>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BF3-4FE1-B6F5-C2DC0904E35B}"/>
              </c:ext>
            </c:extLst>
          </c:dPt>
          <c:dPt>
            <c:idx val="2"/>
            <c:bubble3D val="0"/>
            <c:spPr>
              <a:solidFill>
                <a:srgbClr val="BFBFBF"/>
              </a:solidFill>
              <a:ln w="19050">
                <a:solidFill>
                  <a:schemeClr val="bg1"/>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8BF3-4FE1-B6F5-C2DC0904E35B}"/>
              </c:ext>
            </c:extLst>
          </c:dPt>
          <c:dPt>
            <c:idx val="3"/>
            <c:bubble3D val="0"/>
            <c:spPr>
              <a:solidFill>
                <a:srgbClr val="F28C8C"/>
              </a:solidFill>
              <a:ln w="19050">
                <a:solidFill>
                  <a:schemeClr val="bg1"/>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8BF3-4FE1-B6F5-C2DC0904E35B}"/>
              </c:ext>
            </c:extLst>
          </c:dPt>
          <c:dPt>
            <c:idx val="4"/>
            <c:bubble3D val="0"/>
            <c:spPr>
              <a:solidFill>
                <a:srgbClr val="EC5656"/>
              </a:solidFill>
              <a:ln w="19050">
                <a:solidFill>
                  <a:schemeClr val="bg1"/>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BF3-4FE1-B6F5-C2DC0904E35B}"/>
              </c:ext>
            </c:extLst>
          </c:dPt>
          <c:dPt>
            <c:idx val="5"/>
            <c:bubble3D val="0"/>
            <c:spPr>
              <a:solidFill>
                <a:srgbClr val="A6A6A6"/>
              </a:solidFill>
              <a:ln w="19050">
                <a:solidFill>
                  <a:schemeClr val="bg1"/>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8BF3-4FE1-B6F5-C2DC0904E35B}"/>
              </c:ext>
            </c:extLst>
          </c:dPt>
          <c:dLbls>
            <c:numFmt formatCode="[&lt;3]&quot;&quot;;0\%" sourceLinked="0"/>
            <c:spPr>
              <a:noFill/>
              <a:ln>
                <a:noFill/>
              </a:ln>
              <a:effectLst/>
            </c:spPr>
            <c:txPr>
              <a:bodyPr/>
              <a:lstStyle/>
              <a:p>
                <a:pPr>
                  <a:defRPr sz="900">
                    <a:solidFill>
                      <a:schemeClr val="tx1"/>
                    </a:solidFill>
                  </a:defRPr>
                </a:pPr>
                <a:endParaRPr lang="en-US"/>
              </a:p>
            </c:txPr>
            <c:showLegendKey val="0"/>
            <c:showVal val="1"/>
            <c:showCatName val="0"/>
            <c:showSerName val="0"/>
            <c:showPercent val="0"/>
            <c:showBubbleSize val="0"/>
            <c:showLeaderLines val="1"/>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33</c:v>
                </c:pt>
                <c:pt idx="1">
                  <c:v>37</c:v>
                </c:pt>
                <c:pt idx="2">
                  <c:v>16</c:v>
                </c:pt>
                <c:pt idx="3">
                  <c:v>9</c:v>
                </c:pt>
                <c:pt idx="4">
                  <c:v>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8BF3-4FE1-B6F5-C2DC0904E35B}"/>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6782388034734018"/>
          <c:y val="0.19154034497833847"/>
          <c:w val="0.35445139061782355"/>
          <c:h val="0.55241017065377118"/>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9E6D-46C0-9AE0-E9625740479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6127-4F57-881D-ECFDEEE0113C}"/>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6127-4F57-881D-ECFDEEE0113C}"/>
              </c:ext>
            </c:extLst>
          </c:dPt>
          <c:cat>
            <c:strRef>
              <c:f>Sheet1!$A$2:$A$3</c:f>
              <c:strCache>
                <c:ptCount val="2"/>
                <c:pt idx="0">
                  <c:v>1st Qtr</c:v>
                </c:pt>
                <c:pt idx="1">
                  <c:v>2nd Qtr</c:v>
                </c:pt>
              </c:strCache>
            </c:strRef>
          </c:cat>
          <c:val>
            <c:numRef>
              <c:f>Sheet1!$B$2:$B$3</c:f>
              <c:numCache>
                <c:formatCode>General</c:formatCode>
                <c:ptCount val="2"/>
                <c:pt idx="0">
                  <c:v>77</c:v>
                </c:pt>
                <c:pt idx="1">
                  <c:v>23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6127-4F57-881D-ECFDEEE0113C}"/>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0DC9-4D55-9B9A-4FD0171A906D}"/>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0DC9-4D55-9B9A-4FD0171A906D}"/>
              </c:ext>
            </c:extLst>
          </c:dPt>
          <c:cat>
            <c:strRef>
              <c:f>Sheet1!$A$2:$A$3</c:f>
              <c:strCache>
                <c:ptCount val="2"/>
                <c:pt idx="0">
                  <c:v>1st Qtr</c:v>
                </c:pt>
                <c:pt idx="1">
                  <c:v>2nd Qtr</c:v>
                </c:pt>
              </c:strCache>
            </c:strRef>
          </c:cat>
          <c:val>
            <c:numRef>
              <c:f>Sheet1!$B$2:$B$3</c:f>
              <c:numCache>
                <c:formatCode>General</c:formatCode>
                <c:ptCount val="2"/>
                <c:pt idx="0">
                  <c:v>59</c:v>
                </c:pt>
                <c:pt idx="1">
                  <c:v>41</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0DC9-4D55-9B9A-4FD0171A906D}"/>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2D92-4DED-93BA-78BB0B2921E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7B58-4D5D-BDAF-D76AAB1D72F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B120-461C-B842-7DE7EDD0D7C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Good</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AF9-4A41-A126-2627F02D7F25}"/>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3AF9-4A41-A126-2627F02D7F25}"/>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3AF9-4A41-A126-2627F02D7F25}"/>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3AF9-4A41-A126-2627F02D7F25}"/>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3AF9-4A41-A126-2627F02D7F25}"/>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3AF9-4A41-A126-2627F02D7F25}"/>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72</c:v>
                </c:pt>
                <c:pt idx="1">
                  <c:v>72</c:v>
                </c:pt>
                <c:pt idx="2">
                  <c:v>70</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3AF9-4A41-A126-2627F02D7F25}"/>
            </c:ext>
          </c:extLst>
        </c:ser>
        <c:ser>
          <c:idx val="1"/>
          <c:order val="1"/>
          <c:tx>
            <c:strRef>
              <c:f>Sheet1!$C$1</c:f>
              <c:strCache>
                <c:ptCount val="1"/>
                <c:pt idx="0">
                  <c:v>% Poor</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3AF9-4A41-A126-2627F02D7F25}"/>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3AF9-4A41-A126-2627F02D7F25}"/>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3AF9-4A41-A126-2627F02D7F25}"/>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3AF9-4A41-A126-2627F02D7F25}"/>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3AF9-4A41-A126-2627F02D7F25}"/>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3AF9-4A41-A126-2627F02D7F25}"/>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15</c:v>
                </c:pt>
                <c:pt idx="1">
                  <c:v>14</c:v>
                </c:pt>
                <c:pt idx="2">
                  <c:v>14</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3AF9-4A41-A126-2627F02D7F25}"/>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110-4777-A6C5-B1FA89743DE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8750000000000006E-2"/>
          <c:y val="0.52012598425196854"/>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DBD-492A-9525-4DCC1C05E2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82-4460-9D3E-71204BB878D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9172-40A3-AB9A-551291177BA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90CC-40DF-94EB-52455776B055}"/>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90CC-40DF-94EB-52455776B055}"/>
              </c:ext>
            </c:extLst>
          </c:dPt>
          <c:cat>
            <c:strRef>
              <c:f>Sheet1!$A$2:$A$3</c:f>
              <c:strCache>
                <c:ptCount val="2"/>
                <c:pt idx="0">
                  <c:v>1st Qtr</c:v>
                </c:pt>
                <c:pt idx="1">
                  <c:v>2nd Qtr</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90CC-40DF-94EB-52455776B055}"/>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DF13-4707-8D5D-F8E61FA61F33}"/>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DF13-4707-8D5D-F8E61FA61F33}"/>
              </c:ext>
            </c:extLst>
          </c:dPt>
          <c:cat>
            <c:strRef>
              <c:f>Sheet1!$A$2:$A$3</c:f>
              <c:strCache>
                <c:ptCount val="2"/>
                <c:pt idx="0">
                  <c:v>1st Qtr</c:v>
                </c:pt>
                <c:pt idx="1">
                  <c:v>2nd Qtr</c:v>
                </c:pt>
              </c:strCache>
            </c:strRef>
          </c:cat>
          <c:val>
            <c:numRef>
              <c:f>Sheet1!$B$2:$B$3</c:f>
              <c:numCache>
                <c:formatCode>General</c:formatCode>
                <c:ptCount val="2"/>
                <c:pt idx="0">
                  <c:v>99</c:v>
                </c:pt>
                <c:pt idx="1">
                  <c:v>1</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DF13-4707-8D5D-F8E61FA61F33}"/>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F307-4EC8-83C9-1105C629CF5A}"/>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F307-4EC8-83C9-1105C629CF5A}"/>
              </c:ext>
            </c:extLst>
          </c:dPt>
          <c:cat>
            <c:strRef>
              <c:f>Sheet1!$A$2:$A$3</c:f>
              <c:strCache>
                <c:ptCount val="2"/>
                <c:pt idx="0">
                  <c:v>1st Qtr</c:v>
                </c:pt>
                <c:pt idx="1">
                  <c:v>2nd Qtr</c:v>
                </c:pt>
              </c:strCache>
            </c:strRef>
          </c:cat>
          <c:val>
            <c:numRef>
              <c:f>Sheet1!$B$2:$B$3</c:f>
              <c:numCache>
                <c:formatCode>General</c:formatCode>
                <c:ptCount val="2"/>
                <c:pt idx="0">
                  <c:v>52</c:v>
                </c:pt>
                <c:pt idx="1">
                  <c:v>48</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F307-4EC8-83C9-1105C629CF5A}"/>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2AFE-430D-93B8-1B06509892E3}"/>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2AFE-430D-93B8-1B06509892E3}"/>
              </c:ext>
            </c:extLst>
          </c:dPt>
          <c:cat>
            <c:strRef>
              <c:f>Sheet1!$A$2:$A$3</c:f>
              <c:strCache>
                <c:ptCount val="2"/>
                <c:pt idx="0">
                  <c:v>1st Qtr</c:v>
                </c:pt>
                <c:pt idx="1">
                  <c:v>2nd Qtr</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2AFE-430D-93B8-1B06509892E3}"/>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625-4CB7-9319-F19A172FB82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8750000000000006E-2"/>
          <c:y val="0.52012598425196854"/>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DBD-492A-9525-4DCC1C05E2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20F5-4ACC-B474-577A72DF098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060-4583-9E21-ED965BF3712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Easy</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B06-4B7C-AEAC-C9DF3CEBDCB8}"/>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0B06-4B7C-AEAC-C9DF3CEBDCB8}"/>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0B06-4B7C-AEAC-C9DF3CEBDCB8}"/>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0B06-4B7C-AEAC-C9DF3CEBDCB8}"/>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0B06-4B7C-AEAC-C9DF3CEBDCB8}"/>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0B06-4B7C-AEAC-C9DF3CEBDCB8}"/>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76</c:v>
                </c:pt>
                <c:pt idx="1">
                  <c:v>75</c:v>
                </c:pt>
                <c:pt idx="2">
                  <c:v>71</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B06-4B7C-AEAC-C9DF3CEBDCB8}"/>
            </c:ext>
          </c:extLst>
        </c:ser>
        <c:ser>
          <c:idx val="1"/>
          <c:order val="1"/>
          <c:tx>
            <c:strRef>
              <c:f>Sheet1!$C$1</c:f>
              <c:strCache>
                <c:ptCount val="1"/>
                <c:pt idx="0">
                  <c:v>% Not easy</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0B06-4B7C-AEAC-C9DF3CEBDCB8}"/>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0B06-4B7C-AEAC-C9DF3CEBDCB8}"/>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0B06-4B7C-AEAC-C9DF3CEBDCB8}"/>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0B06-4B7C-AEAC-C9DF3CEBDCB8}"/>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0B06-4B7C-AEAC-C9DF3CEBDCB8}"/>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0B06-4B7C-AEAC-C9DF3CEBDCB8}"/>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24</c:v>
                </c:pt>
                <c:pt idx="1">
                  <c:v>25</c:v>
                </c:pt>
                <c:pt idx="2">
                  <c:v>29</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B06-4B7C-AEAC-C9DF3CEBDCB8}"/>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WEST WIRRAL GROUP PRACTICE</c:v>
                </c:pt>
                <c:pt idx="1">
                  <c:v>WHETSTONE LANE MED CTR</c:v>
                </c:pt>
                <c:pt idx="2">
                  <c:v>ST CATHERINE'S SURGERY</c:v>
                </c:pt>
                <c:pt idx="3">
                  <c:v>RIVERSIDE SURGERY</c:v>
                </c:pt>
                <c:pt idx="4">
                  <c:v>EASTHAM GROUP PRACTICE</c:v>
                </c:pt>
                <c:pt idx="5">
                  <c:v>TOWNFIELD HEALTH CENTRE</c:v>
                </c:pt>
                <c:pt idx="6">
                  <c:v>HOYLAKE &amp; MEOLS MEDICAL CTR</c:v>
                </c:pt>
                <c:pt idx="7">
                  <c:v>UPTON GROUP PRACTICE</c:v>
                </c:pt>
                <c:pt idx="8">
                  <c:v>MORETON CROSS GROUP PRACTICE</c:v>
                </c:pt>
                <c:pt idx="9">
                  <c:v>ORCHARD SURGERY</c:v>
                </c:pt>
                <c:pt idx="10">
                  <c:v>LISCARD GROUP PRACTICE</c:v>
                </c:pt>
                <c:pt idx="11">
                  <c:v>GREASBY GROUP PRACTICE</c:v>
                </c:pt>
                <c:pt idx="12">
                  <c:v>VILLA MED CTR</c:v>
                </c:pt>
                <c:pt idx="13">
                  <c:v>DEVANEY MED CTR</c:v>
                </c:pt>
                <c:pt idx="14">
                  <c:v>CCG</c:v>
                </c:pt>
                <c:pt idx="15">
                  <c:v>ESTUARY MEDICAL PRACTICE</c:v>
                </c:pt>
                <c:pt idx="16">
                  <c:v>HESWALL &amp; PENSBY GROUP PRACTICE</c:v>
                </c:pt>
                <c:pt idx="17">
                  <c:v>MIRIAM PRIMARY CARE GROUP</c:v>
                </c:pt>
                <c:pt idx="18">
                  <c:v>CIVIC MEDICAL CENTRE</c:v>
                </c:pt>
                <c:pt idx="19">
                  <c:v>SUNLIGHT GROUP PRACTICE</c:v>
                </c:pt>
                <c:pt idx="20">
                  <c:v>CENTRAL PARK MEDICAL CENTRE</c:v>
                </c:pt>
                <c:pt idx="21">
                  <c:v>MORETON MEDICAL CENTRE</c:v>
                </c:pt>
                <c:pt idx="22">
                  <c:v>CAVENDISH MEDICAL CENTRE</c:v>
                </c:pt>
                <c:pt idx="23">
                  <c:v>EGREMONT MED CTR</c:v>
                </c:pt>
                <c:pt idx="24">
                  <c:v>FEGAN &amp; PARTNERS</c:v>
                </c:pt>
                <c:pt idx="25">
                  <c:v>MANOR HEALTH CTR</c:v>
                </c:pt>
                <c:pt idx="26">
                  <c:v>HOYLAKE RD MET CTR</c:v>
                </c:pt>
                <c:pt idx="27">
                  <c:v>LEASOWE MEDICAL PRACTICE</c:v>
                </c:pt>
                <c:pt idx="28">
                  <c:v>SOMERVILLE MED CTR</c:v>
                </c:pt>
                <c:pt idx="29">
                  <c:v>ST HILARY GROUP PRACTICE</c:v>
                </c:pt>
                <c:pt idx="30">
                  <c:v>VITTORIA MED CTR G</c:v>
                </c:pt>
                <c:pt idx="31">
                  <c:v>MARINE LAKE MEDICAL PRACTICE</c:v>
                </c:pt>
                <c:pt idx="32">
                  <c:v>HEATHERLANDS MED CTR</c:v>
                </c:pt>
                <c:pt idx="33">
                  <c:v>ALLPORT MEDICAL CENTRE</c:v>
                </c:pt>
                <c:pt idx="34">
                  <c:v>COMMONFIELD RD SURGERY</c:v>
                </c:pt>
                <c:pt idx="35">
                  <c:v>ST GEORGES MEDICAL CENTRE</c:v>
                </c:pt>
                <c:pt idx="36">
                  <c:v>PARKFIELD MED CTR</c:v>
                </c:pt>
                <c:pt idx="37">
                  <c:v>PRENTON MEDICAL CENTRE_MURUGESH V</c:v>
                </c:pt>
                <c:pt idx="38">
                  <c:v>GLADSTONE MED CTR</c:v>
                </c:pt>
                <c:pt idx="39">
                  <c:v>CLAUGHTON MEDICAL CENTRE</c:v>
                </c:pt>
                <c:pt idx="40">
                  <c:v>HAMILTON MED CTR</c:v>
                </c:pt>
                <c:pt idx="41">
                  <c:v>GROVE RD SURGERY</c:v>
                </c:pt>
                <c:pt idx="42">
                  <c:v>SPITAL SURGERY</c:v>
                </c:pt>
                <c:pt idx="43">
                  <c:v>KINGS LANE MEDICAL PRACTICE</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BF36-4707-993B-0E42FBB23393}"/>
            </c:ext>
          </c:extLst>
        </c:ser>
        <c:ser>
          <c:idx val="3"/>
          <c:order val="3"/>
          <c:tx>
            <c:strRef>
              <c:f>Sheet1!$E$1</c:f>
              <c:strCache>
                <c:ptCount val="1"/>
                <c:pt idx="0">
                  <c:v>Column1</c:v>
                </c:pt>
              </c:strCache>
            </c:strRef>
          </c:tx>
          <c:invertIfNegative val="0"/>
          <c:cat>
            <c:strRef>
              <c:f>Sheet1!$A$2:$A$45</c:f>
              <c:strCache>
                <c:ptCount val="44"/>
                <c:pt idx="0">
                  <c:v>WEST WIRRAL GROUP PRACTICE</c:v>
                </c:pt>
                <c:pt idx="1">
                  <c:v>WHETSTONE LANE MED CTR</c:v>
                </c:pt>
                <c:pt idx="2">
                  <c:v>ST CATHERINE'S SURGERY</c:v>
                </c:pt>
                <c:pt idx="3">
                  <c:v>RIVERSIDE SURGERY</c:v>
                </c:pt>
                <c:pt idx="4">
                  <c:v>EASTHAM GROUP PRACTICE</c:v>
                </c:pt>
                <c:pt idx="5">
                  <c:v>TOWNFIELD HEALTH CENTRE</c:v>
                </c:pt>
                <c:pt idx="6">
                  <c:v>HOYLAKE &amp; MEOLS MEDICAL CTR</c:v>
                </c:pt>
                <c:pt idx="7">
                  <c:v>UPTON GROUP PRACTICE</c:v>
                </c:pt>
                <c:pt idx="8">
                  <c:v>MORETON CROSS GROUP PRACTICE</c:v>
                </c:pt>
                <c:pt idx="9">
                  <c:v>ORCHARD SURGERY</c:v>
                </c:pt>
                <c:pt idx="10">
                  <c:v>LISCARD GROUP PRACTICE</c:v>
                </c:pt>
                <c:pt idx="11">
                  <c:v>GREASBY GROUP PRACTICE</c:v>
                </c:pt>
                <c:pt idx="12">
                  <c:v>VILLA MED CTR</c:v>
                </c:pt>
                <c:pt idx="13">
                  <c:v>DEVANEY MED CTR</c:v>
                </c:pt>
                <c:pt idx="14">
                  <c:v>CCG</c:v>
                </c:pt>
                <c:pt idx="15">
                  <c:v>ESTUARY MEDICAL PRACTICE</c:v>
                </c:pt>
                <c:pt idx="16">
                  <c:v>HESWALL &amp; PENSBY GROUP PRACTICE</c:v>
                </c:pt>
                <c:pt idx="17">
                  <c:v>MIRIAM PRIMARY CARE GROUP</c:v>
                </c:pt>
                <c:pt idx="18">
                  <c:v>CIVIC MEDICAL CENTRE</c:v>
                </c:pt>
                <c:pt idx="19">
                  <c:v>SUNLIGHT GROUP PRACTICE</c:v>
                </c:pt>
                <c:pt idx="20">
                  <c:v>CENTRAL PARK MEDICAL CENTRE</c:v>
                </c:pt>
                <c:pt idx="21">
                  <c:v>MORETON MEDICAL CENTRE</c:v>
                </c:pt>
                <c:pt idx="22">
                  <c:v>CAVENDISH MEDICAL CENTRE</c:v>
                </c:pt>
                <c:pt idx="23">
                  <c:v>EGREMONT MED CTR</c:v>
                </c:pt>
                <c:pt idx="24">
                  <c:v>FEGAN &amp; PARTNERS</c:v>
                </c:pt>
                <c:pt idx="25">
                  <c:v>MANOR HEALTH CTR</c:v>
                </c:pt>
                <c:pt idx="26">
                  <c:v>HOYLAKE RD MET CTR</c:v>
                </c:pt>
                <c:pt idx="27">
                  <c:v>LEASOWE MEDICAL PRACTICE</c:v>
                </c:pt>
                <c:pt idx="28">
                  <c:v>SOMERVILLE MED CTR</c:v>
                </c:pt>
                <c:pt idx="29">
                  <c:v>ST HILARY GROUP PRACTICE</c:v>
                </c:pt>
                <c:pt idx="30">
                  <c:v>VITTORIA MED CTR G</c:v>
                </c:pt>
                <c:pt idx="31">
                  <c:v>MARINE LAKE MEDICAL PRACTICE</c:v>
                </c:pt>
                <c:pt idx="32">
                  <c:v>HEATHERLANDS MED CTR</c:v>
                </c:pt>
                <c:pt idx="33">
                  <c:v>ALLPORT MEDICAL CENTRE</c:v>
                </c:pt>
                <c:pt idx="34">
                  <c:v>COMMONFIELD RD SURGERY</c:v>
                </c:pt>
                <c:pt idx="35">
                  <c:v>ST GEORGES MEDICAL CENTRE</c:v>
                </c:pt>
                <c:pt idx="36">
                  <c:v>PARKFIELD MED CTR</c:v>
                </c:pt>
                <c:pt idx="37">
                  <c:v>PRENTON MEDICAL CENTRE_MURUGESH V</c:v>
                </c:pt>
                <c:pt idx="38">
                  <c:v>GLADSTONE MED CTR</c:v>
                </c:pt>
                <c:pt idx="39">
                  <c:v>CLAUGHTON MEDICAL CENTRE</c:v>
                </c:pt>
                <c:pt idx="40">
                  <c:v>HAMILTON MED CTR</c:v>
                </c:pt>
                <c:pt idx="41">
                  <c:v>GROVE RD SURGERY</c:v>
                </c:pt>
                <c:pt idx="42">
                  <c:v>SPITAL SURGERY</c:v>
                </c:pt>
                <c:pt idx="43">
                  <c:v>KINGS LANE MEDICAL PRACTICE</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BF36-4707-993B-0E42FBB23393}"/>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WEST WIRRAL GROUP PRACTICE</c:v>
                </c:pt>
                <c:pt idx="1">
                  <c:v>WHETSTONE LANE MED CTR</c:v>
                </c:pt>
                <c:pt idx="2">
                  <c:v>ST CATHERINE'S SURGERY</c:v>
                </c:pt>
                <c:pt idx="3">
                  <c:v>RIVERSIDE SURGERY</c:v>
                </c:pt>
                <c:pt idx="4">
                  <c:v>EASTHAM GROUP PRACTICE</c:v>
                </c:pt>
                <c:pt idx="5">
                  <c:v>TOWNFIELD HEALTH CENTRE</c:v>
                </c:pt>
                <c:pt idx="6">
                  <c:v>HOYLAKE &amp; MEOLS MEDICAL CTR</c:v>
                </c:pt>
                <c:pt idx="7">
                  <c:v>UPTON GROUP PRACTICE</c:v>
                </c:pt>
                <c:pt idx="8">
                  <c:v>MORETON CROSS GROUP PRACTICE</c:v>
                </c:pt>
                <c:pt idx="9">
                  <c:v>ORCHARD SURGERY</c:v>
                </c:pt>
                <c:pt idx="10">
                  <c:v>LISCARD GROUP PRACTICE</c:v>
                </c:pt>
                <c:pt idx="11">
                  <c:v>GREASBY GROUP PRACTICE</c:v>
                </c:pt>
                <c:pt idx="12">
                  <c:v>VILLA MED CTR</c:v>
                </c:pt>
                <c:pt idx="13">
                  <c:v>DEVANEY MED CTR</c:v>
                </c:pt>
                <c:pt idx="14">
                  <c:v>CCG</c:v>
                </c:pt>
                <c:pt idx="15">
                  <c:v>ESTUARY MEDICAL PRACTICE</c:v>
                </c:pt>
                <c:pt idx="16">
                  <c:v>HESWALL &amp; PENSBY GROUP PRACTICE</c:v>
                </c:pt>
                <c:pt idx="17">
                  <c:v>MIRIAM PRIMARY CARE GROUP</c:v>
                </c:pt>
                <c:pt idx="18">
                  <c:v>CIVIC MEDICAL CENTRE</c:v>
                </c:pt>
                <c:pt idx="19">
                  <c:v>SUNLIGHT GROUP PRACTICE</c:v>
                </c:pt>
                <c:pt idx="20">
                  <c:v>CENTRAL PARK MEDICAL CENTRE</c:v>
                </c:pt>
                <c:pt idx="21">
                  <c:v>MORETON MEDICAL CENTRE</c:v>
                </c:pt>
                <c:pt idx="22">
                  <c:v>CAVENDISH MEDICAL CENTRE</c:v>
                </c:pt>
                <c:pt idx="23">
                  <c:v>EGREMONT MED CTR</c:v>
                </c:pt>
                <c:pt idx="24">
                  <c:v>FEGAN &amp; PARTNERS</c:v>
                </c:pt>
                <c:pt idx="25">
                  <c:v>MANOR HEALTH CTR</c:v>
                </c:pt>
                <c:pt idx="26">
                  <c:v>HOYLAKE RD MET CTR</c:v>
                </c:pt>
                <c:pt idx="27">
                  <c:v>LEASOWE MEDICAL PRACTICE</c:v>
                </c:pt>
                <c:pt idx="28">
                  <c:v>SOMERVILLE MED CTR</c:v>
                </c:pt>
                <c:pt idx="29">
                  <c:v>ST HILARY GROUP PRACTICE</c:v>
                </c:pt>
                <c:pt idx="30">
                  <c:v>VITTORIA MED CTR G</c:v>
                </c:pt>
                <c:pt idx="31">
                  <c:v>MARINE LAKE MEDICAL PRACTICE</c:v>
                </c:pt>
                <c:pt idx="32">
                  <c:v>HEATHERLANDS MED CTR</c:v>
                </c:pt>
                <c:pt idx="33">
                  <c:v>ALLPORT MEDICAL CENTRE</c:v>
                </c:pt>
                <c:pt idx="34">
                  <c:v>COMMONFIELD RD SURGERY</c:v>
                </c:pt>
                <c:pt idx="35">
                  <c:v>ST GEORGES MEDICAL CENTRE</c:v>
                </c:pt>
                <c:pt idx="36">
                  <c:v>PARKFIELD MED CTR</c:v>
                </c:pt>
                <c:pt idx="37">
                  <c:v>PRENTON MEDICAL CENTRE_MURUGESH V</c:v>
                </c:pt>
                <c:pt idx="38">
                  <c:v>GLADSTONE MED CTR</c:v>
                </c:pt>
                <c:pt idx="39">
                  <c:v>CLAUGHTON MEDICAL CENTRE</c:v>
                </c:pt>
                <c:pt idx="40">
                  <c:v>HAMILTON MED CTR</c:v>
                </c:pt>
                <c:pt idx="41">
                  <c:v>GROVE RD SURGERY</c:v>
                </c:pt>
                <c:pt idx="42">
                  <c:v>SPITAL SURGERY</c:v>
                </c:pt>
                <c:pt idx="43">
                  <c:v>KINGS LANE MEDICAL PRACTICE</c:v>
                </c:pt>
              </c:strCache>
            </c:strRef>
          </c:cat>
          <c:val>
            <c:numRef>
              <c:f>Sheet1!$F$2:$F$45</c:f>
              <c:numCache>
                <c:formatCode>General</c:formatCode>
                <c:ptCount val="44"/>
                <c:pt idx="0">
                  <c:v>0.43</c:v>
                </c:pt>
                <c:pt idx="1">
                  <c:v>0.44</c:v>
                </c:pt>
                <c:pt idx="2">
                  <c:v>0.46</c:v>
                </c:pt>
                <c:pt idx="3">
                  <c:v>0.47</c:v>
                </c:pt>
                <c:pt idx="4">
                  <c:v>0.48</c:v>
                </c:pt>
                <c:pt idx="5">
                  <c:v>0.48</c:v>
                </c:pt>
                <c:pt idx="6">
                  <c:v>0.49</c:v>
                </c:pt>
                <c:pt idx="7">
                  <c:v>0.51</c:v>
                </c:pt>
                <c:pt idx="8">
                  <c:v>0.6</c:v>
                </c:pt>
                <c:pt idx="9">
                  <c:v>0.65</c:v>
                </c:pt>
                <c:pt idx="10">
                  <c:v>0.66</c:v>
                </c:pt>
                <c:pt idx="11">
                  <c:v>0.67</c:v>
                </c:pt>
                <c:pt idx="12">
                  <c:v>0.69</c:v>
                </c:pt>
                <c:pt idx="13">
                  <c:v>0.7</c:v>
                </c:pt>
                <c:pt idx="14">
                  <c:v>0.71</c:v>
                </c:pt>
                <c:pt idx="15">
                  <c:v>0.71</c:v>
                </c:pt>
                <c:pt idx="16">
                  <c:v>0.71</c:v>
                </c:pt>
                <c:pt idx="17">
                  <c:v>0.71</c:v>
                </c:pt>
                <c:pt idx="18">
                  <c:v>0.73</c:v>
                </c:pt>
                <c:pt idx="19">
                  <c:v>0.73</c:v>
                </c:pt>
                <c:pt idx="20">
                  <c:v>0.74</c:v>
                </c:pt>
                <c:pt idx="21">
                  <c:v>0.74</c:v>
                </c:pt>
                <c:pt idx="22">
                  <c:v>0.76</c:v>
                </c:pt>
                <c:pt idx="23">
                  <c:v>0.76</c:v>
                </c:pt>
                <c:pt idx="24">
                  <c:v>0.77</c:v>
                </c:pt>
                <c:pt idx="25">
                  <c:v>0.78</c:v>
                </c:pt>
                <c:pt idx="26">
                  <c:v>0.78</c:v>
                </c:pt>
                <c:pt idx="27">
                  <c:v>0.78</c:v>
                </c:pt>
                <c:pt idx="28">
                  <c:v>0.79</c:v>
                </c:pt>
                <c:pt idx="29">
                  <c:v>0.79</c:v>
                </c:pt>
                <c:pt idx="30">
                  <c:v>0.79</c:v>
                </c:pt>
                <c:pt idx="31">
                  <c:v>0.8</c:v>
                </c:pt>
                <c:pt idx="32">
                  <c:v>0.81</c:v>
                </c:pt>
                <c:pt idx="33">
                  <c:v>0.83</c:v>
                </c:pt>
                <c:pt idx="34">
                  <c:v>0.83</c:v>
                </c:pt>
                <c:pt idx="35">
                  <c:v>0.84</c:v>
                </c:pt>
                <c:pt idx="36">
                  <c:v>0.84</c:v>
                </c:pt>
                <c:pt idx="37">
                  <c:v>0.85</c:v>
                </c:pt>
                <c:pt idx="38">
                  <c:v>0.86</c:v>
                </c:pt>
                <c:pt idx="39">
                  <c:v>0.88</c:v>
                </c:pt>
                <c:pt idx="40">
                  <c:v>0.89</c:v>
                </c:pt>
                <c:pt idx="41">
                  <c:v>0.91</c:v>
                </c:pt>
                <c:pt idx="42">
                  <c:v>0.91</c:v>
                </c:pt>
                <c:pt idx="43">
                  <c:v>0.92</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BF36-4707-993B-0E42FBB23393}"/>
            </c:ext>
          </c:extLst>
        </c:ser>
        <c:ser>
          <c:idx val="5"/>
          <c:order val="5"/>
          <c:tx>
            <c:strRef>
              <c:f>Sheet1!$G$1</c:f>
              <c:strCache>
                <c:ptCount val="1"/>
                <c:pt idx="0">
                  <c:v>Column3</c:v>
                </c:pt>
              </c:strCache>
            </c:strRef>
          </c:tx>
          <c:invertIfNegative val="0"/>
          <c:cat>
            <c:strRef>
              <c:f>Sheet1!$A$2:$A$45</c:f>
              <c:strCache>
                <c:ptCount val="44"/>
                <c:pt idx="0">
                  <c:v>WEST WIRRAL GROUP PRACTICE</c:v>
                </c:pt>
                <c:pt idx="1">
                  <c:v>WHETSTONE LANE MED CTR</c:v>
                </c:pt>
                <c:pt idx="2">
                  <c:v>ST CATHERINE'S SURGERY</c:v>
                </c:pt>
                <c:pt idx="3">
                  <c:v>RIVERSIDE SURGERY</c:v>
                </c:pt>
                <c:pt idx="4">
                  <c:v>EASTHAM GROUP PRACTICE</c:v>
                </c:pt>
                <c:pt idx="5">
                  <c:v>TOWNFIELD HEALTH CENTRE</c:v>
                </c:pt>
                <c:pt idx="6">
                  <c:v>HOYLAKE &amp; MEOLS MEDICAL CTR</c:v>
                </c:pt>
                <c:pt idx="7">
                  <c:v>UPTON GROUP PRACTICE</c:v>
                </c:pt>
                <c:pt idx="8">
                  <c:v>MORETON CROSS GROUP PRACTICE</c:v>
                </c:pt>
                <c:pt idx="9">
                  <c:v>ORCHARD SURGERY</c:v>
                </c:pt>
                <c:pt idx="10">
                  <c:v>LISCARD GROUP PRACTICE</c:v>
                </c:pt>
                <c:pt idx="11">
                  <c:v>GREASBY GROUP PRACTICE</c:v>
                </c:pt>
                <c:pt idx="12">
                  <c:v>VILLA MED CTR</c:v>
                </c:pt>
                <c:pt idx="13">
                  <c:v>DEVANEY MED CTR</c:v>
                </c:pt>
                <c:pt idx="14">
                  <c:v>CCG</c:v>
                </c:pt>
                <c:pt idx="15">
                  <c:v>ESTUARY MEDICAL PRACTICE</c:v>
                </c:pt>
                <c:pt idx="16">
                  <c:v>HESWALL &amp; PENSBY GROUP PRACTICE</c:v>
                </c:pt>
                <c:pt idx="17">
                  <c:v>MIRIAM PRIMARY CARE GROUP</c:v>
                </c:pt>
                <c:pt idx="18">
                  <c:v>CIVIC MEDICAL CENTRE</c:v>
                </c:pt>
                <c:pt idx="19">
                  <c:v>SUNLIGHT GROUP PRACTICE</c:v>
                </c:pt>
                <c:pt idx="20">
                  <c:v>CENTRAL PARK MEDICAL CENTRE</c:v>
                </c:pt>
                <c:pt idx="21">
                  <c:v>MORETON MEDICAL CENTRE</c:v>
                </c:pt>
                <c:pt idx="22">
                  <c:v>CAVENDISH MEDICAL CENTRE</c:v>
                </c:pt>
                <c:pt idx="23">
                  <c:v>EGREMONT MED CTR</c:v>
                </c:pt>
                <c:pt idx="24">
                  <c:v>FEGAN &amp; PARTNERS</c:v>
                </c:pt>
                <c:pt idx="25">
                  <c:v>MANOR HEALTH CTR</c:v>
                </c:pt>
                <c:pt idx="26">
                  <c:v>HOYLAKE RD MET CTR</c:v>
                </c:pt>
                <c:pt idx="27">
                  <c:v>LEASOWE MEDICAL PRACTICE</c:v>
                </c:pt>
                <c:pt idx="28">
                  <c:v>SOMERVILLE MED CTR</c:v>
                </c:pt>
                <c:pt idx="29">
                  <c:v>ST HILARY GROUP PRACTICE</c:v>
                </c:pt>
                <c:pt idx="30">
                  <c:v>VITTORIA MED CTR G</c:v>
                </c:pt>
                <c:pt idx="31">
                  <c:v>MARINE LAKE MEDICAL PRACTICE</c:v>
                </c:pt>
                <c:pt idx="32">
                  <c:v>HEATHERLANDS MED CTR</c:v>
                </c:pt>
                <c:pt idx="33">
                  <c:v>ALLPORT MEDICAL CENTRE</c:v>
                </c:pt>
                <c:pt idx="34">
                  <c:v>COMMONFIELD RD SURGERY</c:v>
                </c:pt>
                <c:pt idx="35">
                  <c:v>ST GEORGES MEDICAL CENTRE</c:v>
                </c:pt>
                <c:pt idx="36">
                  <c:v>PARKFIELD MED CTR</c:v>
                </c:pt>
                <c:pt idx="37">
                  <c:v>PRENTON MEDICAL CENTRE_MURUGESH V</c:v>
                </c:pt>
                <c:pt idx="38">
                  <c:v>GLADSTONE MED CTR</c:v>
                </c:pt>
                <c:pt idx="39">
                  <c:v>CLAUGHTON MEDICAL CENTRE</c:v>
                </c:pt>
                <c:pt idx="40">
                  <c:v>HAMILTON MED CTR</c:v>
                </c:pt>
                <c:pt idx="41">
                  <c:v>GROVE RD SURGERY</c:v>
                </c:pt>
                <c:pt idx="42">
                  <c:v>SPITAL SURGERY</c:v>
                </c:pt>
                <c:pt idx="43">
                  <c:v>KINGS LANE MEDICAL PRACTICE</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BF36-4707-993B-0E42FBB23393}"/>
            </c:ext>
          </c:extLst>
        </c:ser>
        <c:ser>
          <c:idx val="6"/>
          <c:order val="6"/>
          <c:tx>
            <c:strRef>
              <c:f>Sheet1!$H$1</c:f>
              <c:strCache>
                <c:ptCount val="1"/>
                <c:pt idx="0">
                  <c:v>Column4</c:v>
                </c:pt>
              </c:strCache>
            </c:strRef>
          </c:tx>
          <c:invertIfNegative val="0"/>
          <c:cat>
            <c:strRef>
              <c:f>Sheet1!$A$2:$A$45</c:f>
              <c:strCache>
                <c:ptCount val="44"/>
                <c:pt idx="0">
                  <c:v>WEST WIRRAL GROUP PRACTICE</c:v>
                </c:pt>
                <c:pt idx="1">
                  <c:v>WHETSTONE LANE MED CTR</c:v>
                </c:pt>
                <c:pt idx="2">
                  <c:v>ST CATHERINE'S SURGERY</c:v>
                </c:pt>
                <c:pt idx="3">
                  <c:v>RIVERSIDE SURGERY</c:v>
                </c:pt>
                <c:pt idx="4">
                  <c:v>EASTHAM GROUP PRACTICE</c:v>
                </c:pt>
                <c:pt idx="5">
                  <c:v>TOWNFIELD HEALTH CENTRE</c:v>
                </c:pt>
                <c:pt idx="6">
                  <c:v>HOYLAKE &amp; MEOLS MEDICAL CTR</c:v>
                </c:pt>
                <c:pt idx="7">
                  <c:v>UPTON GROUP PRACTICE</c:v>
                </c:pt>
                <c:pt idx="8">
                  <c:v>MORETON CROSS GROUP PRACTICE</c:v>
                </c:pt>
                <c:pt idx="9">
                  <c:v>ORCHARD SURGERY</c:v>
                </c:pt>
                <c:pt idx="10">
                  <c:v>LISCARD GROUP PRACTICE</c:v>
                </c:pt>
                <c:pt idx="11">
                  <c:v>GREASBY GROUP PRACTICE</c:v>
                </c:pt>
                <c:pt idx="12">
                  <c:v>VILLA MED CTR</c:v>
                </c:pt>
                <c:pt idx="13">
                  <c:v>DEVANEY MED CTR</c:v>
                </c:pt>
                <c:pt idx="14">
                  <c:v>CCG</c:v>
                </c:pt>
                <c:pt idx="15">
                  <c:v>ESTUARY MEDICAL PRACTICE</c:v>
                </c:pt>
                <c:pt idx="16">
                  <c:v>HESWALL &amp; PENSBY GROUP PRACTICE</c:v>
                </c:pt>
                <c:pt idx="17">
                  <c:v>MIRIAM PRIMARY CARE GROUP</c:v>
                </c:pt>
                <c:pt idx="18">
                  <c:v>CIVIC MEDICAL CENTRE</c:v>
                </c:pt>
                <c:pt idx="19">
                  <c:v>SUNLIGHT GROUP PRACTICE</c:v>
                </c:pt>
                <c:pt idx="20">
                  <c:v>CENTRAL PARK MEDICAL CENTRE</c:v>
                </c:pt>
                <c:pt idx="21">
                  <c:v>MORETON MEDICAL CENTRE</c:v>
                </c:pt>
                <c:pt idx="22">
                  <c:v>CAVENDISH MEDICAL CENTRE</c:v>
                </c:pt>
                <c:pt idx="23">
                  <c:v>EGREMONT MED CTR</c:v>
                </c:pt>
                <c:pt idx="24">
                  <c:v>FEGAN &amp; PARTNERS</c:v>
                </c:pt>
                <c:pt idx="25">
                  <c:v>MANOR HEALTH CTR</c:v>
                </c:pt>
                <c:pt idx="26">
                  <c:v>HOYLAKE RD MET CTR</c:v>
                </c:pt>
                <c:pt idx="27">
                  <c:v>LEASOWE MEDICAL PRACTICE</c:v>
                </c:pt>
                <c:pt idx="28">
                  <c:v>SOMERVILLE MED CTR</c:v>
                </c:pt>
                <c:pt idx="29">
                  <c:v>ST HILARY GROUP PRACTICE</c:v>
                </c:pt>
                <c:pt idx="30">
                  <c:v>VITTORIA MED CTR G</c:v>
                </c:pt>
                <c:pt idx="31">
                  <c:v>MARINE LAKE MEDICAL PRACTICE</c:v>
                </c:pt>
                <c:pt idx="32">
                  <c:v>HEATHERLANDS MED CTR</c:v>
                </c:pt>
                <c:pt idx="33">
                  <c:v>ALLPORT MEDICAL CENTRE</c:v>
                </c:pt>
                <c:pt idx="34">
                  <c:v>COMMONFIELD RD SURGERY</c:v>
                </c:pt>
                <c:pt idx="35">
                  <c:v>ST GEORGES MEDICAL CENTRE</c:v>
                </c:pt>
                <c:pt idx="36">
                  <c:v>PARKFIELD MED CTR</c:v>
                </c:pt>
                <c:pt idx="37">
                  <c:v>PRENTON MEDICAL CENTRE_MURUGESH V</c:v>
                </c:pt>
                <c:pt idx="38">
                  <c:v>GLADSTONE MED CTR</c:v>
                </c:pt>
                <c:pt idx="39">
                  <c:v>CLAUGHTON MEDICAL CENTRE</c:v>
                </c:pt>
                <c:pt idx="40">
                  <c:v>HAMILTON MED CTR</c:v>
                </c:pt>
                <c:pt idx="41">
                  <c:v>GROVE RD SURGERY</c:v>
                </c:pt>
                <c:pt idx="42">
                  <c:v>SPITAL SURGERY</c:v>
                </c:pt>
                <c:pt idx="43">
                  <c:v>KINGS LANE MEDICAL PRACTICE</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BF36-4707-993B-0E42FBB23393}"/>
            </c:ext>
          </c:extLst>
        </c:ser>
        <c:dLbls>
          <c:showLegendKey val="0"/>
          <c:showVal val="0"/>
          <c:showCatName val="0"/>
          <c:showSerName val="0"/>
          <c:showPercent val="0"/>
          <c:showBubbleSize val="0"/>
        </c:dLbls>
        <c:gapWidth val="500"/>
        <c:axId val="560573440"/>
        <c:axId val="557211648"/>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WEST WIRRAL GROUP PRACTICE</c:v>
                </c:pt>
                <c:pt idx="1">
                  <c:v>WHETSTONE LANE MED CTR</c:v>
                </c:pt>
                <c:pt idx="2">
                  <c:v>ST CATHERINE'S SURGERY</c:v>
                </c:pt>
                <c:pt idx="3">
                  <c:v>RIVERSIDE SURGERY</c:v>
                </c:pt>
                <c:pt idx="4">
                  <c:v>EASTHAM GROUP PRACTICE</c:v>
                </c:pt>
                <c:pt idx="5">
                  <c:v>TOWNFIELD HEALTH CENTRE</c:v>
                </c:pt>
                <c:pt idx="6">
                  <c:v>HOYLAKE &amp; MEOLS MEDICAL CTR</c:v>
                </c:pt>
                <c:pt idx="7">
                  <c:v>UPTON GROUP PRACTICE</c:v>
                </c:pt>
                <c:pt idx="8">
                  <c:v>MORETON CROSS GROUP PRACTICE</c:v>
                </c:pt>
                <c:pt idx="9">
                  <c:v>ORCHARD SURGERY</c:v>
                </c:pt>
                <c:pt idx="10">
                  <c:v>LISCARD GROUP PRACTICE</c:v>
                </c:pt>
                <c:pt idx="11">
                  <c:v>GREASBY GROUP PRACTICE</c:v>
                </c:pt>
                <c:pt idx="12">
                  <c:v>VILLA MED CTR</c:v>
                </c:pt>
                <c:pt idx="13">
                  <c:v>DEVANEY MED CTR</c:v>
                </c:pt>
                <c:pt idx="14">
                  <c:v>CCG</c:v>
                </c:pt>
                <c:pt idx="15">
                  <c:v>ESTUARY MEDICAL PRACTICE</c:v>
                </c:pt>
                <c:pt idx="16">
                  <c:v>HESWALL &amp; PENSBY GROUP PRACTICE</c:v>
                </c:pt>
                <c:pt idx="17">
                  <c:v>MIRIAM PRIMARY CARE GROUP</c:v>
                </c:pt>
                <c:pt idx="18">
                  <c:v>CIVIC MEDICAL CENTRE</c:v>
                </c:pt>
                <c:pt idx="19">
                  <c:v>SUNLIGHT GROUP PRACTICE</c:v>
                </c:pt>
                <c:pt idx="20">
                  <c:v>CENTRAL PARK MEDICAL CENTRE</c:v>
                </c:pt>
                <c:pt idx="21">
                  <c:v>MORETON MEDICAL CENTRE</c:v>
                </c:pt>
                <c:pt idx="22">
                  <c:v>CAVENDISH MEDICAL CENTRE</c:v>
                </c:pt>
                <c:pt idx="23">
                  <c:v>EGREMONT MED CTR</c:v>
                </c:pt>
                <c:pt idx="24">
                  <c:v>FEGAN &amp; PARTNERS</c:v>
                </c:pt>
                <c:pt idx="25">
                  <c:v>MANOR HEALTH CTR</c:v>
                </c:pt>
                <c:pt idx="26">
                  <c:v>HOYLAKE RD MET CTR</c:v>
                </c:pt>
                <c:pt idx="27">
                  <c:v>LEASOWE MEDICAL PRACTICE</c:v>
                </c:pt>
                <c:pt idx="28">
                  <c:v>SOMERVILLE MED CTR</c:v>
                </c:pt>
                <c:pt idx="29">
                  <c:v>ST HILARY GROUP PRACTICE</c:v>
                </c:pt>
                <c:pt idx="30">
                  <c:v>VITTORIA MED CTR G</c:v>
                </c:pt>
                <c:pt idx="31">
                  <c:v>MARINE LAKE MEDICAL PRACTICE</c:v>
                </c:pt>
                <c:pt idx="32">
                  <c:v>HEATHERLANDS MED CTR</c:v>
                </c:pt>
                <c:pt idx="33">
                  <c:v>ALLPORT MEDICAL CENTRE</c:v>
                </c:pt>
                <c:pt idx="34">
                  <c:v>COMMONFIELD RD SURGERY</c:v>
                </c:pt>
                <c:pt idx="35">
                  <c:v>ST GEORGES MEDICAL CENTRE</c:v>
                </c:pt>
                <c:pt idx="36">
                  <c:v>PARKFIELD MED CTR</c:v>
                </c:pt>
                <c:pt idx="37">
                  <c:v>PRENTON MEDICAL CENTRE_MURUGESH V</c:v>
                </c:pt>
                <c:pt idx="38">
                  <c:v>GLADSTONE MED CTR</c:v>
                </c:pt>
                <c:pt idx="39">
                  <c:v>CLAUGHTON MEDICAL CENTRE</c:v>
                </c:pt>
                <c:pt idx="40">
                  <c:v>HAMILTON MED CTR</c:v>
                </c:pt>
                <c:pt idx="41">
                  <c:v>GROVE RD SURGERY</c:v>
                </c:pt>
                <c:pt idx="42">
                  <c:v>SPITAL SURGERY</c:v>
                </c:pt>
                <c:pt idx="43">
                  <c:v>KINGS LANE MEDICAL PRACTICE</c:v>
                </c:pt>
              </c:strCache>
            </c:strRef>
          </c:cat>
          <c:val>
            <c:numRef>
              <c:f>Sheet1!$B$2:$B$45</c:f>
              <c:numCache>
                <c:formatCode>0%</c:formatCode>
                <c:ptCount val="44"/>
                <c:pt idx="0">
                  <c:v>0.65</c:v>
                </c:pt>
                <c:pt idx="1">
                  <c:v>0.65</c:v>
                </c:pt>
                <c:pt idx="2">
                  <c:v>0.65</c:v>
                </c:pt>
                <c:pt idx="3">
                  <c:v>0.65</c:v>
                </c:pt>
                <c:pt idx="4">
                  <c:v>0.65</c:v>
                </c:pt>
                <c:pt idx="5">
                  <c:v>0.65</c:v>
                </c:pt>
                <c:pt idx="6">
                  <c:v>0.65</c:v>
                </c:pt>
                <c:pt idx="7">
                  <c:v>0.65</c:v>
                </c:pt>
                <c:pt idx="8">
                  <c:v>0.65</c:v>
                </c:pt>
                <c:pt idx="9">
                  <c:v>0.65</c:v>
                </c:pt>
                <c:pt idx="10">
                  <c:v>0.65</c:v>
                </c:pt>
                <c:pt idx="11">
                  <c:v>0.65</c:v>
                </c:pt>
                <c:pt idx="12">
                  <c:v>0.65</c:v>
                </c:pt>
                <c:pt idx="13">
                  <c:v>0.65</c:v>
                </c:pt>
                <c:pt idx="14">
                  <c:v>0.65</c:v>
                </c:pt>
                <c:pt idx="15">
                  <c:v>0.65</c:v>
                </c:pt>
                <c:pt idx="16">
                  <c:v>0.65</c:v>
                </c:pt>
                <c:pt idx="17">
                  <c:v>0.65</c:v>
                </c:pt>
                <c:pt idx="18">
                  <c:v>0.65</c:v>
                </c:pt>
                <c:pt idx="19">
                  <c:v>0.65</c:v>
                </c:pt>
                <c:pt idx="20">
                  <c:v>0.65</c:v>
                </c:pt>
                <c:pt idx="21">
                  <c:v>0.65</c:v>
                </c:pt>
                <c:pt idx="22">
                  <c:v>0.65</c:v>
                </c:pt>
                <c:pt idx="23">
                  <c:v>0.65</c:v>
                </c:pt>
                <c:pt idx="24">
                  <c:v>0.65</c:v>
                </c:pt>
                <c:pt idx="25">
                  <c:v>0.65</c:v>
                </c:pt>
                <c:pt idx="26">
                  <c:v>0.65</c:v>
                </c:pt>
                <c:pt idx="27">
                  <c:v>0.65</c:v>
                </c:pt>
                <c:pt idx="28">
                  <c:v>0.65</c:v>
                </c:pt>
                <c:pt idx="29">
                  <c:v>0.65</c:v>
                </c:pt>
                <c:pt idx="30">
                  <c:v>0.65</c:v>
                </c:pt>
                <c:pt idx="31">
                  <c:v>0.65</c:v>
                </c:pt>
                <c:pt idx="32">
                  <c:v>0.65</c:v>
                </c:pt>
                <c:pt idx="33">
                  <c:v>0.65</c:v>
                </c:pt>
                <c:pt idx="34">
                  <c:v>0.65</c:v>
                </c:pt>
                <c:pt idx="35">
                  <c:v>0.65</c:v>
                </c:pt>
                <c:pt idx="36">
                  <c:v>0.65</c:v>
                </c:pt>
                <c:pt idx="37">
                  <c:v>0.65</c:v>
                </c:pt>
                <c:pt idx="38">
                  <c:v>0.65</c:v>
                </c:pt>
                <c:pt idx="39">
                  <c:v>0.65</c:v>
                </c:pt>
                <c:pt idx="40">
                  <c:v>0.65</c:v>
                </c:pt>
                <c:pt idx="41">
                  <c:v>0.65</c:v>
                </c:pt>
                <c:pt idx="42">
                  <c:v>0.65</c:v>
                </c:pt>
                <c:pt idx="43">
                  <c:v>0.65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BF36-4707-993B-0E42FBB23393}"/>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BF36-4707-993B-0E42FBB23393}"/>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BF36-4707-993B-0E42FBB23393}"/>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BF36-4707-993B-0E42FBB23393}"/>
              </c:ext>
            </c:extLst>
          </c:dPt>
          <c:cat>
            <c:strRef>
              <c:f>Sheet1!$A$2:$A$45</c:f>
              <c:strCache>
                <c:ptCount val="44"/>
                <c:pt idx="0">
                  <c:v>WEST WIRRAL GROUP PRACTICE</c:v>
                </c:pt>
                <c:pt idx="1">
                  <c:v>WHETSTONE LANE MED CTR</c:v>
                </c:pt>
                <c:pt idx="2">
                  <c:v>ST CATHERINE'S SURGERY</c:v>
                </c:pt>
                <c:pt idx="3">
                  <c:v>RIVERSIDE SURGERY</c:v>
                </c:pt>
                <c:pt idx="4">
                  <c:v>EASTHAM GROUP PRACTICE</c:v>
                </c:pt>
                <c:pt idx="5">
                  <c:v>TOWNFIELD HEALTH CENTRE</c:v>
                </c:pt>
                <c:pt idx="6">
                  <c:v>HOYLAKE &amp; MEOLS MEDICAL CTR</c:v>
                </c:pt>
                <c:pt idx="7">
                  <c:v>UPTON GROUP PRACTICE</c:v>
                </c:pt>
                <c:pt idx="8">
                  <c:v>MORETON CROSS GROUP PRACTICE</c:v>
                </c:pt>
                <c:pt idx="9">
                  <c:v>ORCHARD SURGERY</c:v>
                </c:pt>
                <c:pt idx="10">
                  <c:v>LISCARD GROUP PRACTICE</c:v>
                </c:pt>
                <c:pt idx="11">
                  <c:v>GREASBY GROUP PRACTICE</c:v>
                </c:pt>
                <c:pt idx="12">
                  <c:v>VILLA MED CTR</c:v>
                </c:pt>
                <c:pt idx="13">
                  <c:v>DEVANEY MED CTR</c:v>
                </c:pt>
                <c:pt idx="14">
                  <c:v>CCG</c:v>
                </c:pt>
                <c:pt idx="15">
                  <c:v>ESTUARY MEDICAL PRACTICE</c:v>
                </c:pt>
                <c:pt idx="16">
                  <c:v>HESWALL &amp; PENSBY GROUP PRACTICE</c:v>
                </c:pt>
                <c:pt idx="17">
                  <c:v>MIRIAM PRIMARY CARE GROUP</c:v>
                </c:pt>
                <c:pt idx="18">
                  <c:v>CIVIC MEDICAL CENTRE</c:v>
                </c:pt>
                <c:pt idx="19">
                  <c:v>SUNLIGHT GROUP PRACTICE</c:v>
                </c:pt>
                <c:pt idx="20">
                  <c:v>CENTRAL PARK MEDICAL CENTRE</c:v>
                </c:pt>
                <c:pt idx="21">
                  <c:v>MORETON MEDICAL CENTRE</c:v>
                </c:pt>
                <c:pt idx="22">
                  <c:v>CAVENDISH MEDICAL CENTRE</c:v>
                </c:pt>
                <c:pt idx="23">
                  <c:v>EGREMONT MED CTR</c:v>
                </c:pt>
                <c:pt idx="24">
                  <c:v>FEGAN &amp; PARTNERS</c:v>
                </c:pt>
                <c:pt idx="25">
                  <c:v>MANOR HEALTH CTR</c:v>
                </c:pt>
                <c:pt idx="26">
                  <c:v>HOYLAKE RD MET CTR</c:v>
                </c:pt>
                <c:pt idx="27">
                  <c:v>LEASOWE MEDICAL PRACTICE</c:v>
                </c:pt>
                <c:pt idx="28">
                  <c:v>SOMERVILLE MED CTR</c:v>
                </c:pt>
                <c:pt idx="29">
                  <c:v>ST HILARY GROUP PRACTICE</c:v>
                </c:pt>
                <c:pt idx="30">
                  <c:v>VITTORIA MED CTR G</c:v>
                </c:pt>
                <c:pt idx="31">
                  <c:v>MARINE LAKE MEDICAL PRACTICE</c:v>
                </c:pt>
                <c:pt idx="32">
                  <c:v>HEATHERLANDS MED CTR</c:v>
                </c:pt>
                <c:pt idx="33">
                  <c:v>ALLPORT MEDICAL CENTRE</c:v>
                </c:pt>
                <c:pt idx="34">
                  <c:v>COMMONFIELD RD SURGERY</c:v>
                </c:pt>
                <c:pt idx="35">
                  <c:v>ST GEORGES MEDICAL CENTRE</c:v>
                </c:pt>
                <c:pt idx="36">
                  <c:v>PARKFIELD MED CTR</c:v>
                </c:pt>
                <c:pt idx="37">
                  <c:v>PRENTON MEDICAL CENTRE_MURUGESH V</c:v>
                </c:pt>
                <c:pt idx="38">
                  <c:v>GLADSTONE MED CTR</c:v>
                </c:pt>
                <c:pt idx="39">
                  <c:v>CLAUGHTON MEDICAL CENTRE</c:v>
                </c:pt>
                <c:pt idx="40">
                  <c:v>HAMILTON MED CTR</c:v>
                </c:pt>
                <c:pt idx="41">
                  <c:v>GROVE RD SURGERY</c:v>
                </c:pt>
                <c:pt idx="42">
                  <c:v>SPITAL SURGERY</c:v>
                </c:pt>
                <c:pt idx="43">
                  <c:v>KINGS LANE MEDICAL PRACTICE</c:v>
                </c:pt>
              </c:strCache>
            </c:strRef>
          </c:cat>
          <c:val>
            <c:numRef>
              <c:f>Sheet1!$C$2:$C$45</c:f>
              <c:numCache>
                <c:formatCode>0%</c:formatCode>
                <c:ptCount val="44"/>
                <c:pt idx="0">
                  <c:v>0.43</c:v>
                </c:pt>
                <c:pt idx="1">
                  <c:v>0.44</c:v>
                </c:pt>
                <c:pt idx="2">
                  <c:v>0.46</c:v>
                </c:pt>
                <c:pt idx="3">
                  <c:v>0.47</c:v>
                </c:pt>
                <c:pt idx="4">
                  <c:v>0.48</c:v>
                </c:pt>
                <c:pt idx="5">
                  <c:v>0.48</c:v>
                </c:pt>
                <c:pt idx="6">
                  <c:v>0.49</c:v>
                </c:pt>
                <c:pt idx="7">
                  <c:v>0.51</c:v>
                </c:pt>
                <c:pt idx="8">
                  <c:v>0.6</c:v>
                </c:pt>
                <c:pt idx="9">
                  <c:v>0.65</c:v>
                </c:pt>
                <c:pt idx="10">
                  <c:v>0.66</c:v>
                </c:pt>
                <c:pt idx="11">
                  <c:v>0.67</c:v>
                </c:pt>
                <c:pt idx="12">
                  <c:v>0.69</c:v>
                </c:pt>
                <c:pt idx="13">
                  <c:v>0.7</c:v>
                </c:pt>
                <c:pt idx="14">
                  <c:v>-10</c:v>
                </c:pt>
                <c:pt idx="15">
                  <c:v>0.71</c:v>
                </c:pt>
                <c:pt idx="16">
                  <c:v>0.71</c:v>
                </c:pt>
                <c:pt idx="17">
                  <c:v>0.71</c:v>
                </c:pt>
                <c:pt idx="18">
                  <c:v>0.73</c:v>
                </c:pt>
                <c:pt idx="19">
                  <c:v>0.73</c:v>
                </c:pt>
                <c:pt idx="20">
                  <c:v>0.74</c:v>
                </c:pt>
                <c:pt idx="21">
                  <c:v>0.74</c:v>
                </c:pt>
                <c:pt idx="22">
                  <c:v>0.76</c:v>
                </c:pt>
                <c:pt idx="23">
                  <c:v>0.76</c:v>
                </c:pt>
                <c:pt idx="24">
                  <c:v>0.77</c:v>
                </c:pt>
                <c:pt idx="25">
                  <c:v>0.78</c:v>
                </c:pt>
                <c:pt idx="26">
                  <c:v>0.78</c:v>
                </c:pt>
                <c:pt idx="27">
                  <c:v>0.78</c:v>
                </c:pt>
                <c:pt idx="28">
                  <c:v>0.79</c:v>
                </c:pt>
                <c:pt idx="29">
                  <c:v>0.79</c:v>
                </c:pt>
                <c:pt idx="30">
                  <c:v>0.79</c:v>
                </c:pt>
                <c:pt idx="31">
                  <c:v>0.8</c:v>
                </c:pt>
                <c:pt idx="32">
                  <c:v>0.81</c:v>
                </c:pt>
                <c:pt idx="33">
                  <c:v>0.83</c:v>
                </c:pt>
                <c:pt idx="34">
                  <c:v>0.83</c:v>
                </c:pt>
                <c:pt idx="35">
                  <c:v>0.84</c:v>
                </c:pt>
                <c:pt idx="36">
                  <c:v>0.84</c:v>
                </c:pt>
                <c:pt idx="37">
                  <c:v>0.85</c:v>
                </c:pt>
                <c:pt idx="38">
                  <c:v>0.86</c:v>
                </c:pt>
                <c:pt idx="39">
                  <c:v>0.88</c:v>
                </c:pt>
                <c:pt idx="40">
                  <c:v>0.89</c:v>
                </c:pt>
                <c:pt idx="41">
                  <c:v>0.91</c:v>
                </c:pt>
                <c:pt idx="42">
                  <c:v>0.91</c:v>
                </c:pt>
                <c:pt idx="43">
                  <c:v>0.92</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BF36-4707-993B-0E42FBB23393}"/>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0.71</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BF36-4707-993B-0E42FBB23393}"/>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BF36-4707-993B-0E42FBB23393}"/>
            </c:ext>
          </c:extLst>
        </c:ser>
        <c:dLbls>
          <c:showLegendKey val="0"/>
          <c:showVal val="0"/>
          <c:showCatName val="0"/>
          <c:showSerName val="0"/>
          <c:showPercent val="0"/>
          <c:showBubbleSize val="0"/>
        </c:dLbls>
        <c:marker val="1"/>
        <c:smooth val="0"/>
        <c:axId val="560215040"/>
        <c:axId val="546258240"/>
      </c:lineChart>
      <c:catAx>
        <c:axId val="560215040"/>
        <c:scaling>
          <c:orientation val="minMax"/>
        </c:scaling>
        <c:delete val="0"/>
        <c:axPos val="b"/>
        <c:numFmt formatCode="General" sourceLinked="1"/>
        <c:majorTickMark val="out"/>
        <c:minorTickMark val="none"/>
        <c:tickLblPos val="nextTo"/>
        <c:txPr>
          <a:bodyPr rot="-5400000" vert="horz"/>
          <a:lstStyle/>
          <a:p>
            <a:pPr>
              <a:defRPr sz="700"/>
            </a:pPr>
            <a:endParaRPr lang="en-US"/>
          </a:p>
        </c:txPr>
        <c:crossAx val="546258240"/>
        <c:crosses val="autoZero"/>
        <c:auto val="1"/>
        <c:lblAlgn val="ctr"/>
        <c:lblOffset val="100"/>
        <c:noMultiLvlLbl val="0"/>
      </c:catAx>
      <c:valAx>
        <c:axId val="54625824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60215040"/>
        <c:crosses val="autoZero"/>
        <c:crossBetween val="between"/>
      </c:valAx>
      <c:valAx>
        <c:axId val="557211648"/>
        <c:scaling>
          <c:orientation val="minMax"/>
          <c:max val="1"/>
          <c:min val="0"/>
        </c:scaling>
        <c:delete val="0"/>
        <c:axPos val="r"/>
        <c:numFmt formatCode="General" sourceLinked="1"/>
        <c:majorTickMark val="none"/>
        <c:minorTickMark val="none"/>
        <c:tickLblPos val="none"/>
        <c:spPr>
          <a:ln>
            <a:noFill/>
          </a:ln>
        </c:spPr>
        <c:crossAx val="560573440"/>
        <c:crosses val="max"/>
        <c:crossBetween val="between"/>
      </c:valAx>
      <c:catAx>
        <c:axId val="560573440"/>
        <c:scaling>
          <c:orientation val="minMax"/>
        </c:scaling>
        <c:delete val="1"/>
        <c:axPos val="b"/>
        <c:numFmt formatCode="General" sourceLinked="1"/>
        <c:majorTickMark val="out"/>
        <c:minorTickMark val="none"/>
        <c:tickLblPos val="nextTo"/>
        <c:crossAx val="55721164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B962-4AD6-A703-EC8BF04BFA7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6"/>
                <c:pt idx="0">
                  <c:v>HOLMLANDS MED CTR</c:v>
                </c:pt>
                <c:pt idx="1">
                  <c:v>MORETON HEALTH CLINIC</c:v>
                </c:pt>
                <c:pt idx="2">
                  <c:v>TEEHEY LANE SURGERY</c:v>
                </c:pt>
                <c:pt idx="3">
                  <c:v>VITTORIA MED CTR K</c:v>
                </c:pt>
                <c:pt idx="4">
                  <c:v>BLACKHEATH MED CTR</c:v>
                </c:pt>
                <c:pt idx="5">
                  <c:v>CHURCH ROAD MEDICAL PRACTICE</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BF36-4707-993B-0E42FBB23393}"/>
            </c:ext>
          </c:extLst>
        </c:ser>
        <c:ser>
          <c:idx val="3"/>
          <c:order val="3"/>
          <c:tx>
            <c:strRef>
              <c:f>Sheet1!$E$1</c:f>
              <c:strCache>
                <c:ptCount val="1"/>
                <c:pt idx="0">
                  <c:v>Column1</c:v>
                </c:pt>
              </c:strCache>
            </c:strRef>
          </c:tx>
          <c:invertIfNegative val="0"/>
          <c:cat>
            <c:strRef>
              <c:f>Sheet1!$A$2:$A$45</c:f>
              <c:strCache>
                <c:ptCount val="6"/>
                <c:pt idx="0">
                  <c:v>HOLMLANDS MED CTR</c:v>
                </c:pt>
                <c:pt idx="1">
                  <c:v>MORETON HEALTH CLINIC</c:v>
                </c:pt>
                <c:pt idx="2">
                  <c:v>TEEHEY LANE SURGERY</c:v>
                </c:pt>
                <c:pt idx="3">
                  <c:v>VITTORIA MED CTR K</c:v>
                </c:pt>
                <c:pt idx="4">
                  <c:v>BLACKHEATH MED CTR</c:v>
                </c:pt>
                <c:pt idx="5">
                  <c:v>CHURCH ROAD MEDICAL PRACTICE</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BF36-4707-993B-0E42FBB23393}"/>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6"/>
                <c:pt idx="0">
                  <c:v>HOLMLANDS MED CTR</c:v>
                </c:pt>
                <c:pt idx="1">
                  <c:v>MORETON HEALTH CLINIC</c:v>
                </c:pt>
                <c:pt idx="2">
                  <c:v>TEEHEY LANE SURGERY</c:v>
                </c:pt>
                <c:pt idx="3">
                  <c:v>VITTORIA MED CTR K</c:v>
                </c:pt>
                <c:pt idx="4">
                  <c:v>BLACKHEATH MED CTR</c:v>
                </c:pt>
                <c:pt idx="5">
                  <c:v>CHURCH ROAD MEDICAL PRACTICE</c:v>
                </c:pt>
              </c:strCache>
            </c:strRef>
          </c:cat>
          <c:val>
            <c:numRef>
              <c:f>Sheet1!$F$2:$F$45</c:f>
              <c:numCache>
                <c:formatCode>General</c:formatCode>
                <c:ptCount val="44"/>
                <c:pt idx="0">
                  <c:v>0.93</c:v>
                </c:pt>
                <c:pt idx="1">
                  <c:v>0.93</c:v>
                </c:pt>
                <c:pt idx="2">
                  <c:v>0.96</c:v>
                </c:pt>
                <c:pt idx="3">
                  <c:v>0.96</c:v>
                </c:pt>
                <c:pt idx="4">
                  <c:v>0.96</c:v>
                </c:pt>
                <c:pt idx="5">
                  <c:v>0.99</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BF36-4707-993B-0E42FBB23393}"/>
            </c:ext>
          </c:extLst>
        </c:ser>
        <c:ser>
          <c:idx val="5"/>
          <c:order val="5"/>
          <c:tx>
            <c:strRef>
              <c:f>Sheet1!$G$1</c:f>
              <c:strCache>
                <c:ptCount val="1"/>
                <c:pt idx="0">
                  <c:v>Column3</c:v>
                </c:pt>
              </c:strCache>
            </c:strRef>
          </c:tx>
          <c:invertIfNegative val="0"/>
          <c:cat>
            <c:strRef>
              <c:f>Sheet1!$A$2:$A$45</c:f>
              <c:strCache>
                <c:ptCount val="6"/>
                <c:pt idx="0">
                  <c:v>HOLMLANDS MED CTR</c:v>
                </c:pt>
                <c:pt idx="1">
                  <c:v>MORETON HEALTH CLINIC</c:v>
                </c:pt>
                <c:pt idx="2">
                  <c:v>TEEHEY LANE SURGERY</c:v>
                </c:pt>
                <c:pt idx="3">
                  <c:v>VITTORIA MED CTR K</c:v>
                </c:pt>
                <c:pt idx="4">
                  <c:v>BLACKHEATH MED CTR</c:v>
                </c:pt>
                <c:pt idx="5">
                  <c:v>CHURCH ROAD MEDICAL PRACTICE</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BF36-4707-993B-0E42FBB23393}"/>
            </c:ext>
          </c:extLst>
        </c:ser>
        <c:ser>
          <c:idx val="6"/>
          <c:order val="6"/>
          <c:tx>
            <c:strRef>
              <c:f>Sheet1!$H$1</c:f>
              <c:strCache>
                <c:ptCount val="1"/>
                <c:pt idx="0">
                  <c:v>Column4</c:v>
                </c:pt>
              </c:strCache>
            </c:strRef>
          </c:tx>
          <c:invertIfNegative val="0"/>
          <c:cat>
            <c:strRef>
              <c:f>Sheet1!$A$2:$A$45</c:f>
              <c:strCache>
                <c:ptCount val="6"/>
                <c:pt idx="0">
                  <c:v>HOLMLANDS MED CTR</c:v>
                </c:pt>
                <c:pt idx="1">
                  <c:v>MORETON HEALTH CLINIC</c:v>
                </c:pt>
                <c:pt idx="2">
                  <c:v>TEEHEY LANE SURGERY</c:v>
                </c:pt>
                <c:pt idx="3">
                  <c:v>VITTORIA MED CTR K</c:v>
                </c:pt>
                <c:pt idx="4">
                  <c:v>BLACKHEATH MED CTR</c:v>
                </c:pt>
                <c:pt idx="5">
                  <c:v>CHURCH ROAD MEDICAL PRACTICE</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BF36-4707-993B-0E42FBB23393}"/>
            </c:ext>
          </c:extLst>
        </c:ser>
        <c:dLbls>
          <c:showLegendKey val="0"/>
          <c:showVal val="0"/>
          <c:showCatName val="0"/>
          <c:showSerName val="0"/>
          <c:showPercent val="0"/>
          <c:showBubbleSize val="0"/>
        </c:dLbls>
        <c:gapWidth val="500"/>
        <c:axId val="560573440"/>
        <c:axId val="557211648"/>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6"/>
                <c:pt idx="0">
                  <c:v>HOLMLANDS MED CTR</c:v>
                </c:pt>
                <c:pt idx="1">
                  <c:v>MORETON HEALTH CLINIC</c:v>
                </c:pt>
                <c:pt idx="2">
                  <c:v>TEEHEY LANE SURGERY</c:v>
                </c:pt>
                <c:pt idx="3">
                  <c:v>VITTORIA MED CTR K</c:v>
                </c:pt>
                <c:pt idx="4">
                  <c:v>BLACKHEATH MED CTR</c:v>
                </c:pt>
                <c:pt idx="5">
                  <c:v>CHURCH ROAD MEDICAL PRACTICE</c:v>
                </c:pt>
              </c:strCache>
            </c:strRef>
          </c:cat>
          <c:val>
            <c:numRef>
              <c:f>Sheet1!$B$2:$B$45</c:f>
              <c:numCache>
                <c:formatCode>0%</c:formatCode>
                <c:ptCount val="44"/>
                <c:pt idx="0">
                  <c:v>0.65</c:v>
                </c:pt>
                <c:pt idx="1">
                  <c:v>0.65</c:v>
                </c:pt>
                <c:pt idx="2">
                  <c:v>0.65</c:v>
                </c:pt>
                <c:pt idx="3">
                  <c:v>0.65</c:v>
                </c:pt>
                <c:pt idx="4">
                  <c:v>0.65</c:v>
                </c:pt>
                <c:pt idx="5">
                  <c:v>0.65</c:v>
                </c:pt>
                <c:pt idx="6">
                  <c:v>0.65</c:v>
                </c:pt>
                <c:pt idx="7">
                  <c:v>0.65</c:v>
                </c:pt>
                <c:pt idx="8">
                  <c:v>0.65</c:v>
                </c:pt>
                <c:pt idx="9">
                  <c:v>0.65</c:v>
                </c:pt>
                <c:pt idx="10">
                  <c:v>0.65</c:v>
                </c:pt>
                <c:pt idx="11">
                  <c:v>0.65</c:v>
                </c:pt>
                <c:pt idx="12">
                  <c:v>0.65</c:v>
                </c:pt>
                <c:pt idx="13">
                  <c:v>0.65</c:v>
                </c:pt>
                <c:pt idx="14">
                  <c:v>0.65</c:v>
                </c:pt>
                <c:pt idx="15">
                  <c:v>0.65</c:v>
                </c:pt>
                <c:pt idx="16">
                  <c:v>0.65</c:v>
                </c:pt>
                <c:pt idx="17">
                  <c:v>0.65</c:v>
                </c:pt>
                <c:pt idx="18">
                  <c:v>0.65</c:v>
                </c:pt>
                <c:pt idx="19">
                  <c:v>0.65</c:v>
                </c:pt>
                <c:pt idx="20">
                  <c:v>0.65</c:v>
                </c:pt>
                <c:pt idx="21">
                  <c:v>0.65</c:v>
                </c:pt>
                <c:pt idx="22">
                  <c:v>0.65</c:v>
                </c:pt>
                <c:pt idx="23">
                  <c:v>0.65</c:v>
                </c:pt>
                <c:pt idx="24">
                  <c:v>0.65</c:v>
                </c:pt>
                <c:pt idx="25">
                  <c:v>0.65</c:v>
                </c:pt>
                <c:pt idx="26">
                  <c:v>0.65</c:v>
                </c:pt>
                <c:pt idx="27">
                  <c:v>0.65</c:v>
                </c:pt>
                <c:pt idx="28">
                  <c:v>0.65</c:v>
                </c:pt>
                <c:pt idx="29">
                  <c:v>0.65</c:v>
                </c:pt>
                <c:pt idx="30">
                  <c:v>0.65</c:v>
                </c:pt>
                <c:pt idx="31">
                  <c:v>0.65</c:v>
                </c:pt>
                <c:pt idx="32">
                  <c:v>0.65</c:v>
                </c:pt>
                <c:pt idx="33">
                  <c:v>0.65</c:v>
                </c:pt>
                <c:pt idx="34">
                  <c:v>0.65</c:v>
                </c:pt>
                <c:pt idx="35">
                  <c:v>0.65</c:v>
                </c:pt>
                <c:pt idx="36">
                  <c:v>0.65</c:v>
                </c:pt>
                <c:pt idx="37">
                  <c:v>0.65</c:v>
                </c:pt>
                <c:pt idx="38">
                  <c:v>0.65</c:v>
                </c:pt>
                <c:pt idx="39">
                  <c:v>0.65</c:v>
                </c:pt>
                <c:pt idx="40">
                  <c:v>0.65</c:v>
                </c:pt>
                <c:pt idx="41">
                  <c:v>0.65</c:v>
                </c:pt>
                <c:pt idx="42">
                  <c:v>0.65</c:v>
                </c:pt>
                <c:pt idx="43">
                  <c:v>0.65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BF36-4707-993B-0E42FBB23393}"/>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BF36-4707-993B-0E42FBB23393}"/>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BF36-4707-993B-0E42FBB23393}"/>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BF36-4707-993B-0E42FBB23393}"/>
              </c:ext>
            </c:extLst>
          </c:dPt>
          <c:cat>
            <c:strRef>
              <c:f>Sheet1!$A$2:$A$45</c:f>
              <c:strCache>
                <c:ptCount val="6"/>
                <c:pt idx="0">
                  <c:v>HOLMLANDS MED CTR</c:v>
                </c:pt>
                <c:pt idx="1">
                  <c:v>MORETON HEALTH CLINIC</c:v>
                </c:pt>
                <c:pt idx="2">
                  <c:v>TEEHEY LANE SURGERY</c:v>
                </c:pt>
                <c:pt idx="3">
                  <c:v>VITTORIA MED CTR K</c:v>
                </c:pt>
                <c:pt idx="4">
                  <c:v>BLACKHEATH MED CTR</c:v>
                </c:pt>
                <c:pt idx="5">
                  <c:v>CHURCH ROAD MEDICAL PRACTICE</c:v>
                </c:pt>
              </c:strCache>
            </c:strRef>
          </c:cat>
          <c:val>
            <c:numRef>
              <c:f>Sheet1!$C$2:$C$45</c:f>
              <c:numCache>
                <c:formatCode>0%</c:formatCode>
                <c:ptCount val="44"/>
                <c:pt idx="0">
                  <c:v>0.93</c:v>
                </c:pt>
                <c:pt idx="1">
                  <c:v>0.93</c:v>
                </c:pt>
                <c:pt idx="2">
                  <c:v>0.96</c:v>
                </c:pt>
                <c:pt idx="3">
                  <c:v>0.96</c:v>
                </c:pt>
                <c:pt idx="4">
                  <c:v>0.96</c:v>
                </c:pt>
                <c:pt idx="5">
                  <c:v>0.99</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BF36-4707-993B-0E42FBB23393}"/>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BF36-4707-993B-0E42FBB23393}"/>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BF36-4707-993B-0E42FBB23393}"/>
            </c:ext>
          </c:extLst>
        </c:ser>
        <c:dLbls>
          <c:showLegendKey val="0"/>
          <c:showVal val="0"/>
          <c:showCatName val="0"/>
          <c:showSerName val="0"/>
          <c:showPercent val="0"/>
          <c:showBubbleSize val="0"/>
        </c:dLbls>
        <c:marker val="1"/>
        <c:smooth val="0"/>
        <c:axId val="560215040"/>
        <c:axId val="546258240"/>
      </c:lineChart>
      <c:catAx>
        <c:axId val="560215040"/>
        <c:scaling>
          <c:orientation val="minMax"/>
        </c:scaling>
        <c:delete val="0"/>
        <c:axPos val="b"/>
        <c:numFmt formatCode="General" sourceLinked="1"/>
        <c:majorTickMark val="out"/>
        <c:minorTickMark val="none"/>
        <c:tickLblPos val="nextTo"/>
        <c:txPr>
          <a:bodyPr rot="-5400000" vert="horz"/>
          <a:lstStyle/>
          <a:p>
            <a:pPr>
              <a:defRPr sz="700"/>
            </a:pPr>
            <a:endParaRPr lang="en-US"/>
          </a:p>
        </c:txPr>
        <c:crossAx val="546258240"/>
        <c:crosses val="autoZero"/>
        <c:auto val="1"/>
        <c:lblAlgn val="ctr"/>
        <c:lblOffset val="100"/>
        <c:noMultiLvlLbl val="0"/>
      </c:catAx>
      <c:valAx>
        <c:axId val="54625824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60215040"/>
        <c:crosses val="autoZero"/>
        <c:crossBetween val="between"/>
      </c:valAx>
      <c:valAx>
        <c:axId val="557211648"/>
        <c:scaling>
          <c:orientation val="minMax"/>
          <c:max val="1"/>
          <c:min val="0"/>
        </c:scaling>
        <c:delete val="0"/>
        <c:axPos val="r"/>
        <c:numFmt formatCode="General" sourceLinked="1"/>
        <c:majorTickMark val="none"/>
        <c:minorTickMark val="none"/>
        <c:tickLblPos val="none"/>
        <c:spPr>
          <a:ln>
            <a:noFill/>
          </a:ln>
        </c:spPr>
        <c:crossAx val="560573440"/>
        <c:crosses val="max"/>
        <c:crossBetween val="between"/>
      </c:valAx>
      <c:catAx>
        <c:axId val="560573440"/>
        <c:scaling>
          <c:orientation val="minMax"/>
        </c:scaling>
        <c:delete val="1"/>
        <c:axPos val="b"/>
        <c:numFmt formatCode="General" sourceLinked="1"/>
        <c:majorTickMark val="out"/>
        <c:minorTickMark val="none"/>
        <c:tickLblPos val="nextTo"/>
        <c:crossAx val="557211648"/>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B962-4AD6-A703-EC8BF04BFA7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B8B-4F4D-B3E5-5712F6D87911}"/>
              </c:ext>
            </c:extLst>
          </c:dPt>
          <c:dPt>
            <c:idx val="1"/>
            <c:bubble3D val="0"/>
            <c:spPr>
              <a:solidFill>
                <a:srgbClr val="82D19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B8B-4F4D-B3E5-5712F6D87911}"/>
              </c:ext>
            </c:extLst>
          </c:dPt>
          <c:dPt>
            <c:idx val="2"/>
            <c:bubble3D val="0"/>
            <c:spPr>
              <a:solidFill>
                <a:srgbClr val="F28C8C"/>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B8B-4F4D-B3E5-5712F6D87911}"/>
              </c:ext>
            </c:extLst>
          </c:dPt>
          <c:dPt>
            <c:idx val="3"/>
            <c:bubble3D val="0"/>
            <c:spPr>
              <a:solidFill>
                <a:srgbClr val="EC565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B8B-4F4D-B3E5-5712F6D87911}"/>
              </c:ext>
            </c:extLst>
          </c:dPt>
          <c:dPt>
            <c:idx val="4"/>
            <c:bubble3D val="0"/>
            <c:spPr>
              <a:solidFill>
                <a:srgbClr val="BFBFBF"/>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B8B-4F4D-B3E5-5712F6D87911}"/>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B8B-4F4D-B3E5-5712F6D87911}"/>
              </c:ext>
            </c:extLst>
          </c:dPt>
          <c:dLbls>
            <c:dLbl>
              <c:idx val="4"/>
              <c:layout>
                <c:manualLayout>
                  <c:x val="9.5852876250464222E-3"/>
                  <c:y val="0"/>
                </c:manualLayout>
              </c:layout>
              <c:numFmt formatCode="[&lt;3]&quot;&quot;;0\%" sourceLinked="0"/>
              <c:spPr/>
              <c:txPr>
                <a:bodyPr/>
                <a:lstStyle/>
                <a:p>
                  <a:pPr>
                    <a:defRPr sz="900" b="0">
                      <a:solidFill>
                        <a:schemeClr val="tx1"/>
                      </a:solidFill>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2B8B-4F4D-B3E5-5712F6D87911}"/>
                </c:ext>
              </c:extLst>
            </c:dLbl>
            <c:numFmt formatCode="[&lt;3]&quot;&quot;;0\%" sourceLinked="0"/>
            <c:spPr>
              <a:noFill/>
              <a:ln>
                <a:noFill/>
              </a:ln>
              <a:effectLst/>
            </c:spPr>
            <c:txPr>
              <a:bodyPr/>
              <a:lstStyle/>
              <a:p>
                <a:pPr>
                  <a:defRPr sz="900" b="0">
                    <a:solidFill>
                      <a:schemeClr val="tx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helpful</c:v>
                </c:pt>
                <c:pt idx="1">
                  <c:v>Fairly helpful</c:v>
                </c:pt>
                <c:pt idx="2">
                  <c:v>Not very helpful</c:v>
                </c:pt>
                <c:pt idx="3">
                  <c:v>Not at all helpful</c:v>
                </c:pt>
              </c:strCache>
            </c:strRef>
          </c:cat>
          <c:val>
            <c:numRef>
              <c:f>Sheet1!$B$2:$B$5</c:f>
              <c:numCache>
                <c:formatCode>General</c:formatCode>
                <c:ptCount val="4"/>
                <c:pt idx="0">
                  <c:v>51</c:v>
                </c:pt>
                <c:pt idx="1">
                  <c:v>42</c:v>
                </c:pt>
                <c:pt idx="2">
                  <c:v>6</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B8B-4F4D-B3E5-5712F6D87911}"/>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245798073844233"/>
          <c:y val="0.22391472537220977"/>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110-4777-A6C5-B1FA89743DE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8750000000000006E-2"/>
          <c:y val="0.52012598425196854"/>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DBD-492A-9525-4DCC1C05E2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82-4460-9D3E-71204BB878D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82-4460-9D3E-71204BB878D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97F4-4284-BD93-2BA81AF259E9}"/>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97F4-4284-BD93-2BA81AF259E9}"/>
              </c:ext>
            </c:extLst>
          </c:dPt>
          <c:cat>
            <c:strRef>
              <c:f>Sheet1!$A$2:$A$3</c:f>
              <c:strCache>
                <c:ptCount val="2"/>
                <c:pt idx="0">
                  <c:v>1st Qtr</c:v>
                </c:pt>
                <c:pt idx="1">
                  <c:v>2nd Qtr</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97F4-4284-BD93-2BA81AF259E9}"/>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61EC-498F-9B3E-5D1DEFE25D73}"/>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61EC-498F-9B3E-5D1DEFE25D73}"/>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61EC-498F-9B3E-5D1DEFE25D73}"/>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FFEF-436C-9E08-3B98CFBA57F6}"/>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FFEF-436C-9E08-3B98CFBA57F6}"/>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FFEF-436C-9E08-3B98CFBA57F6}"/>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3CAC-43D0-BD89-995427020E29}"/>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3CAC-43D0-BD89-995427020E29}"/>
              </c:ext>
            </c:extLst>
          </c:dPt>
          <c:cat>
            <c:strRef>
              <c:f>Sheet1!$A$2:$A$3</c:f>
              <c:strCache>
                <c:ptCount val="2"/>
                <c:pt idx="0">
                  <c:v>1st Qtr</c:v>
                </c:pt>
                <c:pt idx="1">
                  <c:v>2nd Qtr</c:v>
                </c:pt>
              </c:strCache>
            </c:strRef>
          </c:cat>
          <c:val>
            <c:numRef>
              <c:f>Sheet1!$B$2:$B$3</c:f>
              <c:numCache>
                <c:formatCode>General</c:formatCode>
                <c:ptCount val="2"/>
                <c:pt idx="0">
                  <c:v>93</c:v>
                </c:pt>
                <c:pt idx="1">
                  <c:v>7</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3CAC-43D0-BD89-995427020E29}"/>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52-4132-B077-1DBF9B21B3E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04D-492F-80D1-5E7933B4C22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AF2F-4623-A99B-83DD234AF1C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922-4178-9EE6-2968DD96A16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Helpful</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B06-4B7C-AEAC-C9DF3CEBDCB8}"/>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0B06-4B7C-AEAC-C9DF3CEBDCB8}"/>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0B06-4B7C-AEAC-C9DF3CEBDCB8}"/>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0B06-4B7C-AEAC-C9DF3CEBDCB8}"/>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0B06-4B7C-AEAC-C9DF3CEBDCB8}"/>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0B06-4B7C-AEAC-C9DF3CEBDCB8}"/>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93</c:v>
                </c:pt>
                <c:pt idx="1">
                  <c:v>93</c:v>
                </c:pt>
                <c:pt idx="2">
                  <c:v>92</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B06-4B7C-AEAC-C9DF3CEBDCB8}"/>
            </c:ext>
          </c:extLst>
        </c:ser>
        <c:ser>
          <c:idx val="1"/>
          <c:order val="1"/>
          <c:tx>
            <c:strRef>
              <c:f>Sheet1!$C$1</c:f>
              <c:strCache>
                <c:ptCount val="1"/>
                <c:pt idx="0">
                  <c:v>% Not helpful</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0B06-4B7C-AEAC-C9DF3CEBDCB8}"/>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0B06-4B7C-AEAC-C9DF3CEBDCB8}"/>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0B06-4B7C-AEAC-C9DF3CEBDCB8}"/>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0B06-4B7C-AEAC-C9DF3CEBDCB8}"/>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0B06-4B7C-AEAC-C9DF3CEBDCB8}"/>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0B06-4B7C-AEAC-C9DF3CEBDCB8}"/>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7</c:v>
                </c:pt>
                <c:pt idx="1">
                  <c:v>7</c:v>
                </c:pt>
                <c:pt idx="2">
                  <c:v>8</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B06-4B7C-AEAC-C9DF3CEBDCB8}"/>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9172-40A3-AB9A-551291177BA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WHETSTONE LANE MED CTR</c:v>
                </c:pt>
                <c:pt idx="1">
                  <c:v>HOYLAKE &amp; MEOLS MEDICAL CTR</c:v>
                </c:pt>
                <c:pt idx="2">
                  <c:v>SPITAL SURGERY</c:v>
                </c:pt>
                <c:pt idx="3">
                  <c:v>ST HILARY GROUP PRACTICE</c:v>
                </c:pt>
                <c:pt idx="4">
                  <c:v>MARINE LAKE MEDICAL PRACTICE</c:v>
                </c:pt>
                <c:pt idx="5">
                  <c:v>TOWNFIELD HEALTH CENTRE</c:v>
                </c:pt>
                <c:pt idx="6">
                  <c:v>HESWALL &amp; PENSBY GROUP PRACTICE</c:v>
                </c:pt>
                <c:pt idx="7">
                  <c:v>ST CATHERINE'S SURGERY</c:v>
                </c:pt>
                <c:pt idx="8">
                  <c:v>CIVIC MEDICAL CENTRE</c:v>
                </c:pt>
                <c:pt idx="9">
                  <c:v>WEST WIRRAL GROUP PRACTICE</c:v>
                </c:pt>
                <c:pt idx="10">
                  <c:v>GREASBY GROUP PRACTICE</c:v>
                </c:pt>
                <c:pt idx="11">
                  <c:v>SUNLIGHT GROUP PRACTICE</c:v>
                </c:pt>
                <c:pt idx="12">
                  <c:v>CCG</c:v>
                </c:pt>
                <c:pt idx="13">
                  <c:v>ESTUARY MEDICAL PRACTICE</c:v>
                </c:pt>
                <c:pt idx="14">
                  <c:v>CENTRAL PARK MEDICAL CENTRE</c:v>
                </c:pt>
                <c:pt idx="15">
                  <c:v>VITTORIA MED CTR G</c:v>
                </c:pt>
                <c:pt idx="16">
                  <c:v>EGREMONT MED CTR</c:v>
                </c:pt>
                <c:pt idx="17">
                  <c:v>UPTON GROUP PRACTICE</c:v>
                </c:pt>
                <c:pt idx="18">
                  <c:v>RIVERSIDE SURGERY</c:v>
                </c:pt>
                <c:pt idx="19">
                  <c:v>VILLA MED CTR</c:v>
                </c:pt>
                <c:pt idx="20">
                  <c:v>MORETON MEDICAL CENTRE</c:v>
                </c:pt>
                <c:pt idx="21">
                  <c:v>TEEHEY LANE SURGERY</c:v>
                </c:pt>
                <c:pt idx="22">
                  <c:v>LEASOWE MEDICAL PRACTICE</c:v>
                </c:pt>
                <c:pt idx="23">
                  <c:v>EASTHAM GROUP PRACTICE</c:v>
                </c:pt>
                <c:pt idx="24">
                  <c:v>PARKFIELD MED CTR</c:v>
                </c:pt>
                <c:pt idx="25">
                  <c:v>HOYLAKE RD MET CTR</c:v>
                </c:pt>
                <c:pt idx="26">
                  <c:v>LISCARD GROUP PRACTICE</c:v>
                </c:pt>
                <c:pt idx="27">
                  <c:v>ST GEORGES MEDICAL CENTRE</c:v>
                </c:pt>
                <c:pt idx="28">
                  <c:v>DEVANEY MED CTR</c:v>
                </c:pt>
                <c:pt idx="29">
                  <c:v>SOMERVILLE MED CTR</c:v>
                </c:pt>
                <c:pt idx="30">
                  <c:v>ORCHARD SURGERY</c:v>
                </c:pt>
                <c:pt idx="31">
                  <c:v>MIRIAM PRIMARY CARE GROUP</c:v>
                </c:pt>
                <c:pt idx="32">
                  <c:v>KINGS LANE MEDICAL PRACTICE</c:v>
                </c:pt>
                <c:pt idx="33">
                  <c:v>HOLMLANDS MED CTR</c:v>
                </c:pt>
                <c:pt idx="34">
                  <c:v>HEATHERLANDS MED CTR</c:v>
                </c:pt>
                <c:pt idx="35">
                  <c:v>GROVE RD SURGERY</c:v>
                </c:pt>
                <c:pt idx="36">
                  <c:v>VITTORIA MED CTR K</c:v>
                </c:pt>
                <c:pt idx="37">
                  <c:v>PRENTON MEDICAL CENTRE_MURUGESH V</c:v>
                </c:pt>
                <c:pt idx="38">
                  <c:v>COMMONFIELD RD SURGERY</c:v>
                </c:pt>
                <c:pt idx="39">
                  <c:v>CAVENDISH MEDICAL CENTRE</c:v>
                </c:pt>
                <c:pt idx="40">
                  <c:v>MANOR HEALTH CTR</c:v>
                </c:pt>
                <c:pt idx="41">
                  <c:v>MORETON CROSS GROUP PRACTICE</c:v>
                </c:pt>
                <c:pt idx="42">
                  <c:v>GLADSTONE MED CTR</c:v>
                </c:pt>
                <c:pt idx="43">
                  <c:v>FEGAN &amp; PARTNERS</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F09-4F02-BA13-BD22460DB64F}"/>
            </c:ext>
          </c:extLst>
        </c:ser>
        <c:ser>
          <c:idx val="3"/>
          <c:order val="3"/>
          <c:tx>
            <c:strRef>
              <c:f>Sheet1!$E$1</c:f>
              <c:strCache>
                <c:ptCount val="1"/>
                <c:pt idx="0">
                  <c:v>Column1</c:v>
                </c:pt>
              </c:strCache>
            </c:strRef>
          </c:tx>
          <c:invertIfNegative val="0"/>
          <c:cat>
            <c:strRef>
              <c:f>Sheet1!$A$2:$A$45</c:f>
              <c:strCache>
                <c:ptCount val="44"/>
                <c:pt idx="0">
                  <c:v>WHETSTONE LANE MED CTR</c:v>
                </c:pt>
                <c:pt idx="1">
                  <c:v>HOYLAKE &amp; MEOLS MEDICAL CTR</c:v>
                </c:pt>
                <c:pt idx="2">
                  <c:v>SPITAL SURGERY</c:v>
                </c:pt>
                <c:pt idx="3">
                  <c:v>ST HILARY GROUP PRACTICE</c:v>
                </c:pt>
                <c:pt idx="4">
                  <c:v>MARINE LAKE MEDICAL PRACTICE</c:v>
                </c:pt>
                <c:pt idx="5">
                  <c:v>TOWNFIELD HEALTH CENTRE</c:v>
                </c:pt>
                <c:pt idx="6">
                  <c:v>HESWALL &amp; PENSBY GROUP PRACTICE</c:v>
                </c:pt>
                <c:pt idx="7">
                  <c:v>ST CATHERINE'S SURGERY</c:v>
                </c:pt>
                <c:pt idx="8">
                  <c:v>CIVIC MEDICAL CENTRE</c:v>
                </c:pt>
                <c:pt idx="9">
                  <c:v>WEST WIRRAL GROUP PRACTICE</c:v>
                </c:pt>
                <c:pt idx="10">
                  <c:v>GREASBY GROUP PRACTICE</c:v>
                </c:pt>
                <c:pt idx="11">
                  <c:v>SUNLIGHT GROUP PRACTICE</c:v>
                </c:pt>
                <c:pt idx="12">
                  <c:v>CCG</c:v>
                </c:pt>
                <c:pt idx="13">
                  <c:v>ESTUARY MEDICAL PRACTICE</c:v>
                </c:pt>
                <c:pt idx="14">
                  <c:v>CENTRAL PARK MEDICAL CENTRE</c:v>
                </c:pt>
                <c:pt idx="15">
                  <c:v>VITTORIA MED CTR G</c:v>
                </c:pt>
                <c:pt idx="16">
                  <c:v>EGREMONT MED CTR</c:v>
                </c:pt>
                <c:pt idx="17">
                  <c:v>UPTON GROUP PRACTICE</c:v>
                </c:pt>
                <c:pt idx="18">
                  <c:v>RIVERSIDE SURGERY</c:v>
                </c:pt>
                <c:pt idx="19">
                  <c:v>VILLA MED CTR</c:v>
                </c:pt>
                <c:pt idx="20">
                  <c:v>MORETON MEDICAL CENTRE</c:v>
                </c:pt>
                <c:pt idx="21">
                  <c:v>TEEHEY LANE SURGERY</c:v>
                </c:pt>
                <c:pt idx="22">
                  <c:v>LEASOWE MEDICAL PRACTICE</c:v>
                </c:pt>
                <c:pt idx="23">
                  <c:v>EASTHAM GROUP PRACTICE</c:v>
                </c:pt>
                <c:pt idx="24">
                  <c:v>PARKFIELD MED CTR</c:v>
                </c:pt>
                <c:pt idx="25">
                  <c:v>HOYLAKE RD MET CTR</c:v>
                </c:pt>
                <c:pt idx="26">
                  <c:v>LISCARD GROUP PRACTICE</c:v>
                </c:pt>
                <c:pt idx="27">
                  <c:v>ST GEORGES MEDICAL CENTRE</c:v>
                </c:pt>
                <c:pt idx="28">
                  <c:v>DEVANEY MED CTR</c:v>
                </c:pt>
                <c:pt idx="29">
                  <c:v>SOMERVILLE MED CTR</c:v>
                </c:pt>
                <c:pt idx="30">
                  <c:v>ORCHARD SURGERY</c:v>
                </c:pt>
                <c:pt idx="31">
                  <c:v>MIRIAM PRIMARY CARE GROUP</c:v>
                </c:pt>
                <c:pt idx="32">
                  <c:v>KINGS LANE MEDICAL PRACTICE</c:v>
                </c:pt>
                <c:pt idx="33">
                  <c:v>HOLMLANDS MED CTR</c:v>
                </c:pt>
                <c:pt idx="34">
                  <c:v>HEATHERLANDS MED CTR</c:v>
                </c:pt>
                <c:pt idx="35">
                  <c:v>GROVE RD SURGERY</c:v>
                </c:pt>
                <c:pt idx="36">
                  <c:v>VITTORIA MED CTR K</c:v>
                </c:pt>
                <c:pt idx="37">
                  <c:v>PRENTON MEDICAL CENTRE_MURUGESH V</c:v>
                </c:pt>
                <c:pt idx="38">
                  <c:v>COMMONFIELD RD SURGERY</c:v>
                </c:pt>
                <c:pt idx="39">
                  <c:v>CAVENDISH MEDICAL CENTRE</c:v>
                </c:pt>
                <c:pt idx="40">
                  <c:v>MANOR HEALTH CTR</c:v>
                </c:pt>
                <c:pt idx="41">
                  <c:v>MORETON CROSS GROUP PRACTICE</c:v>
                </c:pt>
                <c:pt idx="42">
                  <c:v>GLADSTONE MED CTR</c:v>
                </c:pt>
                <c:pt idx="43">
                  <c:v>FEGAN &amp; PARTNERS</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5F09-4F02-BA13-BD22460DB64F}"/>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WHETSTONE LANE MED CTR</c:v>
                </c:pt>
                <c:pt idx="1">
                  <c:v>HOYLAKE &amp; MEOLS MEDICAL CTR</c:v>
                </c:pt>
                <c:pt idx="2">
                  <c:v>SPITAL SURGERY</c:v>
                </c:pt>
                <c:pt idx="3">
                  <c:v>ST HILARY GROUP PRACTICE</c:v>
                </c:pt>
                <c:pt idx="4">
                  <c:v>MARINE LAKE MEDICAL PRACTICE</c:v>
                </c:pt>
                <c:pt idx="5">
                  <c:v>TOWNFIELD HEALTH CENTRE</c:v>
                </c:pt>
                <c:pt idx="6">
                  <c:v>HESWALL &amp; PENSBY GROUP PRACTICE</c:v>
                </c:pt>
                <c:pt idx="7">
                  <c:v>ST CATHERINE'S SURGERY</c:v>
                </c:pt>
                <c:pt idx="8">
                  <c:v>CIVIC MEDICAL CENTRE</c:v>
                </c:pt>
                <c:pt idx="9">
                  <c:v>WEST WIRRAL GROUP PRACTICE</c:v>
                </c:pt>
                <c:pt idx="10">
                  <c:v>GREASBY GROUP PRACTICE</c:v>
                </c:pt>
                <c:pt idx="11">
                  <c:v>SUNLIGHT GROUP PRACTICE</c:v>
                </c:pt>
                <c:pt idx="12">
                  <c:v>CCG</c:v>
                </c:pt>
                <c:pt idx="13">
                  <c:v>ESTUARY MEDICAL PRACTICE</c:v>
                </c:pt>
                <c:pt idx="14">
                  <c:v>CENTRAL PARK MEDICAL CENTRE</c:v>
                </c:pt>
                <c:pt idx="15">
                  <c:v>VITTORIA MED CTR G</c:v>
                </c:pt>
                <c:pt idx="16">
                  <c:v>EGREMONT MED CTR</c:v>
                </c:pt>
                <c:pt idx="17">
                  <c:v>UPTON GROUP PRACTICE</c:v>
                </c:pt>
                <c:pt idx="18">
                  <c:v>RIVERSIDE SURGERY</c:v>
                </c:pt>
                <c:pt idx="19">
                  <c:v>VILLA MED CTR</c:v>
                </c:pt>
                <c:pt idx="20">
                  <c:v>MORETON MEDICAL CENTRE</c:v>
                </c:pt>
                <c:pt idx="21">
                  <c:v>TEEHEY LANE SURGERY</c:v>
                </c:pt>
                <c:pt idx="22">
                  <c:v>LEASOWE MEDICAL PRACTICE</c:v>
                </c:pt>
                <c:pt idx="23">
                  <c:v>EASTHAM GROUP PRACTICE</c:v>
                </c:pt>
                <c:pt idx="24">
                  <c:v>PARKFIELD MED CTR</c:v>
                </c:pt>
                <c:pt idx="25">
                  <c:v>HOYLAKE RD MET CTR</c:v>
                </c:pt>
                <c:pt idx="26">
                  <c:v>LISCARD GROUP PRACTICE</c:v>
                </c:pt>
                <c:pt idx="27">
                  <c:v>ST GEORGES MEDICAL CENTRE</c:v>
                </c:pt>
                <c:pt idx="28">
                  <c:v>DEVANEY MED CTR</c:v>
                </c:pt>
                <c:pt idx="29">
                  <c:v>SOMERVILLE MED CTR</c:v>
                </c:pt>
                <c:pt idx="30">
                  <c:v>ORCHARD SURGERY</c:v>
                </c:pt>
                <c:pt idx="31">
                  <c:v>MIRIAM PRIMARY CARE GROUP</c:v>
                </c:pt>
                <c:pt idx="32">
                  <c:v>KINGS LANE MEDICAL PRACTICE</c:v>
                </c:pt>
                <c:pt idx="33">
                  <c:v>HOLMLANDS MED CTR</c:v>
                </c:pt>
                <c:pt idx="34">
                  <c:v>HEATHERLANDS MED CTR</c:v>
                </c:pt>
                <c:pt idx="35">
                  <c:v>GROVE RD SURGERY</c:v>
                </c:pt>
                <c:pt idx="36">
                  <c:v>VITTORIA MED CTR K</c:v>
                </c:pt>
                <c:pt idx="37">
                  <c:v>PRENTON MEDICAL CENTRE_MURUGESH V</c:v>
                </c:pt>
                <c:pt idx="38">
                  <c:v>COMMONFIELD RD SURGERY</c:v>
                </c:pt>
                <c:pt idx="39">
                  <c:v>CAVENDISH MEDICAL CENTRE</c:v>
                </c:pt>
                <c:pt idx="40">
                  <c:v>MANOR HEALTH CTR</c:v>
                </c:pt>
                <c:pt idx="41">
                  <c:v>MORETON CROSS GROUP PRACTICE</c:v>
                </c:pt>
                <c:pt idx="42">
                  <c:v>GLADSTONE MED CTR</c:v>
                </c:pt>
                <c:pt idx="43">
                  <c:v>FEGAN &amp; PARTNERS</c:v>
                </c:pt>
              </c:strCache>
            </c:strRef>
          </c:cat>
          <c:val>
            <c:numRef>
              <c:f>Sheet1!$F$2:$F$45</c:f>
              <c:numCache>
                <c:formatCode>General</c:formatCode>
                <c:ptCount val="44"/>
                <c:pt idx="0">
                  <c:v>0.79</c:v>
                </c:pt>
                <c:pt idx="1">
                  <c:v>0.81</c:v>
                </c:pt>
                <c:pt idx="2">
                  <c:v>0.81</c:v>
                </c:pt>
                <c:pt idx="3">
                  <c:v>0.83</c:v>
                </c:pt>
                <c:pt idx="4">
                  <c:v>0.87</c:v>
                </c:pt>
                <c:pt idx="5">
                  <c:v>0.87</c:v>
                </c:pt>
                <c:pt idx="6">
                  <c:v>0.88</c:v>
                </c:pt>
                <c:pt idx="7">
                  <c:v>0.88</c:v>
                </c:pt>
                <c:pt idx="8">
                  <c:v>0.9</c:v>
                </c:pt>
                <c:pt idx="9">
                  <c:v>0.9</c:v>
                </c:pt>
                <c:pt idx="10">
                  <c:v>0.91</c:v>
                </c:pt>
                <c:pt idx="11">
                  <c:v>0.91</c:v>
                </c:pt>
                <c:pt idx="12">
                  <c:v>0.92</c:v>
                </c:pt>
                <c:pt idx="13">
                  <c:v>0.92</c:v>
                </c:pt>
                <c:pt idx="14">
                  <c:v>0.92</c:v>
                </c:pt>
                <c:pt idx="15">
                  <c:v>0.92</c:v>
                </c:pt>
                <c:pt idx="16">
                  <c:v>0.92</c:v>
                </c:pt>
                <c:pt idx="17">
                  <c:v>0.93</c:v>
                </c:pt>
                <c:pt idx="18">
                  <c:v>0.93</c:v>
                </c:pt>
                <c:pt idx="19">
                  <c:v>0.93</c:v>
                </c:pt>
                <c:pt idx="20">
                  <c:v>0.93</c:v>
                </c:pt>
                <c:pt idx="21">
                  <c:v>0.93</c:v>
                </c:pt>
                <c:pt idx="22">
                  <c:v>0.93</c:v>
                </c:pt>
                <c:pt idx="23">
                  <c:v>0.94</c:v>
                </c:pt>
                <c:pt idx="24">
                  <c:v>0.94</c:v>
                </c:pt>
                <c:pt idx="25">
                  <c:v>0.94</c:v>
                </c:pt>
                <c:pt idx="26">
                  <c:v>0.94</c:v>
                </c:pt>
                <c:pt idx="27">
                  <c:v>0.95</c:v>
                </c:pt>
                <c:pt idx="28">
                  <c:v>0.95</c:v>
                </c:pt>
                <c:pt idx="29">
                  <c:v>0.95</c:v>
                </c:pt>
                <c:pt idx="30">
                  <c:v>0.95</c:v>
                </c:pt>
                <c:pt idx="31">
                  <c:v>0.95</c:v>
                </c:pt>
                <c:pt idx="32">
                  <c:v>0.96</c:v>
                </c:pt>
                <c:pt idx="33">
                  <c:v>0.97</c:v>
                </c:pt>
                <c:pt idx="34">
                  <c:v>0.97</c:v>
                </c:pt>
                <c:pt idx="35">
                  <c:v>0.97</c:v>
                </c:pt>
                <c:pt idx="36">
                  <c:v>0.97</c:v>
                </c:pt>
                <c:pt idx="37">
                  <c:v>0.97</c:v>
                </c:pt>
                <c:pt idx="38">
                  <c:v>0.98</c:v>
                </c:pt>
                <c:pt idx="39">
                  <c:v>0.98</c:v>
                </c:pt>
                <c:pt idx="40">
                  <c:v>0.98</c:v>
                </c:pt>
                <c:pt idx="41">
                  <c:v>0.98</c:v>
                </c:pt>
                <c:pt idx="42">
                  <c:v>0.98</c:v>
                </c:pt>
                <c:pt idx="43">
                  <c:v>0.98</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5F09-4F02-BA13-BD22460DB64F}"/>
            </c:ext>
          </c:extLst>
        </c:ser>
        <c:ser>
          <c:idx val="5"/>
          <c:order val="5"/>
          <c:tx>
            <c:strRef>
              <c:f>Sheet1!$G$1</c:f>
              <c:strCache>
                <c:ptCount val="1"/>
                <c:pt idx="0">
                  <c:v>Column3</c:v>
                </c:pt>
              </c:strCache>
            </c:strRef>
          </c:tx>
          <c:invertIfNegative val="0"/>
          <c:cat>
            <c:strRef>
              <c:f>Sheet1!$A$2:$A$45</c:f>
              <c:strCache>
                <c:ptCount val="44"/>
                <c:pt idx="0">
                  <c:v>WHETSTONE LANE MED CTR</c:v>
                </c:pt>
                <c:pt idx="1">
                  <c:v>HOYLAKE &amp; MEOLS MEDICAL CTR</c:v>
                </c:pt>
                <c:pt idx="2">
                  <c:v>SPITAL SURGERY</c:v>
                </c:pt>
                <c:pt idx="3">
                  <c:v>ST HILARY GROUP PRACTICE</c:v>
                </c:pt>
                <c:pt idx="4">
                  <c:v>MARINE LAKE MEDICAL PRACTICE</c:v>
                </c:pt>
                <c:pt idx="5">
                  <c:v>TOWNFIELD HEALTH CENTRE</c:v>
                </c:pt>
                <c:pt idx="6">
                  <c:v>HESWALL &amp; PENSBY GROUP PRACTICE</c:v>
                </c:pt>
                <c:pt idx="7">
                  <c:v>ST CATHERINE'S SURGERY</c:v>
                </c:pt>
                <c:pt idx="8">
                  <c:v>CIVIC MEDICAL CENTRE</c:v>
                </c:pt>
                <c:pt idx="9">
                  <c:v>WEST WIRRAL GROUP PRACTICE</c:v>
                </c:pt>
                <c:pt idx="10">
                  <c:v>GREASBY GROUP PRACTICE</c:v>
                </c:pt>
                <c:pt idx="11">
                  <c:v>SUNLIGHT GROUP PRACTICE</c:v>
                </c:pt>
                <c:pt idx="12">
                  <c:v>CCG</c:v>
                </c:pt>
                <c:pt idx="13">
                  <c:v>ESTUARY MEDICAL PRACTICE</c:v>
                </c:pt>
                <c:pt idx="14">
                  <c:v>CENTRAL PARK MEDICAL CENTRE</c:v>
                </c:pt>
                <c:pt idx="15">
                  <c:v>VITTORIA MED CTR G</c:v>
                </c:pt>
                <c:pt idx="16">
                  <c:v>EGREMONT MED CTR</c:v>
                </c:pt>
                <c:pt idx="17">
                  <c:v>UPTON GROUP PRACTICE</c:v>
                </c:pt>
                <c:pt idx="18">
                  <c:v>RIVERSIDE SURGERY</c:v>
                </c:pt>
                <c:pt idx="19">
                  <c:v>VILLA MED CTR</c:v>
                </c:pt>
                <c:pt idx="20">
                  <c:v>MORETON MEDICAL CENTRE</c:v>
                </c:pt>
                <c:pt idx="21">
                  <c:v>TEEHEY LANE SURGERY</c:v>
                </c:pt>
                <c:pt idx="22">
                  <c:v>LEASOWE MEDICAL PRACTICE</c:v>
                </c:pt>
                <c:pt idx="23">
                  <c:v>EASTHAM GROUP PRACTICE</c:v>
                </c:pt>
                <c:pt idx="24">
                  <c:v>PARKFIELD MED CTR</c:v>
                </c:pt>
                <c:pt idx="25">
                  <c:v>HOYLAKE RD MET CTR</c:v>
                </c:pt>
                <c:pt idx="26">
                  <c:v>LISCARD GROUP PRACTICE</c:v>
                </c:pt>
                <c:pt idx="27">
                  <c:v>ST GEORGES MEDICAL CENTRE</c:v>
                </c:pt>
                <c:pt idx="28">
                  <c:v>DEVANEY MED CTR</c:v>
                </c:pt>
                <c:pt idx="29">
                  <c:v>SOMERVILLE MED CTR</c:v>
                </c:pt>
                <c:pt idx="30">
                  <c:v>ORCHARD SURGERY</c:v>
                </c:pt>
                <c:pt idx="31">
                  <c:v>MIRIAM PRIMARY CARE GROUP</c:v>
                </c:pt>
                <c:pt idx="32">
                  <c:v>KINGS LANE MEDICAL PRACTICE</c:v>
                </c:pt>
                <c:pt idx="33">
                  <c:v>HOLMLANDS MED CTR</c:v>
                </c:pt>
                <c:pt idx="34">
                  <c:v>HEATHERLANDS MED CTR</c:v>
                </c:pt>
                <c:pt idx="35">
                  <c:v>GROVE RD SURGERY</c:v>
                </c:pt>
                <c:pt idx="36">
                  <c:v>VITTORIA MED CTR K</c:v>
                </c:pt>
                <c:pt idx="37">
                  <c:v>PRENTON MEDICAL CENTRE_MURUGESH V</c:v>
                </c:pt>
                <c:pt idx="38">
                  <c:v>COMMONFIELD RD SURGERY</c:v>
                </c:pt>
                <c:pt idx="39">
                  <c:v>CAVENDISH MEDICAL CENTRE</c:v>
                </c:pt>
                <c:pt idx="40">
                  <c:v>MANOR HEALTH CTR</c:v>
                </c:pt>
                <c:pt idx="41">
                  <c:v>MORETON CROSS GROUP PRACTICE</c:v>
                </c:pt>
                <c:pt idx="42">
                  <c:v>GLADSTONE MED CTR</c:v>
                </c:pt>
                <c:pt idx="43">
                  <c:v>FEGAN &amp; PARTNERS</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5F09-4F02-BA13-BD22460DB64F}"/>
            </c:ext>
          </c:extLst>
        </c:ser>
        <c:ser>
          <c:idx val="6"/>
          <c:order val="6"/>
          <c:tx>
            <c:strRef>
              <c:f>Sheet1!$H$1</c:f>
              <c:strCache>
                <c:ptCount val="1"/>
                <c:pt idx="0">
                  <c:v>Column4</c:v>
                </c:pt>
              </c:strCache>
            </c:strRef>
          </c:tx>
          <c:invertIfNegative val="0"/>
          <c:cat>
            <c:strRef>
              <c:f>Sheet1!$A$2:$A$45</c:f>
              <c:strCache>
                <c:ptCount val="44"/>
                <c:pt idx="0">
                  <c:v>WHETSTONE LANE MED CTR</c:v>
                </c:pt>
                <c:pt idx="1">
                  <c:v>HOYLAKE &amp; MEOLS MEDICAL CTR</c:v>
                </c:pt>
                <c:pt idx="2">
                  <c:v>SPITAL SURGERY</c:v>
                </c:pt>
                <c:pt idx="3">
                  <c:v>ST HILARY GROUP PRACTICE</c:v>
                </c:pt>
                <c:pt idx="4">
                  <c:v>MARINE LAKE MEDICAL PRACTICE</c:v>
                </c:pt>
                <c:pt idx="5">
                  <c:v>TOWNFIELD HEALTH CENTRE</c:v>
                </c:pt>
                <c:pt idx="6">
                  <c:v>HESWALL &amp; PENSBY GROUP PRACTICE</c:v>
                </c:pt>
                <c:pt idx="7">
                  <c:v>ST CATHERINE'S SURGERY</c:v>
                </c:pt>
                <c:pt idx="8">
                  <c:v>CIVIC MEDICAL CENTRE</c:v>
                </c:pt>
                <c:pt idx="9">
                  <c:v>WEST WIRRAL GROUP PRACTICE</c:v>
                </c:pt>
                <c:pt idx="10">
                  <c:v>GREASBY GROUP PRACTICE</c:v>
                </c:pt>
                <c:pt idx="11">
                  <c:v>SUNLIGHT GROUP PRACTICE</c:v>
                </c:pt>
                <c:pt idx="12">
                  <c:v>CCG</c:v>
                </c:pt>
                <c:pt idx="13">
                  <c:v>ESTUARY MEDICAL PRACTICE</c:v>
                </c:pt>
                <c:pt idx="14">
                  <c:v>CENTRAL PARK MEDICAL CENTRE</c:v>
                </c:pt>
                <c:pt idx="15">
                  <c:v>VITTORIA MED CTR G</c:v>
                </c:pt>
                <c:pt idx="16">
                  <c:v>EGREMONT MED CTR</c:v>
                </c:pt>
                <c:pt idx="17">
                  <c:v>UPTON GROUP PRACTICE</c:v>
                </c:pt>
                <c:pt idx="18">
                  <c:v>RIVERSIDE SURGERY</c:v>
                </c:pt>
                <c:pt idx="19">
                  <c:v>VILLA MED CTR</c:v>
                </c:pt>
                <c:pt idx="20">
                  <c:v>MORETON MEDICAL CENTRE</c:v>
                </c:pt>
                <c:pt idx="21">
                  <c:v>TEEHEY LANE SURGERY</c:v>
                </c:pt>
                <c:pt idx="22">
                  <c:v>LEASOWE MEDICAL PRACTICE</c:v>
                </c:pt>
                <c:pt idx="23">
                  <c:v>EASTHAM GROUP PRACTICE</c:v>
                </c:pt>
                <c:pt idx="24">
                  <c:v>PARKFIELD MED CTR</c:v>
                </c:pt>
                <c:pt idx="25">
                  <c:v>HOYLAKE RD MET CTR</c:v>
                </c:pt>
                <c:pt idx="26">
                  <c:v>LISCARD GROUP PRACTICE</c:v>
                </c:pt>
                <c:pt idx="27">
                  <c:v>ST GEORGES MEDICAL CENTRE</c:v>
                </c:pt>
                <c:pt idx="28">
                  <c:v>DEVANEY MED CTR</c:v>
                </c:pt>
                <c:pt idx="29">
                  <c:v>SOMERVILLE MED CTR</c:v>
                </c:pt>
                <c:pt idx="30">
                  <c:v>ORCHARD SURGERY</c:v>
                </c:pt>
                <c:pt idx="31">
                  <c:v>MIRIAM PRIMARY CARE GROUP</c:v>
                </c:pt>
                <c:pt idx="32">
                  <c:v>KINGS LANE MEDICAL PRACTICE</c:v>
                </c:pt>
                <c:pt idx="33">
                  <c:v>HOLMLANDS MED CTR</c:v>
                </c:pt>
                <c:pt idx="34">
                  <c:v>HEATHERLANDS MED CTR</c:v>
                </c:pt>
                <c:pt idx="35">
                  <c:v>GROVE RD SURGERY</c:v>
                </c:pt>
                <c:pt idx="36">
                  <c:v>VITTORIA MED CTR K</c:v>
                </c:pt>
                <c:pt idx="37">
                  <c:v>PRENTON MEDICAL CENTRE_MURUGESH V</c:v>
                </c:pt>
                <c:pt idx="38">
                  <c:v>COMMONFIELD RD SURGERY</c:v>
                </c:pt>
                <c:pt idx="39">
                  <c:v>CAVENDISH MEDICAL CENTRE</c:v>
                </c:pt>
                <c:pt idx="40">
                  <c:v>MANOR HEALTH CTR</c:v>
                </c:pt>
                <c:pt idx="41">
                  <c:v>MORETON CROSS GROUP PRACTICE</c:v>
                </c:pt>
                <c:pt idx="42">
                  <c:v>GLADSTONE MED CTR</c:v>
                </c:pt>
                <c:pt idx="43">
                  <c:v>FEGAN &amp; PARTNERS</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5F09-4F02-BA13-BD22460DB64F}"/>
            </c:ext>
          </c:extLst>
        </c:ser>
        <c:dLbls>
          <c:showLegendKey val="0"/>
          <c:showVal val="0"/>
          <c:showCatName val="0"/>
          <c:showSerName val="0"/>
          <c:showPercent val="0"/>
          <c:showBubbleSize val="0"/>
        </c:dLbls>
        <c:gapWidth val="500"/>
        <c:axId val="561798656"/>
        <c:axId val="544109632"/>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WHETSTONE LANE MED CTR</c:v>
                </c:pt>
                <c:pt idx="1">
                  <c:v>HOYLAKE &amp; MEOLS MEDICAL CTR</c:v>
                </c:pt>
                <c:pt idx="2">
                  <c:v>SPITAL SURGERY</c:v>
                </c:pt>
                <c:pt idx="3">
                  <c:v>ST HILARY GROUP PRACTICE</c:v>
                </c:pt>
                <c:pt idx="4">
                  <c:v>MARINE LAKE MEDICAL PRACTICE</c:v>
                </c:pt>
                <c:pt idx="5">
                  <c:v>TOWNFIELD HEALTH CENTRE</c:v>
                </c:pt>
                <c:pt idx="6">
                  <c:v>HESWALL &amp; PENSBY GROUP PRACTICE</c:v>
                </c:pt>
                <c:pt idx="7">
                  <c:v>ST CATHERINE'S SURGERY</c:v>
                </c:pt>
                <c:pt idx="8">
                  <c:v>CIVIC MEDICAL CENTRE</c:v>
                </c:pt>
                <c:pt idx="9">
                  <c:v>WEST WIRRAL GROUP PRACTICE</c:v>
                </c:pt>
                <c:pt idx="10">
                  <c:v>GREASBY GROUP PRACTICE</c:v>
                </c:pt>
                <c:pt idx="11">
                  <c:v>SUNLIGHT GROUP PRACTICE</c:v>
                </c:pt>
                <c:pt idx="12">
                  <c:v>CCG</c:v>
                </c:pt>
                <c:pt idx="13">
                  <c:v>ESTUARY MEDICAL PRACTICE</c:v>
                </c:pt>
                <c:pt idx="14">
                  <c:v>CENTRAL PARK MEDICAL CENTRE</c:v>
                </c:pt>
                <c:pt idx="15">
                  <c:v>VITTORIA MED CTR G</c:v>
                </c:pt>
                <c:pt idx="16">
                  <c:v>EGREMONT MED CTR</c:v>
                </c:pt>
                <c:pt idx="17">
                  <c:v>UPTON GROUP PRACTICE</c:v>
                </c:pt>
                <c:pt idx="18">
                  <c:v>RIVERSIDE SURGERY</c:v>
                </c:pt>
                <c:pt idx="19">
                  <c:v>VILLA MED CTR</c:v>
                </c:pt>
                <c:pt idx="20">
                  <c:v>MORETON MEDICAL CENTRE</c:v>
                </c:pt>
                <c:pt idx="21">
                  <c:v>TEEHEY LANE SURGERY</c:v>
                </c:pt>
                <c:pt idx="22">
                  <c:v>LEASOWE MEDICAL PRACTICE</c:v>
                </c:pt>
                <c:pt idx="23">
                  <c:v>EASTHAM GROUP PRACTICE</c:v>
                </c:pt>
                <c:pt idx="24">
                  <c:v>PARKFIELD MED CTR</c:v>
                </c:pt>
                <c:pt idx="25">
                  <c:v>HOYLAKE RD MET CTR</c:v>
                </c:pt>
                <c:pt idx="26">
                  <c:v>LISCARD GROUP PRACTICE</c:v>
                </c:pt>
                <c:pt idx="27">
                  <c:v>ST GEORGES MEDICAL CENTRE</c:v>
                </c:pt>
                <c:pt idx="28">
                  <c:v>DEVANEY MED CTR</c:v>
                </c:pt>
                <c:pt idx="29">
                  <c:v>SOMERVILLE MED CTR</c:v>
                </c:pt>
                <c:pt idx="30">
                  <c:v>ORCHARD SURGERY</c:v>
                </c:pt>
                <c:pt idx="31">
                  <c:v>MIRIAM PRIMARY CARE GROUP</c:v>
                </c:pt>
                <c:pt idx="32">
                  <c:v>KINGS LANE MEDICAL PRACTICE</c:v>
                </c:pt>
                <c:pt idx="33">
                  <c:v>HOLMLANDS MED CTR</c:v>
                </c:pt>
                <c:pt idx="34">
                  <c:v>HEATHERLANDS MED CTR</c:v>
                </c:pt>
                <c:pt idx="35">
                  <c:v>GROVE RD SURGERY</c:v>
                </c:pt>
                <c:pt idx="36">
                  <c:v>VITTORIA MED CTR K</c:v>
                </c:pt>
                <c:pt idx="37">
                  <c:v>PRENTON MEDICAL CENTRE_MURUGESH V</c:v>
                </c:pt>
                <c:pt idx="38">
                  <c:v>COMMONFIELD RD SURGERY</c:v>
                </c:pt>
                <c:pt idx="39">
                  <c:v>CAVENDISH MEDICAL CENTRE</c:v>
                </c:pt>
                <c:pt idx="40">
                  <c:v>MANOR HEALTH CTR</c:v>
                </c:pt>
                <c:pt idx="41">
                  <c:v>MORETON CROSS GROUP PRACTICE</c:v>
                </c:pt>
                <c:pt idx="42">
                  <c:v>GLADSTONE MED CTR</c:v>
                </c:pt>
                <c:pt idx="43">
                  <c:v>FEGAN &amp; PARTNERS</c:v>
                </c:pt>
              </c:strCache>
            </c:strRef>
          </c:cat>
          <c:val>
            <c:numRef>
              <c:f>Sheet1!$B$2:$B$45</c:f>
              <c:numCache>
                <c:formatCode>0%</c:formatCode>
                <c:ptCount val="44"/>
                <c:pt idx="0">
                  <c:v>0.89</c:v>
                </c:pt>
                <c:pt idx="1">
                  <c:v>0.89</c:v>
                </c:pt>
                <c:pt idx="2">
                  <c:v>0.89</c:v>
                </c:pt>
                <c:pt idx="3">
                  <c:v>0.89</c:v>
                </c:pt>
                <c:pt idx="4">
                  <c:v>0.89</c:v>
                </c:pt>
                <c:pt idx="5">
                  <c:v>0.89</c:v>
                </c:pt>
                <c:pt idx="6">
                  <c:v>0.89</c:v>
                </c:pt>
                <c:pt idx="7">
                  <c:v>0.89</c:v>
                </c:pt>
                <c:pt idx="8">
                  <c:v>0.89</c:v>
                </c:pt>
                <c:pt idx="9">
                  <c:v>0.89</c:v>
                </c:pt>
                <c:pt idx="10">
                  <c:v>0.89</c:v>
                </c:pt>
                <c:pt idx="11">
                  <c:v>0.89</c:v>
                </c:pt>
                <c:pt idx="12">
                  <c:v>0.89</c:v>
                </c:pt>
                <c:pt idx="13">
                  <c:v>0.89</c:v>
                </c:pt>
                <c:pt idx="14">
                  <c:v>0.89</c:v>
                </c:pt>
                <c:pt idx="15">
                  <c:v>0.89</c:v>
                </c:pt>
                <c:pt idx="16">
                  <c:v>0.89</c:v>
                </c:pt>
                <c:pt idx="17">
                  <c:v>0.89</c:v>
                </c:pt>
                <c:pt idx="18">
                  <c:v>0.89</c:v>
                </c:pt>
                <c:pt idx="19">
                  <c:v>0.89</c:v>
                </c:pt>
                <c:pt idx="20">
                  <c:v>0.89</c:v>
                </c:pt>
                <c:pt idx="21">
                  <c:v>0.89</c:v>
                </c:pt>
                <c:pt idx="22">
                  <c:v>0.89</c:v>
                </c:pt>
                <c:pt idx="23">
                  <c:v>0.89</c:v>
                </c:pt>
                <c:pt idx="24">
                  <c:v>0.89</c:v>
                </c:pt>
                <c:pt idx="25">
                  <c:v>0.89</c:v>
                </c:pt>
                <c:pt idx="26">
                  <c:v>0.89</c:v>
                </c:pt>
                <c:pt idx="27">
                  <c:v>0.89</c:v>
                </c:pt>
                <c:pt idx="28">
                  <c:v>0.89</c:v>
                </c:pt>
                <c:pt idx="29">
                  <c:v>0.89</c:v>
                </c:pt>
                <c:pt idx="30">
                  <c:v>0.89</c:v>
                </c:pt>
                <c:pt idx="31">
                  <c:v>0.89</c:v>
                </c:pt>
                <c:pt idx="32">
                  <c:v>0.89</c:v>
                </c:pt>
                <c:pt idx="33">
                  <c:v>0.89</c:v>
                </c:pt>
                <c:pt idx="34">
                  <c:v>0.89</c:v>
                </c:pt>
                <c:pt idx="35">
                  <c:v>0.89</c:v>
                </c:pt>
                <c:pt idx="36">
                  <c:v>0.89</c:v>
                </c:pt>
                <c:pt idx="37">
                  <c:v>0.89</c:v>
                </c:pt>
                <c:pt idx="38">
                  <c:v>0.89</c:v>
                </c:pt>
                <c:pt idx="39">
                  <c:v>0.89</c:v>
                </c:pt>
                <c:pt idx="40">
                  <c:v>0.89</c:v>
                </c:pt>
                <c:pt idx="41">
                  <c:v>0.89</c:v>
                </c:pt>
                <c:pt idx="42">
                  <c:v>0.89</c:v>
                </c:pt>
                <c:pt idx="43">
                  <c:v>0.89</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5F09-4F02-BA13-BD22460DB64F}"/>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5F09-4F02-BA13-BD22460DB64F}"/>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5F09-4F02-BA13-BD22460DB64F}"/>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5F09-4F02-BA13-BD22460DB64F}"/>
              </c:ext>
            </c:extLst>
          </c:dPt>
          <c:cat>
            <c:strRef>
              <c:f>Sheet1!$A$2:$A$45</c:f>
              <c:strCache>
                <c:ptCount val="44"/>
                <c:pt idx="0">
                  <c:v>WHETSTONE LANE MED CTR</c:v>
                </c:pt>
                <c:pt idx="1">
                  <c:v>HOYLAKE &amp; MEOLS MEDICAL CTR</c:v>
                </c:pt>
                <c:pt idx="2">
                  <c:v>SPITAL SURGERY</c:v>
                </c:pt>
                <c:pt idx="3">
                  <c:v>ST HILARY GROUP PRACTICE</c:v>
                </c:pt>
                <c:pt idx="4">
                  <c:v>MARINE LAKE MEDICAL PRACTICE</c:v>
                </c:pt>
                <c:pt idx="5">
                  <c:v>TOWNFIELD HEALTH CENTRE</c:v>
                </c:pt>
                <c:pt idx="6">
                  <c:v>HESWALL &amp; PENSBY GROUP PRACTICE</c:v>
                </c:pt>
                <c:pt idx="7">
                  <c:v>ST CATHERINE'S SURGERY</c:v>
                </c:pt>
                <c:pt idx="8">
                  <c:v>CIVIC MEDICAL CENTRE</c:v>
                </c:pt>
                <c:pt idx="9">
                  <c:v>WEST WIRRAL GROUP PRACTICE</c:v>
                </c:pt>
                <c:pt idx="10">
                  <c:v>GREASBY GROUP PRACTICE</c:v>
                </c:pt>
                <c:pt idx="11">
                  <c:v>SUNLIGHT GROUP PRACTICE</c:v>
                </c:pt>
                <c:pt idx="12">
                  <c:v>CCG</c:v>
                </c:pt>
                <c:pt idx="13">
                  <c:v>ESTUARY MEDICAL PRACTICE</c:v>
                </c:pt>
                <c:pt idx="14">
                  <c:v>CENTRAL PARK MEDICAL CENTRE</c:v>
                </c:pt>
                <c:pt idx="15">
                  <c:v>VITTORIA MED CTR G</c:v>
                </c:pt>
                <c:pt idx="16">
                  <c:v>EGREMONT MED CTR</c:v>
                </c:pt>
                <c:pt idx="17">
                  <c:v>UPTON GROUP PRACTICE</c:v>
                </c:pt>
                <c:pt idx="18">
                  <c:v>RIVERSIDE SURGERY</c:v>
                </c:pt>
                <c:pt idx="19">
                  <c:v>VILLA MED CTR</c:v>
                </c:pt>
                <c:pt idx="20">
                  <c:v>MORETON MEDICAL CENTRE</c:v>
                </c:pt>
                <c:pt idx="21">
                  <c:v>TEEHEY LANE SURGERY</c:v>
                </c:pt>
                <c:pt idx="22">
                  <c:v>LEASOWE MEDICAL PRACTICE</c:v>
                </c:pt>
                <c:pt idx="23">
                  <c:v>EASTHAM GROUP PRACTICE</c:v>
                </c:pt>
                <c:pt idx="24">
                  <c:v>PARKFIELD MED CTR</c:v>
                </c:pt>
                <c:pt idx="25">
                  <c:v>HOYLAKE RD MET CTR</c:v>
                </c:pt>
                <c:pt idx="26">
                  <c:v>LISCARD GROUP PRACTICE</c:v>
                </c:pt>
                <c:pt idx="27">
                  <c:v>ST GEORGES MEDICAL CENTRE</c:v>
                </c:pt>
                <c:pt idx="28">
                  <c:v>DEVANEY MED CTR</c:v>
                </c:pt>
                <c:pt idx="29">
                  <c:v>SOMERVILLE MED CTR</c:v>
                </c:pt>
                <c:pt idx="30">
                  <c:v>ORCHARD SURGERY</c:v>
                </c:pt>
                <c:pt idx="31">
                  <c:v>MIRIAM PRIMARY CARE GROUP</c:v>
                </c:pt>
                <c:pt idx="32">
                  <c:v>KINGS LANE MEDICAL PRACTICE</c:v>
                </c:pt>
                <c:pt idx="33">
                  <c:v>HOLMLANDS MED CTR</c:v>
                </c:pt>
                <c:pt idx="34">
                  <c:v>HEATHERLANDS MED CTR</c:v>
                </c:pt>
                <c:pt idx="35">
                  <c:v>GROVE RD SURGERY</c:v>
                </c:pt>
                <c:pt idx="36">
                  <c:v>VITTORIA MED CTR K</c:v>
                </c:pt>
                <c:pt idx="37">
                  <c:v>PRENTON MEDICAL CENTRE_MURUGESH V</c:v>
                </c:pt>
                <c:pt idx="38">
                  <c:v>COMMONFIELD RD SURGERY</c:v>
                </c:pt>
                <c:pt idx="39">
                  <c:v>CAVENDISH MEDICAL CENTRE</c:v>
                </c:pt>
                <c:pt idx="40">
                  <c:v>MANOR HEALTH CTR</c:v>
                </c:pt>
                <c:pt idx="41">
                  <c:v>MORETON CROSS GROUP PRACTICE</c:v>
                </c:pt>
                <c:pt idx="42">
                  <c:v>GLADSTONE MED CTR</c:v>
                </c:pt>
                <c:pt idx="43">
                  <c:v>FEGAN &amp; PARTNERS</c:v>
                </c:pt>
              </c:strCache>
            </c:strRef>
          </c:cat>
          <c:val>
            <c:numRef>
              <c:f>Sheet1!$C$2:$C$45</c:f>
              <c:numCache>
                <c:formatCode>0%</c:formatCode>
                <c:ptCount val="44"/>
                <c:pt idx="0">
                  <c:v>0.79</c:v>
                </c:pt>
                <c:pt idx="1">
                  <c:v>0.81</c:v>
                </c:pt>
                <c:pt idx="2">
                  <c:v>0.81</c:v>
                </c:pt>
                <c:pt idx="3">
                  <c:v>0.83</c:v>
                </c:pt>
                <c:pt idx="4">
                  <c:v>0.87</c:v>
                </c:pt>
                <c:pt idx="5">
                  <c:v>0.87</c:v>
                </c:pt>
                <c:pt idx="6">
                  <c:v>0.88</c:v>
                </c:pt>
                <c:pt idx="7">
                  <c:v>0.88</c:v>
                </c:pt>
                <c:pt idx="8">
                  <c:v>0.9</c:v>
                </c:pt>
                <c:pt idx="9">
                  <c:v>0.9</c:v>
                </c:pt>
                <c:pt idx="10">
                  <c:v>0.91</c:v>
                </c:pt>
                <c:pt idx="11">
                  <c:v>0.91</c:v>
                </c:pt>
                <c:pt idx="12">
                  <c:v>-10</c:v>
                </c:pt>
                <c:pt idx="13">
                  <c:v>0.92</c:v>
                </c:pt>
                <c:pt idx="14">
                  <c:v>0.92</c:v>
                </c:pt>
                <c:pt idx="15">
                  <c:v>0.92</c:v>
                </c:pt>
                <c:pt idx="16">
                  <c:v>0.92</c:v>
                </c:pt>
                <c:pt idx="17">
                  <c:v>0.93</c:v>
                </c:pt>
                <c:pt idx="18">
                  <c:v>0.93</c:v>
                </c:pt>
                <c:pt idx="19">
                  <c:v>0.93</c:v>
                </c:pt>
                <c:pt idx="20">
                  <c:v>0.93</c:v>
                </c:pt>
                <c:pt idx="21">
                  <c:v>0.93</c:v>
                </c:pt>
                <c:pt idx="22">
                  <c:v>0.93</c:v>
                </c:pt>
                <c:pt idx="23">
                  <c:v>0.94</c:v>
                </c:pt>
                <c:pt idx="24">
                  <c:v>0.94</c:v>
                </c:pt>
                <c:pt idx="25">
                  <c:v>0.94</c:v>
                </c:pt>
                <c:pt idx="26">
                  <c:v>0.94</c:v>
                </c:pt>
                <c:pt idx="27">
                  <c:v>0.95</c:v>
                </c:pt>
                <c:pt idx="28">
                  <c:v>0.95</c:v>
                </c:pt>
                <c:pt idx="29">
                  <c:v>0.95</c:v>
                </c:pt>
                <c:pt idx="30">
                  <c:v>0.95</c:v>
                </c:pt>
                <c:pt idx="31">
                  <c:v>0.95</c:v>
                </c:pt>
                <c:pt idx="32">
                  <c:v>0.96</c:v>
                </c:pt>
                <c:pt idx="33">
                  <c:v>0.97</c:v>
                </c:pt>
                <c:pt idx="34">
                  <c:v>0.97</c:v>
                </c:pt>
                <c:pt idx="35">
                  <c:v>0.97</c:v>
                </c:pt>
                <c:pt idx="36">
                  <c:v>0.97</c:v>
                </c:pt>
                <c:pt idx="37">
                  <c:v>0.97</c:v>
                </c:pt>
                <c:pt idx="38">
                  <c:v>0.98</c:v>
                </c:pt>
                <c:pt idx="39">
                  <c:v>0.98</c:v>
                </c:pt>
                <c:pt idx="40">
                  <c:v>0.98</c:v>
                </c:pt>
                <c:pt idx="41">
                  <c:v>0.98</c:v>
                </c:pt>
                <c:pt idx="42">
                  <c:v>0.98</c:v>
                </c:pt>
                <c:pt idx="43">
                  <c:v>0.98</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5F09-4F02-BA13-BD22460DB64F}"/>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0.92</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5F09-4F02-BA13-BD22460DB64F}"/>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5F09-4F02-BA13-BD22460DB64F}"/>
            </c:ext>
          </c:extLst>
        </c:ser>
        <c:dLbls>
          <c:showLegendKey val="0"/>
          <c:showVal val="0"/>
          <c:showCatName val="0"/>
          <c:showSerName val="0"/>
          <c:showPercent val="0"/>
          <c:showBubbleSize val="0"/>
        </c:dLbls>
        <c:marker val="1"/>
        <c:smooth val="0"/>
        <c:axId val="561798144"/>
        <c:axId val="544111360"/>
      </c:lineChart>
      <c:catAx>
        <c:axId val="561798144"/>
        <c:scaling>
          <c:orientation val="minMax"/>
        </c:scaling>
        <c:delete val="0"/>
        <c:axPos val="b"/>
        <c:numFmt formatCode="General" sourceLinked="1"/>
        <c:majorTickMark val="out"/>
        <c:minorTickMark val="none"/>
        <c:tickLblPos val="nextTo"/>
        <c:txPr>
          <a:bodyPr rot="-5400000" vert="horz"/>
          <a:lstStyle/>
          <a:p>
            <a:pPr>
              <a:defRPr sz="700"/>
            </a:pPr>
            <a:endParaRPr lang="en-US"/>
          </a:p>
        </c:txPr>
        <c:crossAx val="544111360"/>
        <c:crosses val="autoZero"/>
        <c:auto val="1"/>
        <c:lblAlgn val="ctr"/>
        <c:lblOffset val="100"/>
        <c:noMultiLvlLbl val="0"/>
      </c:catAx>
      <c:valAx>
        <c:axId val="54411136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61798144"/>
        <c:crosses val="autoZero"/>
        <c:crossBetween val="between"/>
      </c:valAx>
      <c:valAx>
        <c:axId val="544109632"/>
        <c:scaling>
          <c:orientation val="minMax"/>
          <c:max val="1"/>
          <c:min val="0"/>
        </c:scaling>
        <c:delete val="0"/>
        <c:axPos val="r"/>
        <c:numFmt formatCode="General" sourceLinked="1"/>
        <c:majorTickMark val="none"/>
        <c:minorTickMark val="none"/>
        <c:tickLblPos val="none"/>
        <c:spPr>
          <a:ln>
            <a:noFill/>
          </a:ln>
        </c:spPr>
        <c:crossAx val="561798656"/>
        <c:crosses val="max"/>
        <c:crossBetween val="between"/>
      </c:valAx>
      <c:catAx>
        <c:axId val="561798656"/>
        <c:scaling>
          <c:orientation val="minMax"/>
        </c:scaling>
        <c:delete val="1"/>
        <c:axPos val="b"/>
        <c:numFmt formatCode="General" sourceLinked="1"/>
        <c:majorTickMark val="out"/>
        <c:minorTickMark val="none"/>
        <c:tickLblPos val="nextTo"/>
        <c:crossAx val="54410963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0290-4559-8DC8-E2F8598D45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6"/>
                <c:pt idx="0">
                  <c:v>ALLPORT MEDICAL CENTRE</c:v>
                </c:pt>
                <c:pt idx="1">
                  <c:v>MORETON HEALTH CLINIC</c:v>
                </c:pt>
                <c:pt idx="2">
                  <c:v>CLAUGHTON MEDICAL CENTRE</c:v>
                </c:pt>
                <c:pt idx="3">
                  <c:v>BLACKHEATH MED CTR</c:v>
                </c:pt>
                <c:pt idx="4">
                  <c:v>HAMILTON MED CTR</c:v>
                </c:pt>
                <c:pt idx="5">
                  <c:v>CHURCH ROAD MEDICAL PRACTICE</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F09-4F02-BA13-BD22460DB64F}"/>
            </c:ext>
          </c:extLst>
        </c:ser>
        <c:ser>
          <c:idx val="3"/>
          <c:order val="3"/>
          <c:tx>
            <c:strRef>
              <c:f>Sheet1!$E$1</c:f>
              <c:strCache>
                <c:ptCount val="1"/>
                <c:pt idx="0">
                  <c:v>Column1</c:v>
                </c:pt>
              </c:strCache>
            </c:strRef>
          </c:tx>
          <c:invertIfNegative val="0"/>
          <c:cat>
            <c:strRef>
              <c:f>Sheet1!$A$2:$A$45</c:f>
              <c:strCache>
                <c:ptCount val="6"/>
                <c:pt idx="0">
                  <c:v>ALLPORT MEDICAL CENTRE</c:v>
                </c:pt>
                <c:pt idx="1">
                  <c:v>MORETON HEALTH CLINIC</c:v>
                </c:pt>
                <c:pt idx="2">
                  <c:v>CLAUGHTON MEDICAL CENTRE</c:v>
                </c:pt>
                <c:pt idx="3">
                  <c:v>BLACKHEATH MED CTR</c:v>
                </c:pt>
                <c:pt idx="4">
                  <c:v>HAMILTON MED CTR</c:v>
                </c:pt>
                <c:pt idx="5">
                  <c:v>CHURCH ROAD MEDICAL PRACTICE</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5F09-4F02-BA13-BD22460DB64F}"/>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6"/>
                <c:pt idx="0">
                  <c:v>ALLPORT MEDICAL CENTRE</c:v>
                </c:pt>
                <c:pt idx="1">
                  <c:v>MORETON HEALTH CLINIC</c:v>
                </c:pt>
                <c:pt idx="2">
                  <c:v>CLAUGHTON MEDICAL CENTRE</c:v>
                </c:pt>
                <c:pt idx="3">
                  <c:v>BLACKHEATH MED CTR</c:v>
                </c:pt>
                <c:pt idx="4">
                  <c:v>HAMILTON MED CTR</c:v>
                </c:pt>
                <c:pt idx="5">
                  <c:v>CHURCH ROAD MEDICAL PRACTICE</c:v>
                </c:pt>
              </c:strCache>
            </c:strRef>
          </c:cat>
          <c:val>
            <c:numRef>
              <c:f>Sheet1!$F$2:$F$45</c:f>
              <c:numCache>
                <c:formatCode>General</c:formatCode>
                <c:ptCount val="44"/>
                <c:pt idx="0">
                  <c:v>0.99</c:v>
                </c:pt>
                <c:pt idx="1">
                  <c:v>0.99</c:v>
                </c:pt>
                <c:pt idx="2">
                  <c:v>0.99</c:v>
                </c:pt>
                <c:pt idx="3">
                  <c:v>0.99</c:v>
                </c:pt>
                <c:pt idx="4">
                  <c:v>1</c:v>
                </c:pt>
                <c:pt idx="5">
                  <c:v>1</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5F09-4F02-BA13-BD22460DB64F}"/>
            </c:ext>
          </c:extLst>
        </c:ser>
        <c:ser>
          <c:idx val="5"/>
          <c:order val="5"/>
          <c:tx>
            <c:strRef>
              <c:f>Sheet1!$G$1</c:f>
              <c:strCache>
                <c:ptCount val="1"/>
                <c:pt idx="0">
                  <c:v>Column3</c:v>
                </c:pt>
              </c:strCache>
            </c:strRef>
          </c:tx>
          <c:invertIfNegative val="0"/>
          <c:cat>
            <c:strRef>
              <c:f>Sheet1!$A$2:$A$45</c:f>
              <c:strCache>
                <c:ptCount val="6"/>
                <c:pt idx="0">
                  <c:v>ALLPORT MEDICAL CENTRE</c:v>
                </c:pt>
                <c:pt idx="1">
                  <c:v>MORETON HEALTH CLINIC</c:v>
                </c:pt>
                <c:pt idx="2">
                  <c:v>CLAUGHTON MEDICAL CENTRE</c:v>
                </c:pt>
                <c:pt idx="3">
                  <c:v>BLACKHEATH MED CTR</c:v>
                </c:pt>
                <c:pt idx="4">
                  <c:v>HAMILTON MED CTR</c:v>
                </c:pt>
                <c:pt idx="5">
                  <c:v>CHURCH ROAD MEDICAL PRACTICE</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5F09-4F02-BA13-BD22460DB64F}"/>
            </c:ext>
          </c:extLst>
        </c:ser>
        <c:ser>
          <c:idx val="6"/>
          <c:order val="6"/>
          <c:tx>
            <c:strRef>
              <c:f>Sheet1!$H$1</c:f>
              <c:strCache>
                <c:ptCount val="1"/>
                <c:pt idx="0">
                  <c:v>Column4</c:v>
                </c:pt>
              </c:strCache>
            </c:strRef>
          </c:tx>
          <c:invertIfNegative val="0"/>
          <c:cat>
            <c:strRef>
              <c:f>Sheet1!$A$2:$A$45</c:f>
              <c:strCache>
                <c:ptCount val="6"/>
                <c:pt idx="0">
                  <c:v>ALLPORT MEDICAL CENTRE</c:v>
                </c:pt>
                <c:pt idx="1">
                  <c:v>MORETON HEALTH CLINIC</c:v>
                </c:pt>
                <c:pt idx="2">
                  <c:v>CLAUGHTON MEDICAL CENTRE</c:v>
                </c:pt>
                <c:pt idx="3">
                  <c:v>BLACKHEATH MED CTR</c:v>
                </c:pt>
                <c:pt idx="4">
                  <c:v>HAMILTON MED CTR</c:v>
                </c:pt>
                <c:pt idx="5">
                  <c:v>CHURCH ROAD MEDICAL PRACTICE</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5F09-4F02-BA13-BD22460DB64F}"/>
            </c:ext>
          </c:extLst>
        </c:ser>
        <c:dLbls>
          <c:showLegendKey val="0"/>
          <c:showVal val="0"/>
          <c:showCatName val="0"/>
          <c:showSerName val="0"/>
          <c:showPercent val="0"/>
          <c:showBubbleSize val="0"/>
        </c:dLbls>
        <c:gapWidth val="500"/>
        <c:axId val="561798656"/>
        <c:axId val="544109632"/>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6"/>
                <c:pt idx="0">
                  <c:v>ALLPORT MEDICAL CENTRE</c:v>
                </c:pt>
                <c:pt idx="1">
                  <c:v>MORETON HEALTH CLINIC</c:v>
                </c:pt>
                <c:pt idx="2">
                  <c:v>CLAUGHTON MEDICAL CENTRE</c:v>
                </c:pt>
                <c:pt idx="3">
                  <c:v>BLACKHEATH MED CTR</c:v>
                </c:pt>
                <c:pt idx="4">
                  <c:v>HAMILTON MED CTR</c:v>
                </c:pt>
                <c:pt idx="5">
                  <c:v>CHURCH ROAD MEDICAL PRACTICE</c:v>
                </c:pt>
              </c:strCache>
            </c:strRef>
          </c:cat>
          <c:val>
            <c:numRef>
              <c:f>Sheet1!$B$2:$B$45</c:f>
              <c:numCache>
                <c:formatCode>0%</c:formatCode>
                <c:ptCount val="44"/>
                <c:pt idx="0">
                  <c:v>0.89</c:v>
                </c:pt>
                <c:pt idx="1">
                  <c:v>0.89</c:v>
                </c:pt>
                <c:pt idx="2">
                  <c:v>0.89</c:v>
                </c:pt>
                <c:pt idx="3">
                  <c:v>0.89</c:v>
                </c:pt>
                <c:pt idx="4">
                  <c:v>0.89</c:v>
                </c:pt>
                <c:pt idx="5">
                  <c:v>0.89</c:v>
                </c:pt>
                <c:pt idx="6">
                  <c:v>0.89</c:v>
                </c:pt>
                <c:pt idx="7">
                  <c:v>0.89</c:v>
                </c:pt>
                <c:pt idx="8">
                  <c:v>0.89</c:v>
                </c:pt>
                <c:pt idx="9">
                  <c:v>0.89</c:v>
                </c:pt>
                <c:pt idx="10">
                  <c:v>0.89</c:v>
                </c:pt>
                <c:pt idx="11">
                  <c:v>0.89</c:v>
                </c:pt>
                <c:pt idx="12">
                  <c:v>0.89</c:v>
                </c:pt>
                <c:pt idx="13">
                  <c:v>0.89</c:v>
                </c:pt>
                <c:pt idx="14">
                  <c:v>0.89</c:v>
                </c:pt>
                <c:pt idx="15">
                  <c:v>0.89</c:v>
                </c:pt>
                <c:pt idx="16">
                  <c:v>0.89</c:v>
                </c:pt>
                <c:pt idx="17">
                  <c:v>0.89</c:v>
                </c:pt>
                <c:pt idx="18">
                  <c:v>0.89</c:v>
                </c:pt>
                <c:pt idx="19">
                  <c:v>0.89</c:v>
                </c:pt>
                <c:pt idx="20">
                  <c:v>0.89</c:v>
                </c:pt>
                <c:pt idx="21">
                  <c:v>0.89</c:v>
                </c:pt>
                <c:pt idx="22">
                  <c:v>0.89</c:v>
                </c:pt>
                <c:pt idx="23">
                  <c:v>0.89</c:v>
                </c:pt>
                <c:pt idx="24">
                  <c:v>0.89</c:v>
                </c:pt>
                <c:pt idx="25">
                  <c:v>0.89</c:v>
                </c:pt>
                <c:pt idx="26">
                  <c:v>0.89</c:v>
                </c:pt>
                <c:pt idx="27">
                  <c:v>0.89</c:v>
                </c:pt>
                <c:pt idx="28">
                  <c:v>0.89</c:v>
                </c:pt>
                <c:pt idx="29">
                  <c:v>0.89</c:v>
                </c:pt>
                <c:pt idx="30">
                  <c:v>0.89</c:v>
                </c:pt>
                <c:pt idx="31">
                  <c:v>0.89</c:v>
                </c:pt>
                <c:pt idx="32">
                  <c:v>0.89</c:v>
                </c:pt>
                <c:pt idx="33">
                  <c:v>0.89</c:v>
                </c:pt>
                <c:pt idx="34">
                  <c:v>0.89</c:v>
                </c:pt>
                <c:pt idx="35">
                  <c:v>0.89</c:v>
                </c:pt>
                <c:pt idx="36">
                  <c:v>0.89</c:v>
                </c:pt>
                <c:pt idx="37">
                  <c:v>0.89</c:v>
                </c:pt>
                <c:pt idx="38">
                  <c:v>0.89</c:v>
                </c:pt>
                <c:pt idx="39">
                  <c:v>0.89</c:v>
                </c:pt>
                <c:pt idx="40">
                  <c:v>0.89</c:v>
                </c:pt>
                <c:pt idx="41">
                  <c:v>0.89</c:v>
                </c:pt>
                <c:pt idx="42">
                  <c:v>0.89</c:v>
                </c:pt>
                <c:pt idx="43">
                  <c:v>0.89</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5F09-4F02-BA13-BD22460DB64F}"/>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5F09-4F02-BA13-BD22460DB64F}"/>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5F09-4F02-BA13-BD22460DB64F}"/>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5F09-4F02-BA13-BD22460DB64F}"/>
              </c:ext>
            </c:extLst>
          </c:dPt>
          <c:cat>
            <c:strRef>
              <c:f>Sheet1!$A$2:$A$45</c:f>
              <c:strCache>
                <c:ptCount val="6"/>
                <c:pt idx="0">
                  <c:v>ALLPORT MEDICAL CENTRE</c:v>
                </c:pt>
                <c:pt idx="1">
                  <c:v>MORETON HEALTH CLINIC</c:v>
                </c:pt>
                <c:pt idx="2">
                  <c:v>CLAUGHTON MEDICAL CENTRE</c:v>
                </c:pt>
                <c:pt idx="3">
                  <c:v>BLACKHEATH MED CTR</c:v>
                </c:pt>
                <c:pt idx="4">
                  <c:v>HAMILTON MED CTR</c:v>
                </c:pt>
                <c:pt idx="5">
                  <c:v>CHURCH ROAD MEDICAL PRACTICE</c:v>
                </c:pt>
              </c:strCache>
            </c:strRef>
          </c:cat>
          <c:val>
            <c:numRef>
              <c:f>Sheet1!$C$2:$C$45</c:f>
              <c:numCache>
                <c:formatCode>0%</c:formatCode>
                <c:ptCount val="44"/>
                <c:pt idx="0">
                  <c:v>0.99</c:v>
                </c:pt>
                <c:pt idx="1">
                  <c:v>0.99</c:v>
                </c:pt>
                <c:pt idx="2">
                  <c:v>0.99</c:v>
                </c:pt>
                <c:pt idx="3">
                  <c:v>0.99</c:v>
                </c:pt>
                <c:pt idx="4">
                  <c:v>1</c:v>
                </c:pt>
                <c:pt idx="5">
                  <c:v>1</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5F09-4F02-BA13-BD22460DB64F}"/>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5F09-4F02-BA13-BD22460DB64F}"/>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5F09-4F02-BA13-BD22460DB64F}"/>
            </c:ext>
          </c:extLst>
        </c:ser>
        <c:dLbls>
          <c:showLegendKey val="0"/>
          <c:showVal val="0"/>
          <c:showCatName val="0"/>
          <c:showSerName val="0"/>
          <c:showPercent val="0"/>
          <c:showBubbleSize val="0"/>
        </c:dLbls>
        <c:marker val="1"/>
        <c:smooth val="0"/>
        <c:axId val="561798144"/>
        <c:axId val="544111360"/>
      </c:lineChart>
      <c:catAx>
        <c:axId val="561798144"/>
        <c:scaling>
          <c:orientation val="minMax"/>
        </c:scaling>
        <c:delete val="0"/>
        <c:axPos val="b"/>
        <c:numFmt formatCode="General" sourceLinked="1"/>
        <c:majorTickMark val="out"/>
        <c:minorTickMark val="none"/>
        <c:tickLblPos val="nextTo"/>
        <c:txPr>
          <a:bodyPr rot="-5400000" vert="horz"/>
          <a:lstStyle/>
          <a:p>
            <a:pPr>
              <a:defRPr sz="700"/>
            </a:pPr>
            <a:endParaRPr lang="en-US"/>
          </a:p>
        </c:txPr>
        <c:crossAx val="544111360"/>
        <c:crosses val="autoZero"/>
        <c:auto val="1"/>
        <c:lblAlgn val="ctr"/>
        <c:lblOffset val="100"/>
        <c:noMultiLvlLbl val="0"/>
      </c:catAx>
      <c:valAx>
        <c:axId val="54411136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61798144"/>
        <c:crosses val="autoZero"/>
        <c:crossBetween val="between"/>
      </c:valAx>
      <c:valAx>
        <c:axId val="544109632"/>
        <c:scaling>
          <c:orientation val="minMax"/>
          <c:max val="1"/>
          <c:min val="0"/>
        </c:scaling>
        <c:delete val="0"/>
        <c:axPos val="r"/>
        <c:numFmt formatCode="General" sourceLinked="1"/>
        <c:majorTickMark val="none"/>
        <c:minorTickMark val="none"/>
        <c:tickLblPos val="none"/>
        <c:spPr>
          <a:ln>
            <a:noFill/>
          </a:ln>
        </c:spPr>
        <c:crossAx val="561798656"/>
        <c:crosses val="max"/>
        <c:crossBetween val="between"/>
      </c:valAx>
      <c:catAx>
        <c:axId val="561798656"/>
        <c:scaling>
          <c:orientation val="minMax"/>
        </c:scaling>
        <c:delete val="1"/>
        <c:axPos val="b"/>
        <c:numFmt formatCode="General" sourceLinked="1"/>
        <c:majorTickMark val="out"/>
        <c:minorTickMark val="none"/>
        <c:tickLblPos val="nextTo"/>
        <c:crossAx val="54410963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0290-4559-8DC8-E2F8598D45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CCG </c:v>
                </c:pt>
              </c:strCache>
            </c:strRef>
          </c:tx>
          <c:spPr>
            <a:solidFill>
              <a:schemeClr val="accent3">
                <a:lumMod val="75000"/>
              </a:schemeClr>
            </a:solidFill>
          </c:spPr>
          <c:invertIfNegative val="0"/>
          <c:dLbls>
            <c:numFmt formatCode="[=0]0\%;[&lt;0.5]&quot;*&quot;\%;0\%" sourceLinked="0"/>
            <c:spPr>
              <a:noFill/>
              <a:ln>
                <a:noFill/>
              </a:ln>
              <a:effectLst/>
            </c:spPr>
            <c:txPr>
              <a:bodyPr/>
              <a:lstStyle/>
              <a:p>
                <a:pPr>
                  <a:defRPr sz="1050"/>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Sheet1!$A$2:$A$6</c:f>
              <c:strCache>
                <c:ptCount val="5"/>
                <c:pt idx="0">
                  <c:v>Booking appointments 
online </c:v>
                </c:pt>
                <c:pt idx="1">
                  <c:v>Ordering repeat prescriptions 
online</c:v>
                </c:pt>
                <c:pt idx="2">
                  <c:v>Accessing my medical records 
online</c:v>
                </c:pt>
                <c:pt idx="3">
                  <c:v>None of these </c:v>
                </c:pt>
                <c:pt idx="4">
                  <c:v>Don't know </c:v>
                </c:pt>
              </c:strCache>
            </c:strRef>
          </c:cat>
          <c:val>
            <c:numRef>
              <c:f>Sheet1!$B$2:$B$6</c:f>
              <c:numCache>
                <c:formatCode>General</c:formatCode>
                <c:ptCount val="5"/>
                <c:pt idx="0">
                  <c:v>50</c:v>
                </c:pt>
                <c:pt idx="1">
                  <c:v>49</c:v>
                </c:pt>
                <c:pt idx="2">
                  <c:v>22</c:v>
                </c:pt>
                <c:pt idx="3">
                  <c:v>5</c:v>
                </c:pt>
                <c:pt idx="4">
                  <c:v>36</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0-AD02-4763-B26F-9AA2B72628B7}"/>
            </c:ext>
          </c:extLst>
        </c:ser>
        <c:ser>
          <c:idx val="1"/>
          <c:order val="1"/>
          <c:tx>
            <c:strRef>
              <c:f>Sheet1!$C$1</c:f>
              <c:strCache>
                <c:ptCount val="1"/>
                <c:pt idx="0">
                  <c:v>National </c:v>
                </c:pt>
              </c:strCache>
            </c:strRef>
          </c:tx>
          <c:spPr>
            <a:solidFill>
              <a:schemeClr val="accent2"/>
            </a:solidFill>
          </c:spPr>
          <c:invertIfNegative val="0"/>
          <c:dLbls>
            <c:numFmt formatCode="[=0]0\%;[&lt;0.5]&quot;*&quot;\%;0\%" sourceLinked="0"/>
            <c:spPr>
              <a:noFill/>
              <a:ln>
                <a:noFill/>
              </a:ln>
              <a:effectLst/>
            </c:spPr>
            <c:txPr>
              <a:bodyPr/>
              <a:lstStyle/>
              <a:p>
                <a:pPr>
                  <a:defRPr sz="1050"/>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Sheet1!$A$2:$A$6</c:f>
              <c:strCache>
                <c:ptCount val="5"/>
                <c:pt idx="0">
                  <c:v>Booking appointments 
online </c:v>
                </c:pt>
                <c:pt idx="1">
                  <c:v>Ordering repeat prescriptions 
online</c:v>
                </c:pt>
                <c:pt idx="2">
                  <c:v>Accessing my medical records 
online</c:v>
                </c:pt>
                <c:pt idx="3">
                  <c:v>None of these </c:v>
                </c:pt>
                <c:pt idx="4">
                  <c:v>Don't know </c:v>
                </c:pt>
              </c:strCache>
            </c:strRef>
          </c:cat>
          <c:val>
            <c:numRef>
              <c:f>Sheet1!$C$2:$C$6</c:f>
              <c:numCache>
                <c:formatCode>General</c:formatCode>
                <c:ptCount val="5"/>
                <c:pt idx="0">
                  <c:v>48</c:v>
                </c:pt>
                <c:pt idx="1">
                  <c:v>44</c:v>
                </c:pt>
                <c:pt idx="2">
                  <c:v>19</c:v>
                </c:pt>
                <c:pt idx="3">
                  <c:v>7</c:v>
                </c:pt>
                <c:pt idx="4">
                  <c:v>36</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1-AD02-4763-B26F-9AA2B72628B7}"/>
            </c:ext>
          </c:extLst>
        </c:ser>
        <c:dLbls>
          <c:showLegendKey val="0"/>
          <c:showVal val="0"/>
          <c:showCatName val="0"/>
          <c:showSerName val="0"/>
          <c:showPercent val="0"/>
          <c:showBubbleSize val="0"/>
        </c:dLbls>
        <c:gapWidth val="150"/>
        <c:overlap val="-3"/>
        <c:axId val="560844288"/>
        <c:axId val="560786240"/>
      </c:barChart>
      <c:catAx>
        <c:axId val="560844288"/>
        <c:scaling>
          <c:orientation val="minMax"/>
        </c:scaling>
        <c:delete val="0"/>
        <c:axPos val="b"/>
        <c:numFmt formatCode="General" sourceLinked="0"/>
        <c:majorTickMark val="out"/>
        <c:minorTickMark val="none"/>
        <c:tickLblPos val="nextTo"/>
        <c:txPr>
          <a:bodyPr anchor="ctr" anchorCtr="1"/>
          <a:lstStyle/>
          <a:p>
            <a:pPr algn="l">
              <a:defRPr sz="1200"/>
            </a:pPr>
            <a:endParaRPr lang="en-US"/>
          </a:p>
        </c:txPr>
        <c:crossAx val="560786240"/>
        <c:crosses val="autoZero"/>
        <c:auto val="1"/>
        <c:lblAlgn val="ctr"/>
        <c:lblOffset val="100"/>
        <c:noMultiLvlLbl val="0"/>
      </c:catAx>
      <c:valAx>
        <c:axId val="560786240"/>
        <c:scaling>
          <c:orientation val="minMax"/>
          <c:max val="100"/>
          <c:min val="0"/>
        </c:scaling>
        <c:delete val="0"/>
        <c:axPos val="l"/>
        <c:majorGridlines>
          <c:spPr>
            <a:ln>
              <a:solidFill>
                <a:schemeClr val="accent2">
                  <a:lumMod val="60000"/>
                  <a:lumOff val="40000"/>
                </a:schemeClr>
              </a:solidFill>
              <a:prstDash val="sysDot"/>
            </a:ln>
          </c:spPr>
        </c:majorGridlines>
        <c:numFmt formatCode="General" sourceLinked="1"/>
        <c:majorTickMark val="out"/>
        <c:minorTickMark val="none"/>
        <c:tickLblPos val="nextTo"/>
        <c:txPr>
          <a:bodyPr/>
          <a:lstStyle/>
          <a:p>
            <a:pPr>
              <a:defRPr sz="1400"/>
            </a:pPr>
            <a:endParaRPr lang="en-US"/>
          </a:p>
        </c:txPr>
        <c:crossAx val="560844288"/>
        <c:crosses val="autoZero"/>
        <c:crossBetween val="between"/>
      </c:valAx>
      <c:spPr>
        <a:noFill/>
        <a:ln>
          <a:noFill/>
        </a:ln>
      </c:spPr>
    </c:plotArea>
    <c:legend>
      <c:legendPos val="r"/>
      <c:legendEntry>
        <c:idx val="0"/>
        <c:txPr>
          <a:bodyPr/>
          <a:lstStyle/>
          <a:p>
            <a:pPr>
              <a:defRPr sz="1200">
                <a:solidFill>
                  <a:schemeClr val="tx1"/>
                </a:solidFill>
              </a:defRPr>
            </a:pPr>
            <a:endParaRPr lang="en-US"/>
          </a:p>
        </c:txPr>
      </c:legendEntry>
      <c:legendEntry>
        <c:idx val="1"/>
        <c:txPr>
          <a:bodyPr/>
          <a:lstStyle/>
          <a:p>
            <a:pPr>
              <a:defRPr sz="1200">
                <a:solidFill>
                  <a:schemeClr val="tx1"/>
                </a:solidFill>
              </a:defRPr>
            </a:pPr>
            <a:endParaRPr lang="en-US"/>
          </a:p>
        </c:txPr>
      </c:legendEntry>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334037085221659E-2"/>
          <c:y val="5.1662388675966064E-2"/>
          <c:w val="0.97966590662473696"/>
          <c:h val="0.90793312919925884"/>
        </c:manualLayout>
      </c:layout>
      <c:stockChart>
        <c:ser>
          <c:idx val="0"/>
          <c:order val="0"/>
          <c:tx>
            <c:strRef>
              <c:f>Sheet1!$A$1</c:f>
              <c:strCache>
                <c:ptCount val="1"/>
                <c:pt idx="0">
                  <c:v>Column1</c:v>
                </c:pt>
              </c:strCache>
            </c:strRef>
          </c:tx>
          <c:spPr>
            <a:ln w="28575">
              <a:noFill/>
            </a:ln>
          </c:spPr>
          <c:marker>
            <c:symbol val="none"/>
          </c:marker>
          <c:val>
            <c:numRef>
              <c:f>Sheet1!$A$2:$A$6</c:f>
              <c:numCache>
                <c:formatCode>General</c:formatCode>
                <c:ptCount val="5"/>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A4A-49E9-805C-8DCF45083DB6}"/>
            </c:ext>
          </c:extLst>
        </c:ser>
        <c:ser>
          <c:idx val="1"/>
          <c:order val="1"/>
          <c:tx>
            <c:strRef>
              <c:f>Sheet1!$B$1</c:f>
              <c:strCache>
                <c:ptCount val="1"/>
                <c:pt idx="0">
                  <c:v>High</c:v>
                </c:pt>
              </c:strCache>
            </c:strRef>
          </c:tx>
          <c:spPr>
            <a:ln w="28575">
              <a:noFill/>
            </a:ln>
          </c:spPr>
          <c:marker>
            <c:symbol val="none"/>
          </c:marker>
          <c:val>
            <c:numRef>
              <c:f>Sheet1!$B$2:$B$6</c:f>
              <c:numCache>
                <c:formatCode>General</c:formatCode>
                <c:ptCount val="5"/>
                <c:pt idx="0">
                  <c:v>77</c:v>
                </c:pt>
                <c:pt idx="1">
                  <c:v>67</c:v>
                </c:pt>
                <c:pt idx="2">
                  <c:v>47</c:v>
                </c:pt>
                <c:pt idx="3">
                  <c:v>19</c:v>
                </c:pt>
                <c:pt idx="4">
                  <c:v>69</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5A4A-49E9-805C-8DCF45083DB6}"/>
            </c:ext>
          </c:extLst>
        </c:ser>
        <c:ser>
          <c:idx val="2"/>
          <c:order val="2"/>
          <c:tx>
            <c:strRef>
              <c:f>Sheet1!$C$1</c:f>
              <c:strCache>
                <c:ptCount val="1"/>
                <c:pt idx="0">
                  <c:v>Low</c:v>
                </c:pt>
              </c:strCache>
            </c:strRef>
          </c:tx>
          <c:spPr>
            <a:ln w="28575">
              <a:noFill/>
            </a:ln>
          </c:spPr>
          <c:marker>
            <c:symbol val="none"/>
          </c:marker>
          <c:val>
            <c:numRef>
              <c:f>Sheet1!$C$2:$C$6</c:f>
              <c:numCache>
                <c:formatCode>General</c:formatCode>
                <c:ptCount val="5"/>
                <c:pt idx="0">
                  <c:v>16</c:v>
                </c:pt>
                <c:pt idx="1">
                  <c:v>22</c:v>
                </c:pt>
                <c:pt idx="2">
                  <c:v>6</c:v>
                </c:pt>
                <c:pt idx="3">
                  <c:v>1</c:v>
                </c:pt>
                <c:pt idx="4">
                  <c:v>14</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5A4A-49E9-805C-8DCF45083DB6}"/>
            </c:ext>
          </c:extLst>
        </c:ser>
        <c:dLbls>
          <c:showLegendKey val="0"/>
          <c:showVal val="0"/>
          <c:showCatName val="0"/>
          <c:showSerName val="0"/>
          <c:showPercent val="0"/>
          <c:showBubbleSize val="0"/>
        </c:dLbls>
        <c:hiLowLines>
          <c:spPr>
            <a:ln w="25400">
              <a:miter lim="800000"/>
              <a:headEnd type="diamond"/>
              <a:tailEnd type="diamond"/>
            </a:ln>
          </c:spPr>
        </c:hiLowLines>
        <c:axId val="562125824"/>
        <c:axId val="560787968"/>
      </c:stockChart>
      <c:catAx>
        <c:axId val="562125824"/>
        <c:scaling>
          <c:orientation val="minMax"/>
        </c:scaling>
        <c:delete val="1"/>
        <c:axPos val="b"/>
        <c:numFmt formatCode="m/d/yyyy" sourceLinked="1"/>
        <c:majorTickMark val="out"/>
        <c:minorTickMark val="none"/>
        <c:tickLblPos val="nextTo"/>
        <c:crossAx val="560787968"/>
        <c:crosses val="autoZero"/>
        <c:auto val="1"/>
        <c:lblAlgn val="ctr"/>
        <c:lblOffset val="100"/>
        <c:noMultiLvlLbl val="0"/>
      </c:catAx>
      <c:valAx>
        <c:axId val="560787968"/>
        <c:scaling>
          <c:orientation val="minMax"/>
          <c:max val="100"/>
          <c:min val="0"/>
        </c:scaling>
        <c:delete val="1"/>
        <c:axPos val="l"/>
        <c:numFmt formatCode="General" sourceLinked="1"/>
        <c:majorTickMark val="out"/>
        <c:minorTickMark val="none"/>
        <c:tickLblPos val="nextTo"/>
        <c:crossAx val="562125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F387-42A9-BF62-19B59479804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AA07-4676-864F-2E7A97AF198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22002C"/>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CCG</c:v>
                </c:pt>
              </c:strCache>
            </c:strRef>
          </c:tx>
          <c:spPr>
            <a:solidFill>
              <a:schemeClr val="accent3">
                <a:lumMod val="75000"/>
              </a:schemeClr>
            </a:solidFill>
          </c:spPr>
          <c:invertIfNegative val="0"/>
          <c:dLbls>
            <c:dLbl>
              <c:idx val="0"/>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0-E043-4602-9CEE-4D9F5C250835}"/>
                </c:ext>
              </c:extLst>
            </c:dLbl>
            <c:dLbl>
              <c:idx val="1"/>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1-E043-4602-9CEE-4D9F5C250835}"/>
                </c:ext>
              </c:extLst>
            </c:dLbl>
            <c:dLbl>
              <c:idx val="2"/>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2-E043-4602-9CEE-4D9F5C250835}"/>
                </c:ext>
              </c:extLst>
            </c:dLbl>
            <c:dLbl>
              <c:idx val="3"/>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3-E043-4602-9CEE-4D9F5C250835}"/>
                </c:ext>
              </c:extLst>
            </c:dLbl>
            <c:numFmt formatCode="[=0]0\%;[&lt;0.5]&quot;*&quot;\%;0\%" sourceLinked="0"/>
            <c:spPr>
              <a:noFill/>
              <a:ln>
                <a:noFill/>
              </a:ln>
              <a:effectLst/>
            </c:spPr>
            <c:txPr>
              <a:bodyPr/>
              <a:lstStyle/>
              <a:p>
                <a:pPr>
                  <a:defRPr sz="1050"/>
                </a:pPr>
                <a:endParaRPr lang="en-US"/>
              </a:p>
            </c:tx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Sheet1!$A$2:$A$5</c:f>
              <c:strCache>
                <c:ptCount val="4"/>
                <c:pt idx="0">
                  <c:v>Booking appointments online </c:v>
                </c:pt>
                <c:pt idx="1">
                  <c:v>Ordering repeat prescriptions online</c:v>
                </c:pt>
                <c:pt idx="2">
                  <c:v>Accessing my medical records online</c:v>
                </c:pt>
                <c:pt idx="3">
                  <c:v>None of these </c:v>
                </c:pt>
              </c:strCache>
            </c:strRef>
          </c:cat>
          <c:val>
            <c:numRef>
              <c:f>Sheet1!$B$2:$B$5</c:f>
              <c:numCache>
                <c:formatCode>General</c:formatCode>
                <c:ptCount val="4"/>
                <c:pt idx="0">
                  <c:v>18</c:v>
                </c:pt>
                <c:pt idx="1">
                  <c:v>25</c:v>
                </c:pt>
                <c:pt idx="2">
                  <c:v>6</c:v>
                </c:pt>
                <c:pt idx="3">
                  <c:v>68</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4-E043-4602-9CEE-4D9F5C250835}"/>
            </c:ext>
          </c:extLst>
        </c:ser>
        <c:ser>
          <c:idx val="1"/>
          <c:order val="1"/>
          <c:tx>
            <c:strRef>
              <c:f>Sheet1!$C$1</c:f>
              <c:strCache>
                <c:ptCount val="1"/>
                <c:pt idx="0">
                  <c:v>National </c:v>
                </c:pt>
              </c:strCache>
            </c:strRef>
          </c:tx>
          <c:spPr>
            <a:solidFill>
              <a:schemeClr val="accent2"/>
            </a:solidFill>
          </c:spPr>
          <c:invertIfNegative val="0"/>
          <c:dLbls>
            <c:numFmt formatCode="[=0]0\%;[&lt;0.5]&quot;*&quot;\%;0\%" sourceLinked="0"/>
            <c:spPr>
              <a:noFill/>
              <a:ln>
                <a:noFill/>
              </a:ln>
              <a:effectLst/>
            </c:spPr>
            <c:txPr>
              <a:bodyPr/>
              <a:lstStyle/>
              <a:p>
                <a:pPr>
                  <a:defRPr sz="1050"/>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LeaderLines val="0"/>
              </c:ext>
            </c:extLst>
          </c:dLbls>
          <c:cat>
            <c:strRef>
              <c:f>Sheet1!$A$2:$A$5</c:f>
              <c:strCache>
                <c:ptCount val="4"/>
                <c:pt idx="0">
                  <c:v>Booking appointments online </c:v>
                </c:pt>
                <c:pt idx="1">
                  <c:v>Ordering repeat prescriptions online</c:v>
                </c:pt>
                <c:pt idx="2">
                  <c:v>Accessing my medical records online</c:v>
                </c:pt>
                <c:pt idx="3">
                  <c:v>None of these </c:v>
                </c:pt>
              </c:strCache>
            </c:strRef>
          </c:cat>
          <c:val>
            <c:numRef>
              <c:f>Sheet1!$C$2:$C$5</c:f>
              <c:numCache>
                <c:formatCode>General</c:formatCode>
                <c:ptCount val="4"/>
                <c:pt idx="0">
                  <c:v>18</c:v>
                </c:pt>
                <c:pt idx="1">
                  <c:v>19</c:v>
                </c:pt>
                <c:pt idx="2">
                  <c:v>6</c:v>
                </c:pt>
                <c:pt idx="3">
                  <c:v>71</c:v>
                </c:pt>
              </c:numCache>
            </c:numRef>
          </c:val>
          <c:extLst xmlns:mc="http://schemas.openxmlformats.org/markup-compatibility/2006" xmlns:c14="http://schemas.microsoft.com/office/drawing/2007/8/2/chart" xmlns:c15="http://schemas.microsoft.com/office/drawing/2012/chart" xmlns:c16="http://schemas.microsoft.com/office/drawing/2014/chart">
            <c:ext xmlns:c16="http://schemas.microsoft.com/office/drawing/2014/chart" uri="{C3380CC4-5D6E-409C-BE32-E72D297353CC}">
              <c16:uniqueId val="{00000005-E043-4602-9CEE-4D9F5C250835}"/>
            </c:ext>
          </c:extLst>
        </c:ser>
        <c:dLbls>
          <c:showLegendKey val="0"/>
          <c:showVal val="0"/>
          <c:showCatName val="0"/>
          <c:showSerName val="0"/>
          <c:showPercent val="0"/>
          <c:showBubbleSize val="0"/>
        </c:dLbls>
        <c:gapWidth val="150"/>
        <c:overlap val="-3"/>
        <c:axId val="562260992"/>
        <c:axId val="561988736"/>
      </c:barChart>
      <c:catAx>
        <c:axId val="562260992"/>
        <c:scaling>
          <c:orientation val="minMax"/>
        </c:scaling>
        <c:delete val="0"/>
        <c:axPos val="b"/>
        <c:numFmt formatCode="General" sourceLinked="0"/>
        <c:majorTickMark val="out"/>
        <c:minorTickMark val="none"/>
        <c:tickLblPos val="nextTo"/>
        <c:txPr>
          <a:bodyPr anchor="ctr" anchorCtr="1"/>
          <a:lstStyle/>
          <a:p>
            <a:pPr algn="l">
              <a:defRPr sz="1200"/>
            </a:pPr>
            <a:endParaRPr lang="en-US"/>
          </a:p>
        </c:txPr>
        <c:crossAx val="561988736"/>
        <c:crosses val="autoZero"/>
        <c:auto val="1"/>
        <c:lblAlgn val="ctr"/>
        <c:lblOffset val="100"/>
        <c:noMultiLvlLbl val="0"/>
      </c:catAx>
      <c:valAx>
        <c:axId val="561988736"/>
        <c:scaling>
          <c:orientation val="minMax"/>
          <c:max val="100"/>
          <c:min val="0"/>
        </c:scaling>
        <c:delete val="0"/>
        <c:axPos val="l"/>
        <c:majorGridlines>
          <c:spPr>
            <a:ln>
              <a:solidFill>
                <a:schemeClr val="accent2">
                  <a:lumMod val="60000"/>
                  <a:lumOff val="40000"/>
                </a:schemeClr>
              </a:solidFill>
              <a:prstDash val="sysDot"/>
            </a:ln>
          </c:spPr>
        </c:majorGridlines>
        <c:numFmt formatCode="General" sourceLinked="1"/>
        <c:majorTickMark val="out"/>
        <c:minorTickMark val="none"/>
        <c:tickLblPos val="nextTo"/>
        <c:txPr>
          <a:bodyPr/>
          <a:lstStyle/>
          <a:p>
            <a:pPr>
              <a:defRPr sz="1400"/>
            </a:pPr>
            <a:endParaRPr lang="en-US"/>
          </a:p>
        </c:txPr>
        <c:crossAx val="562260992"/>
        <c:crosses val="autoZero"/>
        <c:crossBetween val="between"/>
      </c:valAx>
      <c:spPr>
        <a:noFill/>
        <a:ln>
          <a:noFill/>
        </a:ln>
      </c:spPr>
    </c:plotArea>
    <c:legend>
      <c:legendPos val="r"/>
      <c:legendEntry>
        <c:idx val="0"/>
        <c:txPr>
          <a:bodyPr/>
          <a:lstStyle/>
          <a:p>
            <a:pPr>
              <a:defRPr sz="1200">
                <a:solidFill>
                  <a:schemeClr val="tx1"/>
                </a:solidFill>
              </a:defRPr>
            </a:pPr>
            <a:endParaRPr lang="en-US"/>
          </a:p>
        </c:txPr>
      </c:legendEntry>
      <c:legendEntry>
        <c:idx val="1"/>
        <c:txPr>
          <a:bodyPr/>
          <a:lstStyle/>
          <a:p>
            <a:pPr>
              <a:defRPr sz="1200">
                <a:solidFill>
                  <a:schemeClr val="tx1"/>
                </a:solidFill>
              </a:defRPr>
            </a:pPr>
            <a:endParaRPr lang="en-US"/>
          </a:p>
        </c:txPr>
      </c:legendEntry>
      <c:layout>
        <c:manualLayout>
          <c:xMode val="edge"/>
          <c:yMode val="edge"/>
          <c:x val="0.89044921692932277"/>
          <c:y val="0.44745238595801723"/>
          <c:w val="9.3784865305794482E-2"/>
          <c:h val="0.12446624149869549"/>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8213456226849942E-2"/>
          <c:w val="0.9630464339941065"/>
          <c:h val="0.91568329874457444"/>
        </c:manualLayout>
      </c:layout>
      <c:stockChart>
        <c:ser>
          <c:idx val="0"/>
          <c:order val="0"/>
          <c:tx>
            <c:strRef>
              <c:f>Sheet1!$A$1</c:f>
              <c:strCache>
                <c:ptCount val="1"/>
                <c:pt idx="0">
                  <c:v>Column1</c:v>
                </c:pt>
              </c:strCache>
            </c:strRef>
          </c:tx>
          <c:spPr>
            <a:ln w="28575">
              <a:noFill/>
            </a:ln>
          </c:spPr>
          <c:marker>
            <c:symbol val="none"/>
          </c:marker>
          <c:val>
            <c:numRef>
              <c:f>Sheet1!$A$2:$A$5</c:f>
              <c:numCache>
                <c:formatCode>General</c:formatCode>
                <c:ptCount val="4"/>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38DB-4A58-A909-3F674D24CEF1}"/>
            </c:ext>
          </c:extLst>
        </c:ser>
        <c:ser>
          <c:idx val="1"/>
          <c:order val="1"/>
          <c:tx>
            <c:strRef>
              <c:f>Sheet1!$B$1</c:f>
              <c:strCache>
                <c:ptCount val="1"/>
                <c:pt idx="0">
                  <c:v>High</c:v>
                </c:pt>
              </c:strCache>
            </c:strRef>
          </c:tx>
          <c:spPr>
            <a:ln w="28575">
              <a:noFill/>
            </a:ln>
          </c:spPr>
          <c:marker>
            <c:symbol val="none"/>
          </c:marker>
          <c:val>
            <c:numRef>
              <c:f>Sheet1!$B$2:$B$5</c:f>
              <c:numCache>
                <c:formatCode>General</c:formatCode>
                <c:ptCount val="4"/>
                <c:pt idx="0">
                  <c:v>36</c:v>
                </c:pt>
                <c:pt idx="1">
                  <c:v>40</c:v>
                </c:pt>
                <c:pt idx="2">
                  <c:v>22</c:v>
                </c:pt>
                <c:pt idx="3">
                  <c:v>95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38DB-4A58-A909-3F674D24CEF1}"/>
            </c:ext>
          </c:extLst>
        </c:ser>
        <c:ser>
          <c:idx val="2"/>
          <c:order val="2"/>
          <c:tx>
            <c:strRef>
              <c:f>Sheet1!$C$1</c:f>
              <c:strCache>
                <c:ptCount val="1"/>
                <c:pt idx="0">
                  <c:v>Low</c:v>
                </c:pt>
              </c:strCache>
            </c:strRef>
          </c:tx>
          <c:spPr>
            <a:ln w="28575">
              <a:noFill/>
            </a:ln>
          </c:spPr>
          <c:marker>
            <c:symbol val="none"/>
          </c:marker>
          <c:val>
            <c:numRef>
              <c:f>Sheet1!$C$2:$C$5</c:f>
              <c:numCache>
                <c:formatCode>General</c:formatCode>
                <c:ptCount val="4"/>
                <c:pt idx="0">
                  <c:v>1</c:v>
                </c:pt>
                <c:pt idx="1">
                  <c:v>4</c:v>
                </c:pt>
                <c:pt idx="2">
                  <c:v>0</c:v>
                </c:pt>
                <c:pt idx="3">
                  <c:v>49</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38DB-4A58-A909-3F674D24CEF1}"/>
            </c:ext>
          </c:extLst>
        </c:ser>
        <c:dLbls>
          <c:showLegendKey val="0"/>
          <c:showVal val="0"/>
          <c:showCatName val="0"/>
          <c:showSerName val="0"/>
          <c:showPercent val="0"/>
          <c:showBubbleSize val="0"/>
        </c:dLbls>
        <c:hiLowLines>
          <c:spPr>
            <a:ln w="25400">
              <a:miter lim="800000"/>
              <a:headEnd type="diamond"/>
              <a:tailEnd type="diamond"/>
            </a:ln>
          </c:spPr>
        </c:hiLowLines>
        <c:axId val="562393600"/>
        <c:axId val="561990464"/>
      </c:stockChart>
      <c:catAx>
        <c:axId val="562393600"/>
        <c:scaling>
          <c:orientation val="minMax"/>
        </c:scaling>
        <c:delete val="1"/>
        <c:axPos val="b"/>
        <c:numFmt formatCode="m/d/yyyy" sourceLinked="1"/>
        <c:majorTickMark val="out"/>
        <c:minorTickMark val="none"/>
        <c:tickLblPos val="nextTo"/>
        <c:crossAx val="561990464"/>
        <c:crosses val="autoZero"/>
        <c:auto val="1"/>
        <c:lblAlgn val="ctr"/>
        <c:lblOffset val="100"/>
        <c:noMultiLvlLbl val="0"/>
      </c:catAx>
      <c:valAx>
        <c:axId val="561990464"/>
        <c:scaling>
          <c:orientation val="minMax"/>
          <c:max val="100"/>
          <c:min val="0"/>
        </c:scaling>
        <c:delete val="1"/>
        <c:axPos val="l"/>
        <c:numFmt formatCode="General" sourceLinked="1"/>
        <c:majorTickMark val="out"/>
        <c:minorTickMark val="none"/>
        <c:tickLblPos val="nextTo"/>
        <c:crossAx val="5623936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738E-4BB0-92DB-0D1CF41E0AD8}"/>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738E-4BB0-92DB-0D1CF41E0AD8}"/>
              </c:ext>
            </c:extLst>
          </c:dPt>
          <c:cat>
            <c:strRef>
              <c:f>Sheet1!$A$2:$A$3</c:f>
              <c:strCache>
                <c:ptCount val="2"/>
                <c:pt idx="0">
                  <c:v>1st Qtr</c:v>
                </c:pt>
                <c:pt idx="1">
                  <c:v>2nd Qtr</c:v>
                </c:pt>
              </c:strCache>
            </c:strRef>
          </c:cat>
          <c:val>
            <c:numRef>
              <c:f>Sheet1!$B$2:$B$3</c:f>
              <c:numCache>
                <c:formatCode>General</c:formatCode>
                <c:ptCount val="2"/>
                <c:pt idx="0">
                  <c:v>74</c:v>
                </c:pt>
                <c:pt idx="1">
                  <c:v>26</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738E-4BB0-92DB-0D1CF41E0AD8}"/>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2B85-410B-94F1-E1FD7A16305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96DA-46D8-81E6-7E059F57CE12}"/>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22002C"/>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110-4777-A6C5-B1FA89743DE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8750000000000006E-2"/>
          <c:y val="0.52012598425196854"/>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DBD-492A-9525-4DCC1C05E2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82-4460-9D3E-71204BB878D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7E2D-4A26-B8F0-4D2D229036C3}"/>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7E2D-4A26-B8F0-4D2D229036C3}"/>
              </c:ext>
            </c:extLst>
          </c:dPt>
          <c:cat>
            <c:strRef>
              <c:f>Sheet1!$A$2:$A$3</c:f>
              <c:strCache>
                <c:ptCount val="2"/>
                <c:pt idx="0">
                  <c:v>1st Qtr</c:v>
                </c:pt>
                <c:pt idx="1">
                  <c:v>2nd Qtr</c:v>
                </c:pt>
              </c:strCache>
            </c:strRef>
          </c:cat>
          <c:val>
            <c:numRef>
              <c:f>Sheet1!$B$2:$B$3</c:f>
              <c:numCache>
                <c:formatCode>General</c:formatCode>
                <c:ptCount val="2"/>
                <c:pt idx="0">
                  <c:v>52</c:v>
                </c:pt>
                <c:pt idx="1">
                  <c:v>48</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7E2D-4A26-B8F0-4D2D229036C3}"/>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4F9B-4A7B-97BE-BACBA63E1684}"/>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4F9B-4A7B-97BE-BACBA63E1684}"/>
              </c:ext>
            </c:extLst>
          </c:dPt>
          <c:cat>
            <c:strRef>
              <c:f>Sheet1!$A$2:$A$3</c:f>
              <c:strCache>
                <c:ptCount val="2"/>
                <c:pt idx="0">
                  <c:v>1st Qtr</c:v>
                </c:pt>
                <c:pt idx="1">
                  <c:v>2nd Qtr</c:v>
                </c:pt>
              </c:strCache>
            </c:strRef>
          </c:cat>
          <c:val>
            <c:numRef>
              <c:f>Sheet1!$B$2:$B$3</c:f>
              <c:numCache>
                <c:formatCode>General</c:formatCode>
                <c:ptCount val="2"/>
                <c:pt idx="0">
                  <c:v>99</c:v>
                </c:pt>
                <c:pt idx="1">
                  <c:v>1</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4F9B-4A7B-97BE-BACBA63E1684}"/>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81D4-4D30-9FE5-883411822996}"/>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81D4-4D30-9FE5-883411822996}"/>
              </c:ext>
            </c:extLst>
          </c:dPt>
          <c:cat>
            <c:strRef>
              <c:f>Sheet1!$A$2:$A$3</c:f>
              <c:strCache>
                <c:ptCount val="2"/>
                <c:pt idx="0">
                  <c:v>1st Qtr</c:v>
                </c:pt>
                <c:pt idx="1">
                  <c:v>2nd Qtr</c:v>
                </c:pt>
              </c:strCache>
            </c:strRef>
          </c:cat>
          <c:val>
            <c:numRef>
              <c:f>Sheet1!$B$2:$B$3</c:f>
              <c:numCache>
                <c:formatCode>General</c:formatCode>
                <c:ptCount val="2"/>
                <c:pt idx="0">
                  <c:v>71</c:v>
                </c:pt>
                <c:pt idx="1">
                  <c:v>29</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81D4-4D30-9FE5-883411822996}"/>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1467-47B4-9758-FEE067A6CEAA}"/>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1467-47B4-9758-FEE067A6CEAA}"/>
              </c:ext>
            </c:extLst>
          </c:dPt>
          <c:cat>
            <c:strRef>
              <c:f>Sheet1!$A$2:$A$3</c:f>
              <c:strCache>
                <c:ptCount val="2"/>
                <c:pt idx="0">
                  <c:v>1st Qtr</c:v>
                </c:pt>
                <c:pt idx="1">
                  <c:v>2nd Qtr</c:v>
                </c:pt>
              </c:strCache>
            </c:strRef>
          </c:cat>
          <c:val>
            <c:numRef>
              <c:f>Sheet1!$B$2:$B$3</c:f>
              <c:numCache>
                <c:formatCode>General</c:formatCode>
                <c:ptCount val="2"/>
                <c:pt idx="0">
                  <c:v>84</c:v>
                </c:pt>
                <c:pt idx="1">
                  <c:v>16</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1467-47B4-9758-FEE067A6CEAA}"/>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51BF70"/>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BB-40BC-B4DF-CB807341DD0F}"/>
              </c:ext>
            </c:extLst>
          </c:dPt>
          <c:dPt>
            <c:idx val="1"/>
            <c:bubble3D val="0"/>
            <c:spPr>
              <a:solidFill>
                <a:srgbClr val="82D198"/>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BB-40BC-B4DF-CB807341DD0F}"/>
              </c:ext>
            </c:extLst>
          </c:dPt>
          <c:dPt>
            <c:idx val="2"/>
            <c:bubble3D val="0"/>
            <c:spPr>
              <a:solidFill>
                <a:srgbClr val="F28C8C"/>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BB-40BC-B4DF-CB807341DD0F}"/>
              </c:ext>
            </c:extLst>
          </c:dPt>
          <c:dPt>
            <c:idx val="3"/>
            <c:bubble3D val="0"/>
            <c:spPr>
              <a:solidFill>
                <a:srgbClr val="EC565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BB-40BC-B4DF-CB807341DD0F}"/>
              </c:ext>
            </c:extLst>
          </c:dPt>
          <c:dPt>
            <c:idx val="4"/>
            <c:bubble3D val="0"/>
            <c:spPr>
              <a:solidFill>
                <a:srgbClr val="BFBFBF"/>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BB-40BC-B4DF-CB807341DD0F}"/>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BB-40BC-B4DF-CB807341DD0F}"/>
              </c:ext>
            </c:extLst>
          </c:dPt>
          <c:dLbls>
            <c:dLbl>
              <c:idx val="4"/>
              <c:layout>
                <c:manualLayout>
                  <c:x val="9.5852876250464222E-3"/>
                  <c:y val="0"/>
                </c:manualLayout>
              </c:layout>
              <c:numFmt formatCode="[&lt;3]&quot;&quot;;0\%" sourceLinked="0"/>
              <c:spPr/>
              <c:txPr>
                <a:bodyPr/>
                <a:lstStyle/>
                <a:p>
                  <a:pPr>
                    <a:defRPr sz="900" b="0">
                      <a:solidFill>
                        <a:schemeClr val="tx1"/>
                      </a:solidFill>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BB-40BC-B4DF-CB807341DD0F}"/>
                </c:ext>
              </c:extLst>
            </c:dLbl>
            <c:numFmt formatCode="[&lt;3]&quot;&quot;;0\%" sourceLinked="0"/>
            <c:spPr>
              <a:noFill/>
              <a:ln>
                <a:noFill/>
              </a:ln>
              <a:effectLst/>
            </c:spPr>
            <c:txPr>
              <a:bodyPr/>
              <a:lstStyle/>
              <a:p>
                <a:pPr>
                  <a:defRPr sz="900" b="0">
                    <a:solidFill>
                      <a:schemeClr val="tx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easy</c:v>
                </c:pt>
                <c:pt idx="1">
                  <c:v>Fairly easy</c:v>
                </c:pt>
                <c:pt idx="2">
                  <c:v>Not very easy</c:v>
                </c:pt>
                <c:pt idx="3">
                  <c:v>Not at all easy</c:v>
                </c:pt>
              </c:strCache>
            </c:strRef>
          </c:cat>
          <c:val>
            <c:numRef>
              <c:f>Sheet1!$B$2:$B$5</c:f>
              <c:numCache>
                <c:formatCode>General</c:formatCode>
                <c:ptCount val="4"/>
                <c:pt idx="0">
                  <c:v>30</c:v>
                </c:pt>
                <c:pt idx="1">
                  <c:v>52</c:v>
                </c:pt>
                <c:pt idx="2">
                  <c:v>12</c:v>
                </c:pt>
                <c:pt idx="3">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BB-40BC-B4DF-CB807341DD0F}"/>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39292378275826201"/>
          <c:y val="0.2279615229214437"/>
          <c:w val="0.39793492579135781"/>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BBE9-4A80-9E79-2463094C5DE5}"/>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BBE9-4A80-9E79-2463094C5DE5}"/>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BBE9-4A80-9E79-2463094C5DE5}"/>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7B83-4C9A-8427-6739633E53F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2B1E-44A6-BE2C-7BB82F6C014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87FD-4AEB-A9A8-8C84C55C72B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73E-403F-A603-457F5B3BC34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Easy</c:v>
                </c:pt>
              </c:strCache>
            </c:strRef>
          </c:tx>
          <c:spPr>
            <a:ln>
              <a:noFill/>
            </a:ln>
          </c:spPr>
          <c:marker>
            <c:symbol val="dash"/>
            <c:size val="11"/>
            <c:spPr>
              <a:solidFill>
                <a:schemeClr val="accent6"/>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7CB0-4661-9F0F-2EB59A680425}"/>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7CB0-4661-9F0F-2EB59A680425}"/>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7CB0-4661-9F0F-2EB59A680425}"/>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7CB0-4661-9F0F-2EB59A680425}"/>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7CB0-4661-9F0F-2EB59A680425}"/>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7CB0-4661-9F0F-2EB59A680425}"/>
                </c:ext>
              </c:extLst>
            </c:dLbl>
            <c:spPr>
              <a:noFill/>
              <a:ln>
                <a:noFill/>
              </a:ln>
              <a:effectLst/>
            </c:spPr>
            <c:txPr>
              <a:bodyPr/>
              <a:lstStyle/>
              <a:p>
                <a:pPr>
                  <a:defRPr sz="1100" b="1">
                    <a:solidFill>
                      <a:schemeClr val="accent6">
                        <a:lumMod val="75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84</c:v>
                </c:pt>
                <c:pt idx="1">
                  <c:v>81</c:v>
                </c:pt>
                <c:pt idx="2">
                  <c:v>83</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CB0-4661-9F0F-2EB59A680425}"/>
            </c:ext>
          </c:extLst>
        </c:ser>
        <c:ser>
          <c:idx val="1"/>
          <c:order val="1"/>
          <c:tx>
            <c:strRef>
              <c:f>Sheet1!$C$1</c:f>
              <c:strCache>
                <c:ptCount val="1"/>
                <c:pt idx="0">
                  <c:v>% Not easy</c:v>
                </c:pt>
              </c:strCache>
            </c:strRef>
          </c:tx>
          <c:spPr>
            <a:ln>
              <a:noFill/>
            </a:ln>
          </c:spPr>
          <c:marker>
            <c:symbol val="dash"/>
            <c:size val="11"/>
            <c:spPr>
              <a:solidFill>
                <a:schemeClr val="accent5">
                  <a:lumMod val="40000"/>
                  <a:lumOff val="60000"/>
                </a:schemeClr>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7CB0-4661-9F0F-2EB59A680425}"/>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7CB0-4661-9F0F-2EB59A680425}"/>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7CB0-4661-9F0F-2EB59A680425}"/>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7CB0-4661-9F0F-2EB59A680425}"/>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CB0-4661-9F0F-2EB59A680425}"/>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7CB0-4661-9F0F-2EB59A680425}"/>
                </c:ext>
              </c:extLst>
            </c:dLbl>
            <c:spPr>
              <a:noFill/>
              <a:ln>
                <a:noFill/>
              </a:ln>
              <a:effectLst/>
            </c:spPr>
            <c:txPr>
              <a:bodyPr/>
              <a:lstStyle/>
              <a:p>
                <a:pPr>
                  <a:defRPr sz="1100" b="1">
                    <a:solidFill>
                      <a:schemeClr val="accent5">
                        <a:lumMod val="60000"/>
                        <a:lumOff val="40000"/>
                      </a:schemeClr>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16</c:v>
                </c:pt>
                <c:pt idx="1">
                  <c:v>19</c:v>
                </c:pt>
                <c:pt idx="2">
                  <c:v>17</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CB0-4661-9F0F-2EB59A680425}"/>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ESTUARY MEDICAL PRACTICE</c:v>
                </c:pt>
                <c:pt idx="1">
                  <c:v>ST HILARY GROUP PRACTICE</c:v>
                </c:pt>
                <c:pt idx="2">
                  <c:v>ST CATHERINE'S SURGERY</c:v>
                </c:pt>
                <c:pt idx="3">
                  <c:v>MIRIAM PRIMARY CARE GROUP</c:v>
                </c:pt>
                <c:pt idx="4">
                  <c:v>HEATHERLANDS MED CTR</c:v>
                </c:pt>
                <c:pt idx="5">
                  <c:v>CAVENDISH MEDICAL CENTRE</c:v>
                </c:pt>
                <c:pt idx="6">
                  <c:v>ST GEORGES MEDICAL CENTRE</c:v>
                </c:pt>
                <c:pt idx="7">
                  <c:v>TOWNFIELD HEALTH CENTRE</c:v>
                </c:pt>
                <c:pt idx="8">
                  <c:v>CIVIC MEDICAL CENTRE</c:v>
                </c:pt>
                <c:pt idx="9">
                  <c:v>ORCHARD SURGERY</c:v>
                </c:pt>
                <c:pt idx="10">
                  <c:v>MARINE LAKE MEDICAL PRACTICE</c:v>
                </c:pt>
                <c:pt idx="11">
                  <c:v>ALLPORT MEDICAL CENTRE</c:v>
                </c:pt>
                <c:pt idx="12">
                  <c:v>WEST WIRRAL GROUP PRACTICE</c:v>
                </c:pt>
                <c:pt idx="13">
                  <c:v>RIVERSIDE SURGERY</c:v>
                </c:pt>
                <c:pt idx="14">
                  <c:v>BLACKHEATH MED CTR</c:v>
                </c:pt>
                <c:pt idx="15">
                  <c:v>UPTON GROUP PRACTICE</c:v>
                </c:pt>
                <c:pt idx="16">
                  <c:v>WHETSTONE LANE MED CTR</c:v>
                </c:pt>
                <c:pt idx="17">
                  <c:v>MANOR HEALTH CTR</c:v>
                </c:pt>
                <c:pt idx="18">
                  <c:v>CENTRAL PARK MEDICAL CENTRE</c:v>
                </c:pt>
                <c:pt idx="19">
                  <c:v>SPITAL SURGERY</c:v>
                </c:pt>
                <c:pt idx="20">
                  <c:v>CCG</c:v>
                </c:pt>
                <c:pt idx="21">
                  <c:v>HOYLAKE &amp; MEOLS MEDICAL CTR</c:v>
                </c:pt>
                <c:pt idx="22">
                  <c:v>VILLA MED CTR</c:v>
                </c:pt>
                <c:pt idx="23">
                  <c:v>VITTORIA MED CTR G</c:v>
                </c:pt>
                <c:pt idx="24">
                  <c:v>VITTORIA MED CTR K</c:v>
                </c:pt>
                <c:pt idx="25">
                  <c:v>TEEHEY LANE SURGERY</c:v>
                </c:pt>
                <c:pt idx="26">
                  <c:v>LEASOWE MEDICAL PRACTICE</c:v>
                </c:pt>
                <c:pt idx="27">
                  <c:v>HESWALL &amp; PENSBY GROUP PRACTICE</c:v>
                </c:pt>
                <c:pt idx="28">
                  <c:v>HOYLAKE RD MET CTR</c:v>
                </c:pt>
                <c:pt idx="29">
                  <c:v>PARKFIELD MED CTR</c:v>
                </c:pt>
                <c:pt idx="30">
                  <c:v>KINGS LANE MEDICAL PRACTICE</c:v>
                </c:pt>
                <c:pt idx="31">
                  <c:v>GREASBY GROUP PRACTICE</c:v>
                </c:pt>
                <c:pt idx="32">
                  <c:v>CLAUGHTON MEDICAL CENTRE</c:v>
                </c:pt>
                <c:pt idx="33">
                  <c:v>DEVANEY MED CTR</c:v>
                </c:pt>
                <c:pt idx="34">
                  <c:v>MORETON MEDICAL CENTRE</c:v>
                </c:pt>
                <c:pt idx="35">
                  <c:v>COMMONFIELD RD SURGERY</c:v>
                </c:pt>
                <c:pt idx="36">
                  <c:v>GLADSTONE MED CTR</c:v>
                </c:pt>
                <c:pt idx="37">
                  <c:v>SUNLIGHT GROUP PRACTICE</c:v>
                </c:pt>
                <c:pt idx="38">
                  <c:v>PRENTON MEDICAL CENTRE_MURUGESH V</c:v>
                </c:pt>
                <c:pt idx="39">
                  <c:v>HOLMLANDS MED CTR</c:v>
                </c:pt>
                <c:pt idx="40">
                  <c:v>MORETON CROSS GROUP PRACTICE</c:v>
                </c:pt>
                <c:pt idx="41">
                  <c:v>MORETON HEALTH CLINIC</c:v>
                </c:pt>
                <c:pt idx="42">
                  <c:v>EASTHAM GROUP PRACTICE</c:v>
                </c:pt>
                <c:pt idx="43">
                  <c:v>HAMILTON MED CTR</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E50-4179-899A-5ACC15050FE2}"/>
            </c:ext>
          </c:extLst>
        </c:ser>
        <c:ser>
          <c:idx val="3"/>
          <c:order val="3"/>
          <c:tx>
            <c:strRef>
              <c:f>Sheet1!$E$1</c:f>
              <c:strCache>
                <c:ptCount val="1"/>
                <c:pt idx="0">
                  <c:v>Column1</c:v>
                </c:pt>
              </c:strCache>
            </c:strRef>
          </c:tx>
          <c:invertIfNegative val="0"/>
          <c:cat>
            <c:strRef>
              <c:f>Sheet1!$A$2:$A$45</c:f>
              <c:strCache>
                <c:ptCount val="44"/>
                <c:pt idx="0">
                  <c:v>ESTUARY MEDICAL PRACTICE</c:v>
                </c:pt>
                <c:pt idx="1">
                  <c:v>ST HILARY GROUP PRACTICE</c:v>
                </c:pt>
                <c:pt idx="2">
                  <c:v>ST CATHERINE'S SURGERY</c:v>
                </c:pt>
                <c:pt idx="3">
                  <c:v>MIRIAM PRIMARY CARE GROUP</c:v>
                </c:pt>
                <c:pt idx="4">
                  <c:v>HEATHERLANDS MED CTR</c:v>
                </c:pt>
                <c:pt idx="5">
                  <c:v>CAVENDISH MEDICAL CENTRE</c:v>
                </c:pt>
                <c:pt idx="6">
                  <c:v>ST GEORGES MEDICAL CENTRE</c:v>
                </c:pt>
                <c:pt idx="7">
                  <c:v>TOWNFIELD HEALTH CENTRE</c:v>
                </c:pt>
                <c:pt idx="8">
                  <c:v>CIVIC MEDICAL CENTRE</c:v>
                </c:pt>
                <c:pt idx="9">
                  <c:v>ORCHARD SURGERY</c:v>
                </c:pt>
                <c:pt idx="10">
                  <c:v>MARINE LAKE MEDICAL PRACTICE</c:v>
                </c:pt>
                <c:pt idx="11">
                  <c:v>ALLPORT MEDICAL CENTRE</c:v>
                </c:pt>
                <c:pt idx="12">
                  <c:v>WEST WIRRAL GROUP PRACTICE</c:v>
                </c:pt>
                <c:pt idx="13">
                  <c:v>RIVERSIDE SURGERY</c:v>
                </c:pt>
                <c:pt idx="14">
                  <c:v>BLACKHEATH MED CTR</c:v>
                </c:pt>
                <c:pt idx="15">
                  <c:v>UPTON GROUP PRACTICE</c:v>
                </c:pt>
                <c:pt idx="16">
                  <c:v>WHETSTONE LANE MED CTR</c:v>
                </c:pt>
                <c:pt idx="17">
                  <c:v>MANOR HEALTH CTR</c:v>
                </c:pt>
                <c:pt idx="18">
                  <c:v>CENTRAL PARK MEDICAL CENTRE</c:v>
                </c:pt>
                <c:pt idx="19">
                  <c:v>SPITAL SURGERY</c:v>
                </c:pt>
                <c:pt idx="20">
                  <c:v>CCG</c:v>
                </c:pt>
                <c:pt idx="21">
                  <c:v>HOYLAKE &amp; MEOLS MEDICAL CTR</c:v>
                </c:pt>
                <c:pt idx="22">
                  <c:v>VILLA MED CTR</c:v>
                </c:pt>
                <c:pt idx="23">
                  <c:v>VITTORIA MED CTR G</c:v>
                </c:pt>
                <c:pt idx="24">
                  <c:v>VITTORIA MED CTR K</c:v>
                </c:pt>
                <c:pt idx="25">
                  <c:v>TEEHEY LANE SURGERY</c:v>
                </c:pt>
                <c:pt idx="26">
                  <c:v>LEASOWE MEDICAL PRACTICE</c:v>
                </c:pt>
                <c:pt idx="27">
                  <c:v>HESWALL &amp; PENSBY GROUP PRACTICE</c:v>
                </c:pt>
                <c:pt idx="28">
                  <c:v>HOYLAKE RD MET CTR</c:v>
                </c:pt>
                <c:pt idx="29">
                  <c:v>PARKFIELD MED CTR</c:v>
                </c:pt>
                <c:pt idx="30">
                  <c:v>KINGS LANE MEDICAL PRACTICE</c:v>
                </c:pt>
                <c:pt idx="31">
                  <c:v>GREASBY GROUP PRACTICE</c:v>
                </c:pt>
                <c:pt idx="32">
                  <c:v>CLAUGHTON MEDICAL CENTRE</c:v>
                </c:pt>
                <c:pt idx="33">
                  <c:v>DEVANEY MED CTR</c:v>
                </c:pt>
                <c:pt idx="34">
                  <c:v>MORETON MEDICAL CENTRE</c:v>
                </c:pt>
                <c:pt idx="35">
                  <c:v>COMMONFIELD RD SURGERY</c:v>
                </c:pt>
                <c:pt idx="36">
                  <c:v>GLADSTONE MED CTR</c:v>
                </c:pt>
                <c:pt idx="37">
                  <c:v>SUNLIGHT GROUP PRACTICE</c:v>
                </c:pt>
                <c:pt idx="38">
                  <c:v>PRENTON MEDICAL CENTRE_MURUGESH V</c:v>
                </c:pt>
                <c:pt idx="39">
                  <c:v>HOLMLANDS MED CTR</c:v>
                </c:pt>
                <c:pt idx="40">
                  <c:v>MORETON CROSS GROUP PRACTICE</c:v>
                </c:pt>
                <c:pt idx="41">
                  <c:v>MORETON HEALTH CLINIC</c:v>
                </c:pt>
                <c:pt idx="42">
                  <c:v>EASTHAM GROUP PRACTICE</c:v>
                </c:pt>
                <c:pt idx="43">
                  <c:v>HAMILTON MED CTR</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E50-4179-899A-5ACC15050FE2}"/>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ESTUARY MEDICAL PRACTICE</c:v>
                </c:pt>
                <c:pt idx="1">
                  <c:v>ST HILARY GROUP PRACTICE</c:v>
                </c:pt>
                <c:pt idx="2">
                  <c:v>ST CATHERINE'S SURGERY</c:v>
                </c:pt>
                <c:pt idx="3">
                  <c:v>MIRIAM PRIMARY CARE GROUP</c:v>
                </c:pt>
                <c:pt idx="4">
                  <c:v>HEATHERLANDS MED CTR</c:v>
                </c:pt>
                <c:pt idx="5">
                  <c:v>CAVENDISH MEDICAL CENTRE</c:v>
                </c:pt>
                <c:pt idx="6">
                  <c:v>ST GEORGES MEDICAL CENTRE</c:v>
                </c:pt>
                <c:pt idx="7">
                  <c:v>TOWNFIELD HEALTH CENTRE</c:v>
                </c:pt>
                <c:pt idx="8">
                  <c:v>CIVIC MEDICAL CENTRE</c:v>
                </c:pt>
                <c:pt idx="9">
                  <c:v>ORCHARD SURGERY</c:v>
                </c:pt>
                <c:pt idx="10">
                  <c:v>MARINE LAKE MEDICAL PRACTICE</c:v>
                </c:pt>
                <c:pt idx="11">
                  <c:v>ALLPORT MEDICAL CENTRE</c:v>
                </c:pt>
                <c:pt idx="12">
                  <c:v>WEST WIRRAL GROUP PRACTICE</c:v>
                </c:pt>
                <c:pt idx="13">
                  <c:v>RIVERSIDE SURGERY</c:v>
                </c:pt>
                <c:pt idx="14">
                  <c:v>BLACKHEATH MED CTR</c:v>
                </c:pt>
                <c:pt idx="15">
                  <c:v>UPTON GROUP PRACTICE</c:v>
                </c:pt>
                <c:pt idx="16">
                  <c:v>WHETSTONE LANE MED CTR</c:v>
                </c:pt>
                <c:pt idx="17">
                  <c:v>MANOR HEALTH CTR</c:v>
                </c:pt>
                <c:pt idx="18">
                  <c:v>CENTRAL PARK MEDICAL CENTRE</c:v>
                </c:pt>
                <c:pt idx="19">
                  <c:v>SPITAL SURGERY</c:v>
                </c:pt>
                <c:pt idx="20">
                  <c:v>CCG</c:v>
                </c:pt>
                <c:pt idx="21">
                  <c:v>HOYLAKE &amp; MEOLS MEDICAL CTR</c:v>
                </c:pt>
                <c:pt idx="22">
                  <c:v>VILLA MED CTR</c:v>
                </c:pt>
                <c:pt idx="23">
                  <c:v>VITTORIA MED CTR G</c:v>
                </c:pt>
                <c:pt idx="24">
                  <c:v>VITTORIA MED CTR K</c:v>
                </c:pt>
                <c:pt idx="25">
                  <c:v>TEEHEY LANE SURGERY</c:v>
                </c:pt>
                <c:pt idx="26">
                  <c:v>LEASOWE MEDICAL PRACTICE</c:v>
                </c:pt>
                <c:pt idx="27">
                  <c:v>HESWALL &amp; PENSBY GROUP PRACTICE</c:v>
                </c:pt>
                <c:pt idx="28">
                  <c:v>HOYLAKE RD MET CTR</c:v>
                </c:pt>
                <c:pt idx="29">
                  <c:v>PARKFIELD MED CTR</c:v>
                </c:pt>
                <c:pt idx="30">
                  <c:v>KINGS LANE MEDICAL PRACTICE</c:v>
                </c:pt>
                <c:pt idx="31">
                  <c:v>GREASBY GROUP PRACTICE</c:v>
                </c:pt>
                <c:pt idx="32">
                  <c:v>CLAUGHTON MEDICAL CENTRE</c:v>
                </c:pt>
                <c:pt idx="33">
                  <c:v>DEVANEY MED CTR</c:v>
                </c:pt>
                <c:pt idx="34">
                  <c:v>MORETON MEDICAL CENTRE</c:v>
                </c:pt>
                <c:pt idx="35">
                  <c:v>COMMONFIELD RD SURGERY</c:v>
                </c:pt>
                <c:pt idx="36">
                  <c:v>GLADSTONE MED CTR</c:v>
                </c:pt>
                <c:pt idx="37">
                  <c:v>SUNLIGHT GROUP PRACTICE</c:v>
                </c:pt>
                <c:pt idx="38">
                  <c:v>PRENTON MEDICAL CENTRE_MURUGESH V</c:v>
                </c:pt>
                <c:pt idx="39">
                  <c:v>HOLMLANDS MED CTR</c:v>
                </c:pt>
                <c:pt idx="40">
                  <c:v>MORETON CROSS GROUP PRACTICE</c:v>
                </c:pt>
                <c:pt idx="41">
                  <c:v>MORETON HEALTH CLINIC</c:v>
                </c:pt>
                <c:pt idx="42">
                  <c:v>EASTHAM GROUP PRACTICE</c:v>
                </c:pt>
                <c:pt idx="43">
                  <c:v>HAMILTON MED CTR</c:v>
                </c:pt>
              </c:strCache>
            </c:strRef>
          </c:cat>
          <c:val>
            <c:numRef>
              <c:f>Sheet1!$F$2:$F$45</c:f>
              <c:numCache>
                <c:formatCode>General</c:formatCode>
                <c:ptCount val="44"/>
                <c:pt idx="0">
                  <c:v>0.52</c:v>
                </c:pt>
                <c:pt idx="1">
                  <c:v>0.56999999999999995</c:v>
                </c:pt>
                <c:pt idx="2">
                  <c:v>0.61</c:v>
                </c:pt>
                <c:pt idx="3">
                  <c:v>0.64</c:v>
                </c:pt>
                <c:pt idx="4">
                  <c:v>0.67</c:v>
                </c:pt>
                <c:pt idx="5">
                  <c:v>0.71</c:v>
                </c:pt>
                <c:pt idx="6">
                  <c:v>0.73</c:v>
                </c:pt>
                <c:pt idx="7">
                  <c:v>0.74</c:v>
                </c:pt>
                <c:pt idx="8">
                  <c:v>0.75</c:v>
                </c:pt>
                <c:pt idx="9">
                  <c:v>0.75</c:v>
                </c:pt>
                <c:pt idx="10">
                  <c:v>0.78</c:v>
                </c:pt>
                <c:pt idx="11">
                  <c:v>0.79</c:v>
                </c:pt>
                <c:pt idx="12">
                  <c:v>0.8</c:v>
                </c:pt>
                <c:pt idx="13">
                  <c:v>0.8</c:v>
                </c:pt>
                <c:pt idx="14">
                  <c:v>0.8</c:v>
                </c:pt>
                <c:pt idx="15">
                  <c:v>0.81</c:v>
                </c:pt>
                <c:pt idx="16">
                  <c:v>0.81</c:v>
                </c:pt>
                <c:pt idx="17">
                  <c:v>0.82</c:v>
                </c:pt>
                <c:pt idx="18">
                  <c:v>0.82</c:v>
                </c:pt>
                <c:pt idx="19">
                  <c:v>0.82</c:v>
                </c:pt>
                <c:pt idx="20">
                  <c:v>0.83</c:v>
                </c:pt>
                <c:pt idx="21">
                  <c:v>0.83</c:v>
                </c:pt>
                <c:pt idx="22">
                  <c:v>0.84</c:v>
                </c:pt>
                <c:pt idx="23">
                  <c:v>0.84</c:v>
                </c:pt>
                <c:pt idx="24">
                  <c:v>0.84</c:v>
                </c:pt>
                <c:pt idx="25">
                  <c:v>0.85</c:v>
                </c:pt>
                <c:pt idx="26">
                  <c:v>0.85</c:v>
                </c:pt>
                <c:pt idx="27">
                  <c:v>0.86</c:v>
                </c:pt>
                <c:pt idx="28">
                  <c:v>0.86</c:v>
                </c:pt>
                <c:pt idx="29">
                  <c:v>0.88</c:v>
                </c:pt>
                <c:pt idx="30">
                  <c:v>0.88</c:v>
                </c:pt>
                <c:pt idx="31">
                  <c:v>0.89</c:v>
                </c:pt>
                <c:pt idx="32">
                  <c:v>0.89</c:v>
                </c:pt>
                <c:pt idx="33">
                  <c:v>0.9</c:v>
                </c:pt>
                <c:pt idx="34">
                  <c:v>0.9</c:v>
                </c:pt>
                <c:pt idx="35">
                  <c:v>0.91</c:v>
                </c:pt>
                <c:pt idx="36">
                  <c:v>0.91</c:v>
                </c:pt>
                <c:pt idx="37">
                  <c:v>0.91</c:v>
                </c:pt>
                <c:pt idx="38">
                  <c:v>0.91</c:v>
                </c:pt>
                <c:pt idx="39">
                  <c:v>0.93</c:v>
                </c:pt>
                <c:pt idx="40">
                  <c:v>0.93</c:v>
                </c:pt>
                <c:pt idx="41">
                  <c:v>0.93</c:v>
                </c:pt>
                <c:pt idx="42">
                  <c:v>0.94</c:v>
                </c:pt>
                <c:pt idx="43">
                  <c:v>0.96</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EE50-4179-899A-5ACC15050FE2}"/>
            </c:ext>
          </c:extLst>
        </c:ser>
        <c:ser>
          <c:idx val="5"/>
          <c:order val="5"/>
          <c:tx>
            <c:strRef>
              <c:f>Sheet1!$G$1</c:f>
              <c:strCache>
                <c:ptCount val="1"/>
                <c:pt idx="0">
                  <c:v>Column3</c:v>
                </c:pt>
              </c:strCache>
            </c:strRef>
          </c:tx>
          <c:invertIfNegative val="0"/>
          <c:cat>
            <c:strRef>
              <c:f>Sheet1!$A$2:$A$45</c:f>
              <c:strCache>
                <c:ptCount val="44"/>
                <c:pt idx="0">
                  <c:v>ESTUARY MEDICAL PRACTICE</c:v>
                </c:pt>
                <c:pt idx="1">
                  <c:v>ST HILARY GROUP PRACTICE</c:v>
                </c:pt>
                <c:pt idx="2">
                  <c:v>ST CATHERINE'S SURGERY</c:v>
                </c:pt>
                <c:pt idx="3">
                  <c:v>MIRIAM PRIMARY CARE GROUP</c:v>
                </c:pt>
                <c:pt idx="4">
                  <c:v>HEATHERLANDS MED CTR</c:v>
                </c:pt>
                <c:pt idx="5">
                  <c:v>CAVENDISH MEDICAL CENTRE</c:v>
                </c:pt>
                <c:pt idx="6">
                  <c:v>ST GEORGES MEDICAL CENTRE</c:v>
                </c:pt>
                <c:pt idx="7">
                  <c:v>TOWNFIELD HEALTH CENTRE</c:v>
                </c:pt>
                <c:pt idx="8">
                  <c:v>CIVIC MEDICAL CENTRE</c:v>
                </c:pt>
                <c:pt idx="9">
                  <c:v>ORCHARD SURGERY</c:v>
                </c:pt>
                <c:pt idx="10">
                  <c:v>MARINE LAKE MEDICAL PRACTICE</c:v>
                </c:pt>
                <c:pt idx="11">
                  <c:v>ALLPORT MEDICAL CENTRE</c:v>
                </c:pt>
                <c:pt idx="12">
                  <c:v>WEST WIRRAL GROUP PRACTICE</c:v>
                </c:pt>
                <c:pt idx="13">
                  <c:v>RIVERSIDE SURGERY</c:v>
                </c:pt>
                <c:pt idx="14">
                  <c:v>BLACKHEATH MED CTR</c:v>
                </c:pt>
                <c:pt idx="15">
                  <c:v>UPTON GROUP PRACTICE</c:v>
                </c:pt>
                <c:pt idx="16">
                  <c:v>WHETSTONE LANE MED CTR</c:v>
                </c:pt>
                <c:pt idx="17">
                  <c:v>MANOR HEALTH CTR</c:v>
                </c:pt>
                <c:pt idx="18">
                  <c:v>CENTRAL PARK MEDICAL CENTRE</c:v>
                </c:pt>
                <c:pt idx="19">
                  <c:v>SPITAL SURGERY</c:v>
                </c:pt>
                <c:pt idx="20">
                  <c:v>CCG</c:v>
                </c:pt>
                <c:pt idx="21">
                  <c:v>HOYLAKE &amp; MEOLS MEDICAL CTR</c:v>
                </c:pt>
                <c:pt idx="22">
                  <c:v>VILLA MED CTR</c:v>
                </c:pt>
                <c:pt idx="23">
                  <c:v>VITTORIA MED CTR G</c:v>
                </c:pt>
                <c:pt idx="24">
                  <c:v>VITTORIA MED CTR K</c:v>
                </c:pt>
                <c:pt idx="25">
                  <c:v>TEEHEY LANE SURGERY</c:v>
                </c:pt>
                <c:pt idx="26">
                  <c:v>LEASOWE MEDICAL PRACTICE</c:v>
                </c:pt>
                <c:pt idx="27">
                  <c:v>HESWALL &amp; PENSBY GROUP PRACTICE</c:v>
                </c:pt>
                <c:pt idx="28">
                  <c:v>HOYLAKE RD MET CTR</c:v>
                </c:pt>
                <c:pt idx="29">
                  <c:v>PARKFIELD MED CTR</c:v>
                </c:pt>
                <c:pt idx="30">
                  <c:v>KINGS LANE MEDICAL PRACTICE</c:v>
                </c:pt>
                <c:pt idx="31">
                  <c:v>GREASBY GROUP PRACTICE</c:v>
                </c:pt>
                <c:pt idx="32">
                  <c:v>CLAUGHTON MEDICAL CENTRE</c:v>
                </c:pt>
                <c:pt idx="33">
                  <c:v>DEVANEY MED CTR</c:v>
                </c:pt>
                <c:pt idx="34">
                  <c:v>MORETON MEDICAL CENTRE</c:v>
                </c:pt>
                <c:pt idx="35">
                  <c:v>COMMONFIELD RD SURGERY</c:v>
                </c:pt>
                <c:pt idx="36">
                  <c:v>GLADSTONE MED CTR</c:v>
                </c:pt>
                <c:pt idx="37">
                  <c:v>SUNLIGHT GROUP PRACTICE</c:v>
                </c:pt>
                <c:pt idx="38">
                  <c:v>PRENTON MEDICAL CENTRE_MURUGESH V</c:v>
                </c:pt>
                <c:pt idx="39">
                  <c:v>HOLMLANDS MED CTR</c:v>
                </c:pt>
                <c:pt idx="40">
                  <c:v>MORETON CROSS GROUP PRACTICE</c:v>
                </c:pt>
                <c:pt idx="41">
                  <c:v>MORETON HEALTH CLINIC</c:v>
                </c:pt>
                <c:pt idx="42">
                  <c:v>EASTHAM GROUP PRACTICE</c:v>
                </c:pt>
                <c:pt idx="43">
                  <c:v>HAMILTON MED CTR</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EE50-4179-899A-5ACC15050FE2}"/>
            </c:ext>
          </c:extLst>
        </c:ser>
        <c:ser>
          <c:idx val="6"/>
          <c:order val="6"/>
          <c:tx>
            <c:strRef>
              <c:f>Sheet1!$H$1</c:f>
              <c:strCache>
                <c:ptCount val="1"/>
                <c:pt idx="0">
                  <c:v>Column4</c:v>
                </c:pt>
              </c:strCache>
            </c:strRef>
          </c:tx>
          <c:invertIfNegative val="0"/>
          <c:cat>
            <c:strRef>
              <c:f>Sheet1!$A$2:$A$45</c:f>
              <c:strCache>
                <c:ptCount val="44"/>
                <c:pt idx="0">
                  <c:v>ESTUARY MEDICAL PRACTICE</c:v>
                </c:pt>
                <c:pt idx="1">
                  <c:v>ST HILARY GROUP PRACTICE</c:v>
                </c:pt>
                <c:pt idx="2">
                  <c:v>ST CATHERINE'S SURGERY</c:v>
                </c:pt>
                <c:pt idx="3">
                  <c:v>MIRIAM PRIMARY CARE GROUP</c:v>
                </c:pt>
                <c:pt idx="4">
                  <c:v>HEATHERLANDS MED CTR</c:v>
                </c:pt>
                <c:pt idx="5">
                  <c:v>CAVENDISH MEDICAL CENTRE</c:v>
                </c:pt>
                <c:pt idx="6">
                  <c:v>ST GEORGES MEDICAL CENTRE</c:v>
                </c:pt>
                <c:pt idx="7">
                  <c:v>TOWNFIELD HEALTH CENTRE</c:v>
                </c:pt>
                <c:pt idx="8">
                  <c:v>CIVIC MEDICAL CENTRE</c:v>
                </c:pt>
                <c:pt idx="9">
                  <c:v>ORCHARD SURGERY</c:v>
                </c:pt>
                <c:pt idx="10">
                  <c:v>MARINE LAKE MEDICAL PRACTICE</c:v>
                </c:pt>
                <c:pt idx="11">
                  <c:v>ALLPORT MEDICAL CENTRE</c:v>
                </c:pt>
                <c:pt idx="12">
                  <c:v>WEST WIRRAL GROUP PRACTICE</c:v>
                </c:pt>
                <c:pt idx="13">
                  <c:v>RIVERSIDE SURGERY</c:v>
                </c:pt>
                <c:pt idx="14">
                  <c:v>BLACKHEATH MED CTR</c:v>
                </c:pt>
                <c:pt idx="15">
                  <c:v>UPTON GROUP PRACTICE</c:v>
                </c:pt>
                <c:pt idx="16">
                  <c:v>WHETSTONE LANE MED CTR</c:v>
                </c:pt>
                <c:pt idx="17">
                  <c:v>MANOR HEALTH CTR</c:v>
                </c:pt>
                <c:pt idx="18">
                  <c:v>CENTRAL PARK MEDICAL CENTRE</c:v>
                </c:pt>
                <c:pt idx="19">
                  <c:v>SPITAL SURGERY</c:v>
                </c:pt>
                <c:pt idx="20">
                  <c:v>CCG</c:v>
                </c:pt>
                <c:pt idx="21">
                  <c:v>HOYLAKE &amp; MEOLS MEDICAL CTR</c:v>
                </c:pt>
                <c:pt idx="22">
                  <c:v>VILLA MED CTR</c:v>
                </c:pt>
                <c:pt idx="23">
                  <c:v>VITTORIA MED CTR G</c:v>
                </c:pt>
                <c:pt idx="24">
                  <c:v>VITTORIA MED CTR K</c:v>
                </c:pt>
                <c:pt idx="25">
                  <c:v>TEEHEY LANE SURGERY</c:v>
                </c:pt>
                <c:pt idx="26">
                  <c:v>LEASOWE MEDICAL PRACTICE</c:v>
                </c:pt>
                <c:pt idx="27">
                  <c:v>HESWALL &amp; PENSBY GROUP PRACTICE</c:v>
                </c:pt>
                <c:pt idx="28">
                  <c:v>HOYLAKE RD MET CTR</c:v>
                </c:pt>
                <c:pt idx="29">
                  <c:v>PARKFIELD MED CTR</c:v>
                </c:pt>
                <c:pt idx="30">
                  <c:v>KINGS LANE MEDICAL PRACTICE</c:v>
                </c:pt>
                <c:pt idx="31">
                  <c:v>GREASBY GROUP PRACTICE</c:v>
                </c:pt>
                <c:pt idx="32">
                  <c:v>CLAUGHTON MEDICAL CENTRE</c:v>
                </c:pt>
                <c:pt idx="33">
                  <c:v>DEVANEY MED CTR</c:v>
                </c:pt>
                <c:pt idx="34">
                  <c:v>MORETON MEDICAL CENTRE</c:v>
                </c:pt>
                <c:pt idx="35">
                  <c:v>COMMONFIELD RD SURGERY</c:v>
                </c:pt>
                <c:pt idx="36">
                  <c:v>GLADSTONE MED CTR</c:v>
                </c:pt>
                <c:pt idx="37">
                  <c:v>SUNLIGHT GROUP PRACTICE</c:v>
                </c:pt>
                <c:pt idx="38">
                  <c:v>PRENTON MEDICAL CENTRE_MURUGESH V</c:v>
                </c:pt>
                <c:pt idx="39">
                  <c:v>HOLMLANDS MED CTR</c:v>
                </c:pt>
                <c:pt idx="40">
                  <c:v>MORETON CROSS GROUP PRACTICE</c:v>
                </c:pt>
                <c:pt idx="41">
                  <c:v>MORETON HEALTH CLINIC</c:v>
                </c:pt>
                <c:pt idx="42">
                  <c:v>EASTHAM GROUP PRACTICE</c:v>
                </c:pt>
                <c:pt idx="43">
                  <c:v>HAMILTON MED CTR</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EE50-4179-899A-5ACC15050FE2}"/>
            </c:ext>
          </c:extLst>
        </c:ser>
        <c:dLbls>
          <c:showLegendKey val="0"/>
          <c:showVal val="0"/>
          <c:showCatName val="0"/>
          <c:showSerName val="0"/>
          <c:showPercent val="0"/>
          <c:showBubbleSize val="0"/>
        </c:dLbls>
        <c:gapWidth val="500"/>
        <c:axId val="595365888"/>
        <c:axId val="59509433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ESTUARY MEDICAL PRACTICE</c:v>
                </c:pt>
                <c:pt idx="1">
                  <c:v>ST HILARY GROUP PRACTICE</c:v>
                </c:pt>
                <c:pt idx="2">
                  <c:v>ST CATHERINE'S SURGERY</c:v>
                </c:pt>
                <c:pt idx="3">
                  <c:v>MIRIAM PRIMARY CARE GROUP</c:v>
                </c:pt>
                <c:pt idx="4">
                  <c:v>HEATHERLANDS MED CTR</c:v>
                </c:pt>
                <c:pt idx="5">
                  <c:v>CAVENDISH MEDICAL CENTRE</c:v>
                </c:pt>
                <c:pt idx="6">
                  <c:v>ST GEORGES MEDICAL CENTRE</c:v>
                </c:pt>
                <c:pt idx="7">
                  <c:v>TOWNFIELD HEALTH CENTRE</c:v>
                </c:pt>
                <c:pt idx="8">
                  <c:v>CIVIC MEDICAL CENTRE</c:v>
                </c:pt>
                <c:pt idx="9">
                  <c:v>ORCHARD SURGERY</c:v>
                </c:pt>
                <c:pt idx="10">
                  <c:v>MARINE LAKE MEDICAL PRACTICE</c:v>
                </c:pt>
                <c:pt idx="11">
                  <c:v>ALLPORT MEDICAL CENTRE</c:v>
                </c:pt>
                <c:pt idx="12">
                  <c:v>WEST WIRRAL GROUP PRACTICE</c:v>
                </c:pt>
                <c:pt idx="13">
                  <c:v>RIVERSIDE SURGERY</c:v>
                </c:pt>
                <c:pt idx="14">
                  <c:v>BLACKHEATH MED CTR</c:v>
                </c:pt>
                <c:pt idx="15">
                  <c:v>UPTON GROUP PRACTICE</c:v>
                </c:pt>
                <c:pt idx="16">
                  <c:v>WHETSTONE LANE MED CTR</c:v>
                </c:pt>
                <c:pt idx="17">
                  <c:v>MANOR HEALTH CTR</c:v>
                </c:pt>
                <c:pt idx="18">
                  <c:v>CENTRAL PARK MEDICAL CENTRE</c:v>
                </c:pt>
                <c:pt idx="19">
                  <c:v>SPITAL SURGERY</c:v>
                </c:pt>
                <c:pt idx="20">
                  <c:v>CCG</c:v>
                </c:pt>
                <c:pt idx="21">
                  <c:v>HOYLAKE &amp; MEOLS MEDICAL CTR</c:v>
                </c:pt>
                <c:pt idx="22">
                  <c:v>VILLA MED CTR</c:v>
                </c:pt>
                <c:pt idx="23">
                  <c:v>VITTORIA MED CTR G</c:v>
                </c:pt>
                <c:pt idx="24">
                  <c:v>VITTORIA MED CTR K</c:v>
                </c:pt>
                <c:pt idx="25">
                  <c:v>TEEHEY LANE SURGERY</c:v>
                </c:pt>
                <c:pt idx="26">
                  <c:v>LEASOWE MEDICAL PRACTICE</c:v>
                </c:pt>
                <c:pt idx="27">
                  <c:v>HESWALL &amp; PENSBY GROUP PRACTICE</c:v>
                </c:pt>
                <c:pt idx="28">
                  <c:v>HOYLAKE RD MET CTR</c:v>
                </c:pt>
                <c:pt idx="29">
                  <c:v>PARKFIELD MED CTR</c:v>
                </c:pt>
                <c:pt idx="30">
                  <c:v>KINGS LANE MEDICAL PRACTICE</c:v>
                </c:pt>
                <c:pt idx="31">
                  <c:v>GREASBY GROUP PRACTICE</c:v>
                </c:pt>
                <c:pt idx="32">
                  <c:v>CLAUGHTON MEDICAL CENTRE</c:v>
                </c:pt>
                <c:pt idx="33">
                  <c:v>DEVANEY MED CTR</c:v>
                </c:pt>
                <c:pt idx="34">
                  <c:v>MORETON MEDICAL CENTRE</c:v>
                </c:pt>
                <c:pt idx="35">
                  <c:v>COMMONFIELD RD SURGERY</c:v>
                </c:pt>
                <c:pt idx="36">
                  <c:v>GLADSTONE MED CTR</c:v>
                </c:pt>
                <c:pt idx="37">
                  <c:v>SUNLIGHT GROUP PRACTICE</c:v>
                </c:pt>
                <c:pt idx="38">
                  <c:v>PRENTON MEDICAL CENTRE_MURUGESH V</c:v>
                </c:pt>
                <c:pt idx="39">
                  <c:v>HOLMLANDS MED CTR</c:v>
                </c:pt>
                <c:pt idx="40">
                  <c:v>MORETON CROSS GROUP PRACTICE</c:v>
                </c:pt>
                <c:pt idx="41">
                  <c:v>MORETON HEALTH CLINIC</c:v>
                </c:pt>
                <c:pt idx="42">
                  <c:v>EASTHAM GROUP PRACTICE</c:v>
                </c:pt>
                <c:pt idx="43">
                  <c:v>HAMILTON MED CTR</c:v>
                </c:pt>
              </c:strCache>
            </c:strRef>
          </c:cat>
          <c:val>
            <c:numRef>
              <c:f>Sheet1!$B$2:$B$45</c:f>
              <c:numCache>
                <c:formatCode>0%</c:formatCode>
                <c:ptCount val="44"/>
                <c:pt idx="0">
                  <c:v>0.76</c:v>
                </c:pt>
                <c:pt idx="1">
                  <c:v>0.76</c:v>
                </c:pt>
                <c:pt idx="2">
                  <c:v>0.76</c:v>
                </c:pt>
                <c:pt idx="3">
                  <c:v>0.76</c:v>
                </c:pt>
                <c:pt idx="4">
                  <c:v>0.76</c:v>
                </c:pt>
                <c:pt idx="5">
                  <c:v>0.76</c:v>
                </c:pt>
                <c:pt idx="6">
                  <c:v>0.76</c:v>
                </c:pt>
                <c:pt idx="7">
                  <c:v>0.76</c:v>
                </c:pt>
                <c:pt idx="8">
                  <c:v>0.76</c:v>
                </c:pt>
                <c:pt idx="9">
                  <c:v>0.76</c:v>
                </c:pt>
                <c:pt idx="10">
                  <c:v>0.76</c:v>
                </c:pt>
                <c:pt idx="11">
                  <c:v>0.76</c:v>
                </c:pt>
                <c:pt idx="12">
                  <c:v>0.76</c:v>
                </c:pt>
                <c:pt idx="13">
                  <c:v>0.76</c:v>
                </c:pt>
                <c:pt idx="14">
                  <c:v>0.76</c:v>
                </c:pt>
                <c:pt idx="15">
                  <c:v>0.76</c:v>
                </c:pt>
                <c:pt idx="16">
                  <c:v>0.76</c:v>
                </c:pt>
                <c:pt idx="17">
                  <c:v>0.76</c:v>
                </c:pt>
                <c:pt idx="18">
                  <c:v>0.76</c:v>
                </c:pt>
                <c:pt idx="19">
                  <c:v>0.76</c:v>
                </c:pt>
                <c:pt idx="20">
                  <c:v>0.76</c:v>
                </c:pt>
                <c:pt idx="21">
                  <c:v>0.76</c:v>
                </c:pt>
                <c:pt idx="22">
                  <c:v>0.76</c:v>
                </c:pt>
                <c:pt idx="23">
                  <c:v>0.76</c:v>
                </c:pt>
                <c:pt idx="24">
                  <c:v>0.76</c:v>
                </c:pt>
                <c:pt idx="25">
                  <c:v>0.76</c:v>
                </c:pt>
                <c:pt idx="26">
                  <c:v>0.76</c:v>
                </c:pt>
                <c:pt idx="27">
                  <c:v>0.76</c:v>
                </c:pt>
                <c:pt idx="28">
                  <c:v>0.76</c:v>
                </c:pt>
                <c:pt idx="29">
                  <c:v>0.76</c:v>
                </c:pt>
                <c:pt idx="30">
                  <c:v>0.76</c:v>
                </c:pt>
                <c:pt idx="31">
                  <c:v>0.76</c:v>
                </c:pt>
                <c:pt idx="32">
                  <c:v>0.76</c:v>
                </c:pt>
                <c:pt idx="33">
                  <c:v>0.76</c:v>
                </c:pt>
                <c:pt idx="34">
                  <c:v>0.76</c:v>
                </c:pt>
                <c:pt idx="35">
                  <c:v>0.76</c:v>
                </c:pt>
                <c:pt idx="36">
                  <c:v>0.76</c:v>
                </c:pt>
                <c:pt idx="37">
                  <c:v>0.76</c:v>
                </c:pt>
                <c:pt idx="38">
                  <c:v>0.76</c:v>
                </c:pt>
                <c:pt idx="39">
                  <c:v>0.76</c:v>
                </c:pt>
                <c:pt idx="40">
                  <c:v>0.76</c:v>
                </c:pt>
                <c:pt idx="41">
                  <c:v>0.76</c:v>
                </c:pt>
                <c:pt idx="42">
                  <c:v>0.76</c:v>
                </c:pt>
                <c:pt idx="43">
                  <c:v>0.76</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EE50-4179-899A-5ACC15050FE2}"/>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EE50-4179-899A-5ACC15050FE2}"/>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EE50-4179-899A-5ACC15050FE2}"/>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EE50-4179-899A-5ACC15050FE2}"/>
              </c:ext>
            </c:extLst>
          </c:dPt>
          <c:cat>
            <c:strRef>
              <c:f>Sheet1!$A$2:$A$45</c:f>
              <c:strCache>
                <c:ptCount val="44"/>
                <c:pt idx="0">
                  <c:v>ESTUARY MEDICAL PRACTICE</c:v>
                </c:pt>
                <c:pt idx="1">
                  <c:v>ST HILARY GROUP PRACTICE</c:v>
                </c:pt>
                <c:pt idx="2">
                  <c:v>ST CATHERINE'S SURGERY</c:v>
                </c:pt>
                <c:pt idx="3">
                  <c:v>MIRIAM PRIMARY CARE GROUP</c:v>
                </c:pt>
                <c:pt idx="4">
                  <c:v>HEATHERLANDS MED CTR</c:v>
                </c:pt>
                <c:pt idx="5">
                  <c:v>CAVENDISH MEDICAL CENTRE</c:v>
                </c:pt>
                <c:pt idx="6">
                  <c:v>ST GEORGES MEDICAL CENTRE</c:v>
                </c:pt>
                <c:pt idx="7">
                  <c:v>TOWNFIELD HEALTH CENTRE</c:v>
                </c:pt>
                <c:pt idx="8">
                  <c:v>CIVIC MEDICAL CENTRE</c:v>
                </c:pt>
                <c:pt idx="9">
                  <c:v>ORCHARD SURGERY</c:v>
                </c:pt>
                <c:pt idx="10">
                  <c:v>MARINE LAKE MEDICAL PRACTICE</c:v>
                </c:pt>
                <c:pt idx="11">
                  <c:v>ALLPORT MEDICAL CENTRE</c:v>
                </c:pt>
                <c:pt idx="12">
                  <c:v>WEST WIRRAL GROUP PRACTICE</c:v>
                </c:pt>
                <c:pt idx="13">
                  <c:v>RIVERSIDE SURGERY</c:v>
                </c:pt>
                <c:pt idx="14">
                  <c:v>BLACKHEATH MED CTR</c:v>
                </c:pt>
                <c:pt idx="15">
                  <c:v>UPTON GROUP PRACTICE</c:v>
                </c:pt>
                <c:pt idx="16">
                  <c:v>WHETSTONE LANE MED CTR</c:v>
                </c:pt>
                <c:pt idx="17">
                  <c:v>MANOR HEALTH CTR</c:v>
                </c:pt>
                <c:pt idx="18">
                  <c:v>CENTRAL PARK MEDICAL CENTRE</c:v>
                </c:pt>
                <c:pt idx="19">
                  <c:v>SPITAL SURGERY</c:v>
                </c:pt>
                <c:pt idx="20">
                  <c:v>CCG</c:v>
                </c:pt>
                <c:pt idx="21">
                  <c:v>HOYLAKE &amp; MEOLS MEDICAL CTR</c:v>
                </c:pt>
                <c:pt idx="22">
                  <c:v>VILLA MED CTR</c:v>
                </c:pt>
                <c:pt idx="23">
                  <c:v>VITTORIA MED CTR G</c:v>
                </c:pt>
                <c:pt idx="24">
                  <c:v>VITTORIA MED CTR K</c:v>
                </c:pt>
                <c:pt idx="25">
                  <c:v>TEEHEY LANE SURGERY</c:v>
                </c:pt>
                <c:pt idx="26">
                  <c:v>LEASOWE MEDICAL PRACTICE</c:v>
                </c:pt>
                <c:pt idx="27">
                  <c:v>HESWALL &amp; PENSBY GROUP PRACTICE</c:v>
                </c:pt>
                <c:pt idx="28">
                  <c:v>HOYLAKE RD MET CTR</c:v>
                </c:pt>
                <c:pt idx="29">
                  <c:v>PARKFIELD MED CTR</c:v>
                </c:pt>
                <c:pt idx="30">
                  <c:v>KINGS LANE MEDICAL PRACTICE</c:v>
                </c:pt>
                <c:pt idx="31">
                  <c:v>GREASBY GROUP PRACTICE</c:v>
                </c:pt>
                <c:pt idx="32">
                  <c:v>CLAUGHTON MEDICAL CENTRE</c:v>
                </c:pt>
                <c:pt idx="33">
                  <c:v>DEVANEY MED CTR</c:v>
                </c:pt>
                <c:pt idx="34">
                  <c:v>MORETON MEDICAL CENTRE</c:v>
                </c:pt>
                <c:pt idx="35">
                  <c:v>COMMONFIELD RD SURGERY</c:v>
                </c:pt>
                <c:pt idx="36">
                  <c:v>GLADSTONE MED CTR</c:v>
                </c:pt>
                <c:pt idx="37">
                  <c:v>SUNLIGHT GROUP PRACTICE</c:v>
                </c:pt>
                <c:pt idx="38">
                  <c:v>PRENTON MEDICAL CENTRE_MURUGESH V</c:v>
                </c:pt>
                <c:pt idx="39">
                  <c:v>HOLMLANDS MED CTR</c:v>
                </c:pt>
                <c:pt idx="40">
                  <c:v>MORETON CROSS GROUP PRACTICE</c:v>
                </c:pt>
                <c:pt idx="41">
                  <c:v>MORETON HEALTH CLINIC</c:v>
                </c:pt>
                <c:pt idx="42">
                  <c:v>EASTHAM GROUP PRACTICE</c:v>
                </c:pt>
                <c:pt idx="43">
                  <c:v>HAMILTON MED CTR</c:v>
                </c:pt>
              </c:strCache>
            </c:strRef>
          </c:cat>
          <c:val>
            <c:numRef>
              <c:f>Sheet1!$C$2:$C$45</c:f>
              <c:numCache>
                <c:formatCode>0%</c:formatCode>
                <c:ptCount val="44"/>
                <c:pt idx="0">
                  <c:v>0.52</c:v>
                </c:pt>
                <c:pt idx="1">
                  <c:v>0.56999999999999995</c:v>
                </c:pt>
                <c:pt idx="2">
                  <c:v>0.61</c:v>
                </c:pt>
                <c:pt idx="3">
                  <c:v>0.64</c:v>
                </c:pt>
                <c:pt idx="4">
                  <c:v>0.67</c:v>
                </c:pt>
                <c:pt idx="5">
                  <c:v>0.71</c:v>
                </c:pt>
                <c:pt idx="6">
                  <c:v>0.73</c:v>
                </c:pt>
                <c:pt idx="7">
                  <c:v>0.74</c:v>
                </c:pt>
                <c:pt idx="8">
                  <c:v>0.75</c:v>
                </c:pt>
                <c:pt idx="9">
                  <c:v>0.75</c:v>
                </c:pt>
                <c:pt idx="10">
                  <c:v>0.78</c:v>
                </c:pt>
                <c:pt idx="11">
                  <c:v>0.79</c:v>
                </c:pt>
                <c:pt idx="12">
                  <c:v>0.8</c:v>
                </c:pt>
                <c:pt idx="13">
                  <c:v>0.8</c:v>
                </c:pt>
                <c:pt idx="14">
                  <c:v>0.8</c:v>
                </c:pt>
                <c:pt idx="15">
                  <c:v>0.81</c:v>
                </c:pt>
                <c:pt idx="16">
                  <c:v>0.81</c:v>
                </c:pt>
                <c:pt idx="17">
                  <c:v>0.82</c:v>
                </c:pt>
                <c:pt idx="18">
                  <c:v>0.82</c:v>
                </c:pt>
                <c:pt idx="19">
                  <c:v>0.82</c:v>
                </c:pt>
                <c:pt idx="20">
                  <c:v>-10</c:v>
                </c:pt>
                <c:pt idx="21">
                  <c:v>0.83</c:v>
                </c:pt>
                <c:pt idx="22">
                  <c:v>0.84</c:v>
                </c:pt>
                <c:pt idx="23">
                  <c:v>0.84</c:v>
                </c:pt>
                <c:pt idx="24">
                  <c:v>0.84</c:v>
                </c:pt>
                <c:pt idx="25">
                  <c:v>0.85</c:v>
                </c:pt>
                <c:pt idx="26">
                  <c:v>0.85</c:v>
                </c:pt>
                <c:pt idx="27">
                  <c:v>0.86</c:v>
                </c:pt>
                <c:pt idx="28">
                  <c:v>0.86</c:v>
                </c:pt>
                <c:pt idx="29">
                  <c:v>0.88</c:v>
                </c:pt>
                <c:pt idx="30">
                  <c:v>0.88</c:v>
                </c:pt>
                <c:pt idx="31">
                  <c:v>0.89</c:v>
                </c:pt>
                <c:pt idx="32">
                  <c:v>0.89</c:v>
                </c:pt>
                <c:pt idx="33">
                  <c:v>0.9</c:v>
                </c:pt>
                <c:pt idx="34">
                  <c:v>0.9</c:v>
                </c:pt>
                <c:pt idx="35">
                  <c:v>0.91</c:v>
                </c:pt>
                <c:pt idx="36">
                  <c:v>0.91</c:v>
                </c:pt>
                <c:pt idx="37">
                  <c:v>0.91</c:v>
                </c:pt>
                <c:pt idx="38">
                  <c:v>0.91</c:v>
                </c:pt>
                <c:pt idx="39">
                  <c:v>0.93</c:v>
                </c:pt>
                <c:pt idx="40">
                  <c:v>0.93</c:v>
                </c:pt>
                <c:pt idx="41">
                  <c:v>0.93</c:v>
                </c:pt>
                <c:pt idx="42">
                  <c:v>0.94</c:v>
                </c:pt>
                <c:pt idx="43">
                  <c:v>0.96</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EE50-4179-899A-5ACC15050FE2}"/>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0.83</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EE50-4179-899A-5ACC15050FE2}"/>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EE50-4179-899A-5ACC15050FE2}"/>
            </c:ext>
          </c:extLst>
        </c:ser>
        <c:dLbls>
          <c:showLegendKey val="0"/>
          <c:showVal val="0"/>
          <c:showCatName val="0"/>
          <c:showSerName val="0"/>
          <c:showPercent val="0"/>
          <c:showBubbleSize val="0"/>
        </c:dLbls>
        <c:marker val="1"/>
        <c:smooth val="0"/>
        <c:axId val="595242496"/>
        <c:axId val="595093760"/>
      </c:lineChart>
      <c:catAx>
        <c:axId val="595242496"/>
        <c:scaling>
          <c:orientation val="minMax"/>
        </c:scaling>
        <c:delete val="0"/>
        <c:axPos val="b"/>
        <c:numFmt formatCode="General" sourceLinked="0"/>
        <c:majorTickMark val="out"/>
        <c:minorTickMark val="none"/>
        <c:tickLblPos val="nextTo"/>
        <c:txPr>
          <a:bodyPr rot="-5400000" vert="horz"/>
          <a:lstStyle/>
          <a:p>
            <a:pPr>
              <a:defRPr sz="700"/>
            </a:pPr>
            <a:endParaRPr lang="en-US"/>
          </a:p>
        </c:txPr>
        <c:crossAx val="595093760"/>
        <c:crosses val="autoZero"/>
        <c:auto val="1"/>
        <c:lblAlgn val="ctr"/>
        <c:lblOffset val="100"/>
        <c:noMultiLvlLbl val="0"/>
      </c:catAx>
      <c:valAx>
        <c:axId val="59509376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95242496"/>
        <c:crosses val="autoZero"/>
        <c:crossBetween val="between"/>
      </c:valAx>
      <c:valAx>
        <c:axId val="595094336"/>
        <c:scaling>
          <c:orientation val="minMax"/>
          <c:max val="1"/>
          <c:min val="0"/>
        </c:scaling>
        <c:delete val="0"/>
        <c:axPos val="r"/>
        <c:numFmt formatCode="General" sourceLinked="1"/>
        <c:majorTickMark val="none"/>
        <c:minorTickMark val="none"/>
        <c:tickLblPos val="none"/>
        <c:spPr>
          <a:ln>
            <a:noFill/>
          </a:ln>
        </c:spPr>
        <c:crossAx val="595365888"/>
        <c:crosses val="max"/>
        <c:crossBetween val="between"/>
      </c:valAx>
      <c:catAx>
        <c:axId val="595365888"/>
        <c:scaling>
          <c:orientation val="minMax"/>
        </c:scaling>
        <c:delete val="1"/>
        <c:axPos val="b"/>
        <c:numFmt formatCode="General" sourceLinked="1"/>
        <c:majorTickMark val="out"/>
        <c:minorTickMark val="none"/>
        <c:tickLblPos val="nextTo"/>
        <c:crossAx val="59509433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540-454A-BE3C-4E20C8BBE9A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6"/>
                <c:pt idx="0">
                  <c:v>SOMERVILLE MED CTR</c:v>
                </c:pt>
                <c:pt idx="1">
                  <c:v>FEGAN &amp; PARTNERS</c:v>
                </c:pt>
                <c:pt idx="2">
                  <c:v>EGREMONT MED CTR</c:v>
                </c:pt>
                <c:pt idx="3">
                  <c:v>GROVE RD SURGERY</c:v>
                </c:pt>
                <c:pt idx="4">
                  <c:v>LISCARD GROUP PRACTICE</c:v>
                </c:pt>
                <c:pt idx="5">
                  <c:v>CHURCH ROAD MEDICAL PRACTICE</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E50-4179-899A-5ACC15050FE2}"/>
            </c:ext>
          </c:extLst>
        </c:ser>
        <c:ser>
          <c:idx val="3"/>
          <c:order val="3"/>
          <c:tx>
            <c:strRef>
              <c:f>Sheet1!$E$1</c:f>
              <c:strCache>
                <c:ptCount val="1"/>
                <c:pt idx="0">
                  <c:v>Column1</c:v>
                </c:pt>
              </c:strCache>
            </c:strRef>
          </c:tx>
          <c:invertIfNegative val="0"/>
          <c:cat>
            <c:strRef>
              <c:f>Sheet1!$A$2:$A$45</c:f>
              <c:strCache>
                <c:ptCount val="6"/>
                <c:pt idx="0">
                  <c:v>SOMERVILLE MED CTR</c:v>
                </c:pt>
                <c:pt idx="1">
                  <c:v>FEGAN &amp; PARTNERS</c:v>
                </c:pt>
                <c:pt idx="2">
                  <c:v>EGREMONT MED CTR</c:v>
                </c:pt>
                <c:pt idx="3">
                  <c:v>GROVE RD SURGERY</c:v>
                </c:pt>
                <c:pt idx="4">
                  <c:v>LISCARD GROUP PRACTICE</c:v>
                </c:pt>
                <c:pt idx="5">
                  <c:v>CHURCH ROAD MEDICAL PRACTICE</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E50-4179-899A-5ACC15050FE2}"/>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6"/>
                <c:pt idx="0">
                  <c:v>SOMERVILLE MED CTR</c:v>
                </c:pt>
                <c:pt idx="1">
                  <c:v>FEGAN &amp; PARTNERS</c:v>
                </c:pt>
                <c:pt idx="2">
                  <c:v>EGREMONT MED CTR</c:v>
                </c:pt>
                <c:pt idx="3">
                  <c:v>GROVE RD SURGERY</c:v>
                </c:pt>
                <c:pt idx="4">
                  <c:v>LISCARD GROUP PRACTICE</c:v>
                </c:pt>
                <c:pt idx="5">
                  <c:v>CHURCH ROAD MEDICAL PRACTICE</c:v>
                </c:pt>
              </c:strCache>
            </c:strRef>
          </c:cat>
          <c:val>
            <c:numRef>
              <c:f>Sheet1!$F$2:$F$45</c:f>
              <c:numCache>
                <c:formatCode>General</c:formatCode>
                <c:ptCount val="44"/>
                <c:pt idx="0">
                  <c:v>0.96</c:v>
                </c:pt>
                <c:pt idx="1">
                  <c:v>0.96</c:v>
                </c:pt>
                <c:pt idx="2">
                  <c:v>0.96</c:v>
                </c:pt>
                <c:pt idx="3">
                  <c:v>0.97</c:v>
                </c:pt>
                <c:pt idx="4">
                  <c:v>0.97</c:v>
                </c:pt>
                <c:pt idx="5">
                  <c:v>0.99</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EE50-4179-899A-5ACC15050FE2}"/>
            </c:ext>
          </c:extLst>
        </c:ser>
        <c:ser>
          <c:idx val="5"/>
          <c:order val="5"/>
          <c:tx>
            <c:strRef>
              <c:f>Sheet1!$G$1</c:f>
              <c:strCache>
                <c:ptCount val="1"/>
                <c:pt idx="0">
                  <c:v>Column3</c:v>
                </c:pt>
              </c:strCache>
            </c:strRef>
          </c:tx>
          <c:invertIfNegative val="0"/>
          <c:cat>
            <c:strRef>
              <c:f>Sheet1!$A$2:$A$45</c:f>
              <c:strCache>
                <c:ptCount val="6"/>
                <c:pt idx="0">
                  <c:v>SOMERVILLE MED CTR</c:v>
                </c:pt>
                <c:pt idx="1">
                  <c:v>FEGAN &amp; PARTNERS</c:v>
                </c:pt>
                <c:pt idx="2">
                  <c:v>EGREMONT MED CTR</c:v>
                </c:pt>
                <c:pt idx="3">
                  <c:v>GROVE RD SURGERY</c:v>
                </c:pt>
                <c:pt idx="4">
                  <c:v>LISCARD GROUP PRACTICE</c:v>
                </c:pt>
                <c:pt idx="5">
                  <c:v>CHURCH ROAD MEDICAL PRACTICE</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EE50-4179-899A-5ACC15050FE2}"/>
            </c:ext>
          </c:extLst>
        </c:ser>
        <c:ser>
          <c:idx val="6"/>
          <c:order val="6"/>
          <c:tx>
            <c:strRef>
              <c:f>Sheet1!$H$1</c:f>
              <c:strCache>
                <c:ptCount val="1"/>
                <c:pt idx="0">
                  <c:v>Column4</c:v>
                </c:pt>
              </c:strCache>
            </c:strRef>
          </c:tx>
          <c:invertIfNegative val="0"/>
          <c:cat>
            <c:strRef>
              <c:f>Sheet1!$A$2:$A$45</c:f>
              <c:strCache>
                <c:ptCount val="6"/>
                <c:pt idx="0">
                  <c:v>SOMERVILLE MED CTR</c:v>
                </c:pt>
                <c:pt idx="1">
                  <c:v>FEGAN &amp; PARTNERS</c:v>
                </c:pt>
                <c:pt idx="2">
                  <c:v>EGREMONT MED CTR</c:v>
                </c:pt>
                <c:pt idx="3">
                  <c:v>GROVE RD SURGERY</c:v>
                </c:pt>
                <c:pt idx="4">
                  <c:v>LISCARD GROUP PRACTICE</c:v>
                </c:pt>
                <c:pt idx="5">
                  <c:v>CHURCH ROAD MEDICAL PRACTICE</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EE50-4179-899A-5ACC15050FE2}"/>
            </c:ext>
          </c:extLst>
        </c:ser>
        <c:dLbls>
          <c:showLegendKey val="0"/>
          <c:showVal val="0"/>
          <c:showCatName val="0"/>
          <c:showSerName val="0"/>
          <c:showPercent val="0"/>
          <c:showBubbleSize val="0"/>
        </c:dLbls>
        <c:gapWidth val="500"/>
        <c:axId val="595365888"/>
        <c:axId val="595094336"/>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6"/>
                <c:pt idx="0">
                  <c:v>SOMERVILLE MED CTR</c:v>
                </c:pt>
                <c:pt idx="1">
                  <c:v>FEGAN &amp; PARTNERS</c:v>
                </c:pt>
                <c:pt idx="2">
                  <c:v>EGREMONT MED CTR</c:v>
                </c:pt>
                <c:pt idx="3">
                  <c:v>GROVE RD SURGERY</c:v>
                </c:pt>
                <c:pt idx="4">
                  <c:v>LISCARD GROUP PRACTICE</c:v>
                </c:pt>
                <c:pt idx="5">
                  <c:v>CHURCH ROAD MEDICAL PRACTICE</c:v>
                </c:pt>
              </c:strCache>
            </c:strRef>
          </c:cat>
          <c:val>
            <c:numRef>
              <c:f>Sheet1!$B$2:$B$45</c:f>
              <c:numCache>
                <c:formatCode>0%</c:formatCode>
                <c:ptCount val="44"/>
                <c:pt idx="0">
                  <c:v>0.76</c:v>
                </c:pt>
                <c:pt idx="1">
                  <c:v>0.76</c:v>
                </c:pt>
                <c:pt idx="2">
                  <c:v>0.76</c:v>
                </c:pt>
                <c:pt idx="3">
                  <c:v>0.76</c:v>
                </c:pt>
                <c:pt idx="4">
                  <c:v>0.76</c:v>
                </c:pt>
                <c:pt idx="5">
                  <c:v>0.76</c:v>
                </c:pt>
                <c:pt idx="6">
                  <c:v>0.76</c:v>
                </c:pt>
                <c:pt idx="7">
                  <c:v>0.76</c:v>
                </c:pt>
                <c:pt idx="8">
                  <c:v>0.76</c:v>
                </c:pt>
                <c:pt idx="9">
                  <c:v>0.76</c:v>
                </c:pt>
                <c:pt idx="10">
                  <c:v>0.76</c:v>
                </c:pt>
                <c:pt idx="11">
                  <c:v>0.76</c:v>
                </c:pt>
                <c:pt idx="12">
                  <c:v>0.76</c:v>
                </c:pt>
                <c:pt idx="13">
                  <c:v>0.76</c:v>
                </c:pt>
                <c:pt idx="14">
                  <c:v>0.76</c:v>
                </c:pt>
                <c:pt idx="15">
                  <c:v>0.76</c:v>
                </c:pt>
                <c:pt idx="16">
                  <c:v>0.76</c:v>
                </c:pt>
                <c:pt idx="17">
                  <c:v>0.76</c:v>
                </c:pt>
                <c:pt idx="18">
                  <c:v>0.76</c:v>
                </c:pt>
                <c:pt idx="19">
                  <c:v>0.76</c:v>
                </c:pt>
                <c:pt idx="20">
                  <c:v>0.76</c:v>
                </c:pt>
                <c:pt idx="21">
                  <c:v>0.76</c:v>
                </c:pt>
                <c:pt idx="22">
                  <c:v>0.76</c:v>
                </c:pt>
                <c:pt idx="23">
                  <c:v>0.76</c:v>
                </c:pt>
                <c:pt idx="24">
                  <c:v>0.76</c:v>
                </c:pt>
                <c:pt idx="25">
                  <c:v>0.76</c:v>
                </c:pt>
                <c:pt idx="26">
                  <c:v>0.76</c:v>
                </c:pt>
                <c:pt idx="27">
                  <c:v>0.76</c:v>
                </c:pt>
                <c:pt idx="28">
                  <c:v>0.76</c:v>
                </c:pt>
                <c:pt idx="29">
                  <c:v>0.76</c:v>
                </c:pt>
                <c:pt idx="30">
                  <c:v>0.76</c:v>
                </c:pt>
                <c:pt idx="31">
                  <c:v>0.76</c:v>
                </c:pt>
                <c:pt idx="32">
                  <c:v>0.76</c:v>
                </c:pt>
                <c:pt idx="33">
                  <c:v>0.76</c:v>
                </c:pt>
                <c:pt idx="34">
                  <c:v>0.76</c:v>
                </c:pt>
                <c:pt idx="35">
                  <c:v>0.76</c:v>
                </c:pt>
                <c:pt idx="36">
                  <c:v>0.76</c:v>
                </c:pt>
                <c:pt idx="37">
                  <c:v>0.76</c:v>
                </c:pt>
                <c:pt idx="38">
                  <c:v>0.76</c:v>
                </c:pt>
                <c:pt idx="39">
                  <c:v>0.76</c:v>
                </c:pt>
                <c:pt idx="40">
                  <c:v>0.76</c:v>
                </c:pt>
                <c:pt idx="41">
                  <c:v>0.76</c:v>
                </c:pt>
                <c:pt idx="42">
                  <c:v>0.76</c:v>
                </c:pt>
                <c:pt idx="43">
                  <c:v>0.76</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EE50-4179-899A-5ACC15050FE2}"/>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EE50-4179-899A-5ACC15050FE2}"/>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EE50-4179-899A-5ACC15050FE2}"/>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EE50-4179-899A-5ACC15050FE2}"/>
              </c:ext>
            </c:extLst>
          </c:dPt>
          <c:cat>
            <c:strRef>
              <c:f>Sheet1!$A$2:$A$45</c:f>
              <c:strCache>
                <c:ptCount val="6"/>
                <c:pt idx="0">
                  <c:v>SOMERVILLE MED CTR</c:v>
                </c:pt>
                <c:pt idx="1">
                  <c:v>FEGAN &amp; PARTNERS</c:v>
                </c:pt>
                <c:pt idx="2">
                  <c:v>EGREMONT MED CTR</c:v>
                </c:pt>
                <c:pt idx="3">
                  <c:v>GROVE RD SURGERY</c:v>
                </c:pt>
                <c:pt idx="4">
                  <c:v>LISCARD GROUP PRACTICE</c:v>
                </c:pt>
                <c:pt idx="5">
                  <c:v>CHURCH ROAD MEDICAL PRACTICE</c:v>
                </c:pt>
              </c:strCache>
            </c:strRef>
          </c:cat>
          <c:val>
            <c:numRef>
              <c:f>Sheet1!$C$2:$C$45</c:f>
              <c:numCache>
                <c:formatCode>0%</c:formatCode>
                <c:ptCount val="44"/>
                <c:pt idx="0">
                  <c:v>0.96</c:v>
                </c:pt>
                <c:pt idx="1">
                  <c:v>0.96</c:v>
                </c:pt>
                <c:pt idx="2">
                  <c:v>0.96</c:v>
                </c:pt>
                <c:pt idx="3">
                  <c:v>0.97</c:v>
                </c:pt>
                <c:pt idx="4">
                  <c:v>0.97</c:v>
                </c:pt>
                <c:pt idx="5">
                  <c:v>0.99</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EE50-4179-899A-5ACC15050FE2}"/>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EE50-4179-899A-5ACC15050FE2}"/>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EE50-4179-899A-5ACC15050FE2}"/>
            </c:ext>
          </c:extLst>
        </c:ser>
        <c:dLbls>
          <c:showLegendKey val="0"/>
          <c:showVal val="0"/>
          <c:showCatName val="0"/>
          <c:showSerName val="0"/>
          <c:showPercent val="0"/>
          <c:showBubbleSize val="0"/>
        </c:dLbls>
        <c:marker val="1"/>
        <c:smooth val="0"/>
        <c:axId val="595242496"/>
        <c:axId val="595093760"/>
      </c:lineChart>
      <c:catAx>
        <c:axId val="595242496"/>
        <c:scaling>
          <c:orientation val="minMax"/>
        </c:scaling>
        <c:delete val="0"/>
        <c:axPos val="b"/>
        <c:numFmt formatCode="General" sourceLinked="0"/>
        <c:majorTickMark val="out"/>
        <c:minorTickMark val="none"/>
        <c:tickLblPos val="nextTo"/>
        <c:txPr>
          <a:bodyPr rot="-5400000" vert="horz"/>
          <a:lstStyle/>
          <a:p>
            <a:pPr>
              <a:defRPr sz="700"/>
            </a:pPr>
            <a:endParaRPr lang="en-US"/>
          </a:p>
        </c:txPr>
        <c:crossAx val="595093760"/>
        <c:crosses val="autoZero"/>
        <c:auto val="1"/>
        <c:lblAlgn val="ctr"/>
        <c:lblOffset val="100"/>
        <c:noMultiLvlLbl val="0"/>
      </c:catAx>
      <c:valAx>
        <c:axId val="595093760"/>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95242496"/>
        <c:crosses val="autoZero"/>
        <c:crossBetween val="between"/>
      </c:valAx>
      <c:valAx>
        <c:axId val="595094336"/>
        <c:scaling>
          <c:orientation val="minMax"/>
          <c:max val="1"/>
          <c:min val="0"/>
        </c:scaling>
        <c:delete val="0"/>
        <c:axPos val="r"/>
        <c:numFmt formatCode="General" sourceLinked="1"/>
        <c:majorTickMark val="none"/>
        <c:minorTickMark val="none"/>
        <c:tickLblPos val="none"/>
        <c:spPr>
          <a:ln>
            <a:noFill/>
          </a:ln>
        </c:spPr>
        <c:crossAx val="595365888"/>
        <c:crosses val="max"/>
        <c:crossBetween val="between"/>
      </c:valAx>
      <c:catAx>
        <c:axId val="595365888"/>
        <c:scaling>
          <c:orientation val="minMax"/>
        </c:scaling>
        <c:delete val="1"/>
        <c:axPos val="b"/>
        <c:numFmt formatCode="General" sourceLinked="1"/>
        <c:majorTickMark val="out"/>
        <c:minorTickMark val="none"/>
        <c:tickLblPos val="nextTo"/>
        <c:crossAx val="595094336"/>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540-454A-BE3C-4E20C8BBE9A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15340269987092"/>
          <c:y val="0.13098368407703062"/>
          <c:w val="0.42725454831970661"/>
          <c:h val="0.58723971444266998"/>
        </c:manualLayout>
      </c:layout>
      <c:barChart>
        <c:barDir val="bar"/>
        <c:grouping val="clustered"/>
        <c:varyColors val="0"/>
        <c:ser>
          <c:idx val="0"/>
          <c:order val="0"/>
          <c:tx>
            <c:strRef>
              <c:f>Sheet1!$B$1</c:f>
              <c:strCache>
                <c:ptCount val="1"/>
                <c:pt idx="0">
                  <c:v>Sales</c:v>
                </c:pt>
              </c:strCache>
            </c:strRef>
          </c:tx>
          <c:spPr>
            <a:ln w="19050">
              <a:solidFill>
                <a:schemeClr val="bg1"/>
              </a:solidFill>
            </a:ln>
          </c:spPr>
          <c:invertIfNegative val="0"/>
          <c:dPt>
            <c:idx val="0"/>
            <c:invertIfNegative val="0"/>
            <c:bubble3D val="0"/>
            <c:spPr>
              <a:solidFill>
                <a:srgbClr val="003E74"/>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4A-4F0B-98BF-6AA78EC0420C}"/>
              </c:ext>
            </c:extLst>
          </c:dPt>
          <c:dPt>
            <c:idx val="1"/>
            <c:invertIfNegative val="0"/>
            <c:bubble3D val="0"/>
            <c:spPr>
              <a:solidFill>
                <a:srgbClr val="003E74">
                  <a:lumMod val="40000"/>
                  <a:lumOff val="60000"/>
                </a:srgb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A4A-4F0B-98BF-6AA78EC0420C}"/>
              </c:ext>
            </c:extLst>
          </c:dPt>
          <c:dPt>
            <c:idx val="2"/>
            <c:invertIfNegative val="0"/>
            <c:bubble3D val="0"/>
            <c:spPr>
              <a:solidFill>
                <a:srgbClr val="639EC8">
                  <a:lumMod val="40000"/>
                  <a:lumOff val="60000"/>
                </a:srgb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A4A-4F0B-98BF-6AA78EC0420C}"/>
              </c:ext>
            </c:extLst>
          </c:dPt>
          <c:dPt>
            <c:idx val="3"/>
            <c:invertIfNegative val="0"/>
            <c:bubble3D val="0"/>
            <c:spPr>
              <a:solidFill>
                <a:srgbClr val="A5AEB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A4A-4F0B-98BF-6AA78EC0420C}"/>
              </c:ext>
            </c:extLst>
          </c:dPt>
          <c:dPt>
            <c:idx val="4"/>
            <c:invertIfNegative val="0"/>
            <c:bubble3D val="0"/>
            <c:spPr>
              <a:solidFill>
                <a:schemeClr val="accent3">
                  <a:lumMod val="40000"/>
                  <a:lumOff val="6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A4A-4F0B-98BF-6AA78EC0420C}"/>
              </c:ext>
            </c:extLst>
          </c:dPt>
          <c:dPt>
            <c:idx val="5"/>
            <c:invertIfNegative val="0"/>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A4A-4F0B-98BF-6AA78EC0420C}"/>
              </c:ext>
            </c:extLst>
          </c:dPt>
          <c:dLbls>
            <c:dLbl>
              <c:idx val="4"/>
              <c:layout>
                <c:manualLayout>
                  <c:x val="9.5852876250464222E-3"/>
                  <c:y val="0"/>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A4A-4F0B-98BF-6AA78EC0420C}"/>
                </c:ext>
              </c:extLst>
            </c:dLbl>
            <c:numFmt formatCode="[&lt;3]&quot;&quot;;0\%" sourceLinked="0"/>
            <c:spPr>
              <a:noFill/>
              <a:ln>
                <a:noFill/>
              </a:ln>
              <a:effectLst/>
            </c:spPr>
            <c:txPr>
              <a:bodyPr/>
              <a:lstStyle/>
              <a:p>
                <a:pPr>
                  <a:defRPr sz="900" b="0">
                    <a:solidFill>
                      <a:srgbClr val="292926"/>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Sheet1!$A$2:$A$5</c:f>
              <c:strCache>
                <c:ptCount val="4"/>
                <c:pt idx="0">
                  <c:v>Yes, a choice of place</c:v>
                </c:pt>
                <c:pt idx="1">
                  <c:v>Yes, a choice of time or day</c:v>
                </c:pt>
                <c:pt idx="2">
                  <c:v>Yes, a choice of healthcare professional</c:v>
                </c:pt>
                <c:pt idx="3">
                  <c:v>No, I was not offered a choice of appointment </c:v>
                </c:pt>
              </c:strCache>
            </c:strRef>
          </c:cat>
          <c:val>
            <c:numRef>
              <c:f>Sheet1!$B$2:$B$5</c:f>
              <c:numCache>
                <c:formatCode>General</c:formatCode>
                <c:ptCount val="4"/>
                <c:pt idx="0">
                  <c:v>12</c:v>
                </c:pt>
                <c:pt idx="1">
                  <c:v>52</c:v>
                </c:pt>
                <c:pt idx="2">
                  <c:v>11</c:v>
                </c:pt>
                <c:pt idx="3">
                  <c:v>39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A4A-4F0B-98BF-6AA78EC0420C}"/>
            </c:ext>
          </c:extLst>
        </c:ser>
        <c:dLbls>
          <c:showLegendKey val="0"/>
          <c:showVal val="0"/>
          <c:showCatName val="0"/>
          <c:showSerName val="0"/>
          <c:showPercent val="0"/>
          <c:showBubbleSize val="0"/>
        </c:dLbls>
        <c:gapWidth val="100"/>
        <c:axId val="91880447"/>
        <c:axId val="93614367"/>
      </c:barChart>
      <c:valAx>
        <c:axId val="93614367"/>
        <c:scaling>
          <c:orientation val="minMax"/>
        </c:scaling>
        <c:delete val="1"/>
        <c:axPos val="t"/>
        <c:numFmt formatCode="General" sourceLinked="1"/>
        <c:majorTickMark val="out"/>
        <c:minorTickMark val="none"/>
        <c:tickLblPos val="nextTo"/>
        <c:crossAx val="91880447"/>
        <c:crosses val="autoZero"/>
        <c:crossBetween val="between"/>
      </c:valAx>
      <c:catAx>
        <c:axId val="91880447"/>
        <c:scaling>
          <c:orientation val="maxMin"/>
        </c:scaling>
        <c:delete val="0"/>
        <c:axPos val="l"/>
        <c:numFmt formatCode="General" sourceLinked="1"/>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93614367"/>
        <c:crosses val="autoZero"/>
        <c:auto val="1"/>
        <c:lblAlgn val="ctr"/>
        <c:lblOffset val="100"/>
        <c:noMultiLvlLbl val="0"/>
      </c:catAx>
      <c:spPr>
        <a:ln>
          <a:noFill/>
        </a:ln>
      </c:spPr>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28EE-4C54-BF2C-E0E148DFE4B2}"/>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28EE-4C54-BF2C-E0E148DFE4B2}"/>
              </c:ext>
            </c:extLst>
          </c:dPt>
          <c:cat>
            <c:strRef>
              <c:f>Sheet1!$A$2:$A$3</c:f>
              <c:strCache>
                <c:ptCount val="2"/>
                <c:pt idx="0">
                  <c:v>1st Qtr</c:v>
                </c:pt>
                <c:pt idx="1">
                  <c:v>2nd Qtr</c:v>
                </c:pt>
              </c:strCache>
            </c:strRef>
          </c:cat>
          <c:val>
            <c:numRef>
              <c:f>Sheet1!$B$2:$B$3</c:f>
              <c:numCache>
                <c:formatCode>General</c:formatCode>
                <c:ptCount val="2"/>
                <c:pt idx="0">
                  <c:v>77</c:v>
                </c:pt>
                <c:pt idx="1">
                  <c:v>23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28EE-4C54-BF2C-E0E148DFE4B2}"/>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110-4777-A6C5-B1FA89743DE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6.8750000000000006E-2"/>
          <c:y val="0.52012598425196854"/>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CDBD-492A-9525-4DCC1C05E2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82-4460-9D3E-71204BB878D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669A-4AF1-B7D9-26C5A1089EF7}"/>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669A-4AF1-B7D9-26C5A1089EF7}"/>
              </c:ext>
            </c:extLst>
          </c:dPt>
          <c:cat>
            <c:strRef>
              <c:f>Sheet1!$A$2:$A$3</c:f>
              <c:strCache>
                <c:ptCount val="2"/>
                <c:pt idx="0">
                  <c:v>1st Qtr</c:v>
                </c:pt>
                <c:pt idx="1">
                  <c:v>2nd Qtr</c:v>
                </c:pt>
              </c:strCache>
            </c:strRef>
          </c:cat>
          <c:val>
            <c:numRef>
              <c:f>Sheet1!$B$2:$B$3</c:f>
              <c:numCache>
                <c:formatCode>General</c:formatCode>
                <c:ptCount val="2"/>
                <c:pt idx="0">
                  <c:v>39</c:v>
                </c:pt>
                <c:pt idx="1">
                  <c:v>61</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669A-4AF1-B7D9-26C5A1089EF7}"/>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CBF1-4AB7-869F-5BF1BE6553E7}"/>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CBF1-4AB7-869F-5BF1BE6553E7}"/>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CBF1-4AB7-869F-5BF1BE6553E7}"/>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1B86-4943-8776-AC33248D5407}"/>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1B86-4943-8776-AC33248D5407}"/>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1B86-4943-8776-AC33248D5407}"/>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3244-4525-9FAA-8DDDBE7D24DE}"/>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3244-4525-9FAA-8DDDBE7D24DE}"/>
              </c:ext>
            </c:extLst>
          </c:dPt>
          <c:cat>
            <c:strRef>
              <c:f>Sheet1!$A$2:$A$3</c:f>
              <c:strCache>
                <c:ptCount val="2"/>
                <c:pt idx="0">
                  <c:v>1st Qtr</c:v>
                </c:pt>
                <c:pt idx="1">
                  <c:v>2nd Qtr</c:v>
                </c:pt>
              </c:strCache>
            </c:strRef>
          </c:cat>
          <c:val>
            <c:numRef>
              <c:f>Sheet1!$B$2:$B$3</c:f>
              <c:numCache>
                <c:formatCode>General</c:formatCode>
                <c:ptCount val="2"/>
                <c:pt idx="0">
                  <c:v>69</c:v>
                </c:pt>
                <c:pt idx="1">
                  <c:v>31</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3244-4525-9FAA-8DDDBE7D24D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0104-4DE0-A058-B0CBE92DBB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811-4D5E-B09B-1DD823714A6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D432-436A-B6B7-3257988B1CA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4267-45AE-B1F6-CEB94CAA446B}"/>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4267-45AE-B1F6-CEB94CAA446B}"/>
              </c:ext>
            </c:extLst>
          </c:dPt>
          <c:cat>
            <c:strRef>
              <c:f>Sheet1!$A$2:$A$3</c:f>
              <c:strCache>
                <c:ptCount val="2"/>
                <c:pt idx="0">
                  <c:v>1st Qtr</c:v>
                </c:pt>
                <c:pt idx="1">
                  <c:v>2nd Qtr</c:v>
                </c:pt>
              </c:strCache>
            </c:strRef>
          </c:cat>
          <c:val>
            <c:numRef>
              <c:f>Sheet1!$B$2:$B$3</c:f>
              <c:numCache>
                <c:formatCode>General</c:formatCode>
                <c:ptCount val="2"/>
                <c:pt idx="0">
                  <c:v>87</c:v>
                </c:pt>
                <c:pt idx="1">
                  <c:v>13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4267-45AE-B1F6-CEB94CAA446B}"/>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4379-4DC8-9AE0-7D2C8205A88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FF0201"/>
    </a:solidFill>
  </c:spPr>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96328656514624E-2"/>
          <c:y val="0.19634318029556258"/>
          <c:w val="0.90557209888111079"/>
          <c:h val="0.6745910488202439"/>
        </c:manualLayout>
      </c:layout>
      <c:lineChart>
        <c:grouping val="standard"/>
        <c:varyColors val="0"/>
        <c:ser>
          <c:idx val="0"/>
          <c:order val="0"/>
          <c:tx>
            <c:strRef>
              <c:f>Sheet1!$B$1</c:f>
              <c:strCache>
                <c:ptCount val="1"/>
                <c:pt idx="0">
                  <c:v>% Yes</c:v>
                </c:pt>
              </c:strCache>
            </c:strRef>
          </c:tx>
          <c:spPr>
            <a:ln>
              <a:noFill/>
            </a:ln>
          </c:spPr>
          <c:marker>
            <c:symbol val="dash"/>
            <c:size val="11"/>
            <c:spPr>
              <a:solidFill>
                <a:schemeClr val="accent1"/>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B06-4B7C-AEAC-C9DF3CEBDCB8}"/>
              </c:ext>
            </c:extLst>
          </c:dPt>
          <c:dLbls>
            <c:dLbl>
              <c:idx val="0"/>
              <c:layout>
                <c:manualLayout>
                  <c:x val="-0.13571147953170426"/>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0B06-4B7C-AEAC-C9DF3CEBDCB8}"/>
                </c:ext>
              </c:extLst>
            </c:dLbl>
            <c:dLbl>
              <c:idx val="1"/>
              <c:layout>
                <c:manualLayout>
                  <c:x val="-0.15427666141018637"/>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0B06-4B7C-AEAC-C9DF3CEBDCB8}"/>
                </c:ext>
              </c:extLst>
            </c:dLbl>
            <c:dLbl>
              <c:idx val="2"/>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2-0B06-4B7C-AEAC-C9DF3CEBDCB8}"/>
                </c:ext>
              </c:extLst>
            </c:dLbl>
            <c:dLbl>
              <c:idx val="3"/>
              <c:layout>
                <c:manualLayout>
                  <c:x val="-0.14499407047094531"/>
                  <c:y val="-2.8864815353201517E-17"/>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0B06-4B7C-AEAC-C9DF3CEBDCB8}"/>
                </c:ext>
              </c:extLst>
            </c:dLbl>
            <c:dLbl>
              <c:idx val="4"/>
              <c:layout>
                <c:manualLayout>
                  <c:x val="-0.11672675377927551"/>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0B06-4B7C-AEAC-C9DF3CEBDCB8}"/>
                </c:ext>
              </c:extLst>
            </c:dLbl>
            <c:spPr>
              <a:noFill/>
              <a:ln>
                <a:noFill/>
              </a:ln>
              <a:effectLst/>
            </c:spPr>
            <c:txPr>
              <a:bodyPr/>
              <a:lstStyle/>
              <a:p>
                <a:pPr>
                  <a:defRPr sz="1100" b="1">
                    <a:solidFill>
                      <a:schemeClr val="accent1"/>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Sheet1!$B$2:$B$7</c:f>
              <c:numCache>
                <c:formatCode>General</c:formatCode>
                <c:ptCount val="3"/>
                <c:pt idx="0">
                  <c:v>63</c:v>
                </c:pt>
                <c:pt idx="1">
                  <c:v>64</c:v>
                </c:pt>
                <c:pt idx="2">
                  <c:v>61</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B06-4B7C-AEAC-C9DF3CEBDCB8}"/>
            </c:ext>
          </c:extLst>
        </c:ser>
        <c:ser>
          <c:idx val="1"/>
          <c:order val="1"/>
          <c:tx>
            <c:strRef>
              <c:f>Sheet1!$C$1</c:f>
              <c:strCache>
                <c:ptCount val="1"/>
                <c:pt idx="0">
                  <c:v>% No</c:v>
                </c:pt>
              </c:strCache>
            </c:strRef>
          </c:tx>
          <c:spPr>
            <a:ln>
              <a:noFill/>
            </a:ln>
          </c:spPr>
          <c:marker>
            <c:symbol val="dash"/>
            <c:size val="11"/>
            <c:spPr>
              <a:solidFill>
                <a:schemeClr val="tx2"/>
              </a:solidFill>
              <a:ln>
                <a:noFill/>
              </a:ln>
            </c:spPr>
          </c:marker>
          <c:dPt>
            <c:idx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0B06-4B7C-AEAC-C9DF3CEBDCB8}"/>
              </c:ext>
            </c:extLst>
          </c:dPt>
          <c:dLbls>
            <c:dLbl>
              <c:idx val="0"/>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6-0B06-4B7C-AEAC-C9DF3CEBDCB8}"/>
                </c:ext>
              </c:extLst>
            </c:dLbl>
            <c:dLbl>
              <c:idx val="1"/>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0B06-4B7C-AEAC-C9DF3CEBDCB8}"/>
                </c:ext>
              </c:extLst>
            </c:dLbl>
            <c:dLbl>
              <c:idx val="2"/>
              <c:layout>
                <c:manualLayout>
                  <c:x val="-0.13051322860572925"/>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0B06-4B7C-AEAC-C9DF3CEBDCB8}"/>
                </c:ext>
              </c:extLst>
            </c:dLbl>
            <c:dLbl>
              <c:idx val="3"/>
              <c:layout>
                <c:manualLayout>
                  <c:x val="-0.1212306376664882"/>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0B06-4B7C-AEAC-C9DF3CEBDCB8}"/>
                </c:ext>
              </c:extLst>
            </c:dLbl>
            <c:dLbl>
              <c:idx val="4"/>
              <c:layout>
                <c:manualLayout>
                  <c:x val="-0.12587193313610873"/>
                  <c:y val="0"/>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0B06-4B7C-AEAC-C9DF3CEBDCB8}"/>
                </c:ext>
              </c:extLst>
            </c:dLbl>
            <c:spPr>
              <a:noFill/>
              <a:ln>
                <a:noFill/>
              </a:ln>
              <a:effectLst/>
            </c:spPr>
            <c:txPr>
              <a:bodyPr/>
              <a:lstStyle/>
              <a:p>
                <a:pPr>
                  <a:defRPr sz="1100" b="1">
                    <a:solidFill>
                      <a:schemeClr val="tx2"/>
                    </a:solidFill>
                  </a:defRPr>
                </a:pPr>
                <a:endParaRPr lang="en-US"/>
              </a:p>
            </c:txPr>
            <c:dLblPos val="l"/>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numRef>
              <c:f>Sheet1!$A$2:$A$7</c:f>
              <c:numCache>
                <c:formatCode>@</c:formatCode>
                <c:ptCount val="3"/>
                <c:pt idx="0">
                  <c:v>2018</c:v>
                </c:pt>
                <c:pt idx="1">
                  <c:v>2019</c:v>
                </c:pt>
                <c:pt idx="2">
                  <c:v>2020</c:v>
                </c:pt>
              </c:numCache>
            </c:numRef>
          </c:cat>
          <c:val>
            <c:numRef>
              <c:f>Sheet1!$C$2:$C$7</c:f>
              <c:numCache>
                <c:formatCode>General</c:formatCode>
                <c:ptCount val="3"/>
                <c:pt idx="0">
                  <c:v>37</c:v>
                </c:pt>
                <c:pt idx="1">
                  <c:v>36</c:v>
                </c:pt>
                <c:pt idx="2">
                  <c:v>39</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B06-4B7C-AEAC-C9DF3CEBDCB8}"/>
            </c:ext>
          </c:extLst>
        </c:ser>
        <c:dLbls>
          <c:dLblPos val="l"/>
          <c:showLegendKey val="0"/>
          <c:showVal val="1"/>
          <c:showCatName val="0"/>
          <c:showSerName val="0"/>
          <c:showPercent val="0"/>
          <c:showBubbleSize val="0"/>
        </c:dLbls>
        <c:dropLines>
          <c:spPr>
            <a:ln>
              <a:solidFill>
                <a:schemeClr val="bg1">
                  <a:lumMod val="75000"/>
                </a:schemeClr>
              </a:solidFill>
              <a:prstDash val="sysDot"/>
            </a:ln>
          </c:spPr>
        </c:dropLines>
        <c:marker val="1"/>
        <c:smooth val="0"/>
        <c:axId val="86872448"/>
        <c:axId val="86873984"/>
      </c:lineChart>
      <c:catAx>
        <c:axId val="86872448"/>
        <c:scaling>
          <c:orientation val="minMax"/>
        </c:scaling>
        <c:delete val="0"/>
        <c:axPos val="b"/>
        <c:numFmt formatCode="@" sourceLinked="1"/>
        <c:majorTickMark val="out"/>
        <c:minorTickMark val="none"/>
        <c:tickLblPos val="nextTo"/>
        <c:spPr>
          <a:ln>
            <a:solidFill>
              <a:schemeClr val="accent2"/>
            </a:solidFill>
          </a:ln>
        </c:spPr>
        <c:txPr>
          <a:bodyPr/>
          <a:lstStyle/>
          <a:p>
            <a:pPr>
              <a:defRPr sz="800">
                <a:solidFill>
                  <a:schemeClr val="tx1"/>
                </a:solidFill>
              </a:defRPr>
            </a:pPr>
            <a:endParaRPr lang="en-US"/>
          </a:p>
        </c:txPr>
        <c:crossAx val="86873984"/>
        <c:crosses val="autoZero"/>
        <c:auto val="1"/>
        <c:lblAlgn val="ctr"/>
        <c:lblOffset val="100"/>
        <c:noMultiLvlLbl val="0"/>
      </c:catAx>
      <c:valAx>
        <c:axId val="86873984"/>
        <c:scaling>
          <c:orientation val="minMax"/>
          <c:max val="100"/>
        </c:scaling>
        <c:delete val="0"/>
        <c:axPos val="l"/>
        <c:numFmt formatCode="General" sourceLinked="1"/>
        <c:majorTickMark val="out"/>
        <c:minorTickMark val="none"/>
        <c:tickLblPos val="nextTo"/>
        <c:spPr>
          <a:ln>
            <a:solidFill>
              <a:schemeClr val="accent2"/>
            </a:solidFill>
          </a:ln>
        </c:spPr>
        <c:txPr>
          <a:bodyPr/>
          <a:lstStyle/>
          <a:p>
            <a:pPr>
              <a:defRPr sz="700">
                <a:solidFill>
                  <a:schemeClr val="accent2"/>
                </a:solidFill>
              </a:defRPr>
            </a:pPr>
            <a:endParaRPr lang="en-US"/>
          </a:p>
        </c:txPr>
        <c:crossAx val="86872448"/>
        <c:crosses val="autoZero"/>
        <c:crossBetween val="between"/>
      </c:valAx>
    </c:plotArea>
    <c:legend>
      <c:legendPos val="r"/>
      <c:layout>
        <c:manualLayout>
          <c:xMode val="edge"/>
          <c:yMode val="edge"/>
          <c:x val="0.11335487089341283"/>
          <c:y val="0"/>
          <c:w val="0.8017633877315089"/>
          <c:h val="0.13934911961502777"/>
        </c:manualLayout>
      </c:layout>
      <c:overlay val="0"/>
      <c:txPr>
        <a:bodyPr/>
        <a:lstStyle/>
        <a:p>
          <a:pPr>
            <a:defRPr sz="1000">
              <a:solidFill>
                <a:schemeClr val="bg2"/>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44"/>
                <c:pt idx="0">
                  <c:v>MARINE LAKE MEDICAL PRACTICE</c:v>
                </c:pt>
                <c:pt idx="1">
                  <c:v>WHETSTONE LANE MED CTR</c:v>
                </c:pt>
                <c:pt idx="2">
                  <c:v>LISCARD GROUP PRACTICE</c:v>
                </c:pt>
                <c:pt idx="3">
                  <c:v>ST CATHERINE'S SURGERY</c:v>
                </c:pt>
                <c:pt idx="4">
                  <c:v>GREASBY GROUP PRACTICE</c:v>
                </c:pt>
                <c:pt idx="5">
                  <c:v>ORCHARD SURGERY</c:v>
                </c:pt>
                <c:pt idx="6">
                  <c:v>CIVIC MEDICAL CENTRE</c:v>
                </c:pt>
                <c:pt idx="7">
                  <c:v>WEST WIRRAL GROUP PRACTICE</c:v>
                </c:pt>
                <c:pt idx="8">
                  <c:v>HOYLAKE &amp; MEOLS MEDICAL CTR</c:v>
                </c:pt>
                <c:pt idx="9">
                  <c:v>TOWNFIELD HEALTH CENTRE</c:v>
                </c:pt>
                <c:pt idx="10">
                  <c:v>CENTRAL PARK MEDICAL CENTRE</c:v>
                </c:pt>
                <c:pt idx="11">
                  <c:v>EASTHAM GROUP PRACTICE</c:v>
                </c:pt>
                <c:pt idx="12">
                  <c:v>VILLA MED CTR</c:v>
                </c:pt>
                <c:pt idx="13">
                  <c:v>MIRIAM PRIMARY CARE GROUP</c:v>
                </c:pt>
                <c:pt idx="14">
                  <c:v>ESTUARY MEDICAL PRACTICE</c:v>
                </c:pt>
                <c:pt idx="15">
                  <c:v>UPTON GROUP PRACTICE</c:v>
                </c:pt>
                <c:pt idx="16">
                  <c:v>LEASOWE MEDICAL PRACTICE</c:v>
                </c:pt>
                <c:pt idx="17">
                  <c:v>RIVERSIDE SURGERY</c:v>
                </c:pt>
                <c:pt idx="18">
                  <c:v>SUNLIGHT GROUP PRACTICE</c:v>
                </c:pt>
                <c:pt idx="19">
                  <c:v>CCG</c:v>
                </c:pt>
                <c:pt idx="20">
                  <c:v>ST HILARY GROUP PRACTICE</c:v>
                </c:pt>
                <c:pt idx="21">
                  <c:v>ST GEORGES MEDICAL CENTRE</c:v>
                </c:pt>
                <c:pt idx="22">
                  <c:v>SPITAL SURGERY</c:v>
                </c:pt>
                <c:pt idx="23">
                  <c:v>MANOR HEALTH CTR</c:v>
                </c:pt>
                <c:pt idx="24">
                  <c:v>HEATHERLANDS MED CTR</c:v>
                </c:pt>
                <c:pt idx="25">
                  <c:v>ALLPORT MEDICAL CENTRE</c:v>
                </c:pt>
                <c:pt idx="26">
                  <c:v>CAVENDISH MEDICAL CENTRE</c:v>
                </c:pt>
                <c:pt idx="27">
                  <c:v>HESWALL &amp; PENSBY GROUP PRACTICE</c:v>
                </c:pt>
                <c:pt idx="28">
                  <c:v>FEGAN &amp; PARTNERS</c:v>
                </c:pt>
                <c:pt idx="29">
                  <c:v>GLADSTONE MED CTR</c:v>
                </c:pt>
                <c:pt idx="30">
                  <c:v>PARKFIELD MED CTR</c:v>
                </c:pt>
                <c:pt idx="31">
                  <c:v>HAMILTON MED CTR</c:v>
                </c:pt>
                <c:pt idx="32">
                  <c:v>MORETON MEDICAL CENTRE</c:v>
                </c:pt>
                <c:pt idx="33">
                  <c:v>EGREMONT MED CTR</c:v>
                </c:pt>
                <c:pt idx="34">
                  <c:v>SOMERVILLE MED CTR</c:v>
                </c:pt>
                <c:pt idx="35">
                  <c:v>MORETON HEALTH CLINIC</c:v>
                </c:pt>
                <c:pt idx="36">
                  <c:v>CLAUGHTON MEDICAL CENTRE</c:v>
                </c:pt>
                <c:pt idx="37">
                  <c:v>HOYLAKE RD MET CTR</c:v>
                </c:pt>
                <c:pt idx="38">
                  <c:v>KINGS LANE MEDICAL PRACTICE</c:v>
                </c:pt>
                <c:pt idx="39">
                  <c:v>COMMONFIELD RD SURGERY</c:v>
                </c:pt>
                <c:pt idx="40">
                  <c:v>DEVANEY MED CTR</c:v>
                </c:pt>
                <c:pt idx="41">
                  <c:v>PRENTON MEDICAL CENTRE_MURUGESH V</c:v>
                </c:pt>
                <c:pt idx="42">
                  <c:v>VITTORIA MED CTR G</c:v>
                </c:pt>
                <c:pt idx="43">
                  <c:v>GROVE RD SURGERY</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E50-4179-899A-5ACC15050FE2}"/>
            </c:ext>
          </c:extLst>
        </c:ser>
        <c:ser>
          <c:idx val="3"/>
          <c:order val="3"/>
          <c:tx>
            <c:strRef>
              <c:f>Sheet1!$E$1</c:f>
              <c:strCache>
                <c:ptCount val="1"/>
                <c:pt idx="0">
                  <c:v>Column1</c:v>
                </c:pt>
              </c:strCache>
            </c:strRef>
          </c:tx>
          <c:invertIfNegative val="0"/>
          <c:cat>
            <c:strRef>
              <c:f>Sheet1!$A$2:$A$45</c:f>
              <c:strCache>
                <c:ptCount val="44"/>
                <c:pt idx="0">
                  <c:v>MARINE LAKE MEDICAL PRACTICE</c:v>
                </c:pt>
                <c:pt idx="1">
                  <c:v>WHETSTONE LANE MED CTR</c:v>
                </c:pt>
                <c:pt idx="2">
                  <c:v>LISCARD GROUP PRACTICE</c:v>
                </c:pt>
                <c:pt idx="3">
                  <c:v>ST CATHERINE'S SURGERY</c:v>
                </c:pt>
                <c:pt idx="4">
                  <c:v>GREASBY GROUP PRACTICE</c:v>
                </c:pt>
                <c:pt idx="5">
                  <c:v>ORCHARD SURGERY</c:v>
                </c:pt>
                <c:pt idx="6">
                  <c:v>CIVIC MEDICAL CENTRE</c:v>
                </c:pt>
                <c:pt idx="7">
                  <c:v>WEST WIRRAL GROUP PRACTICE</c:v>
                </c:pt>
                <c:pt idx="8">
                  <c:v>HOYLAKE &amp; MEOLS MEDICAL CTR</c:v>
                </c:pt>
                <c:pt idx="9">
                  <c:v>TOWNFIELD HEALTH CENTRE</c:v>
                </c:pt>
                <c:pt idx="10">
                  <c:v>CENTRAL PARK MEDICAL CENTRE</c:v>
                </c:pt>
                <c:pt idx="11">
                  <c:v>EASTHAM GROUP PRACTICE</c:v>
                </c:pt>
                <c:pt idx="12">
                  <c:v>VILLA MED CTR</c:v>
                </c:pt>
                <c:pt idx="13">
                  <c:v>MIRIAM PRIMARY CARE GROUP</c:v>
                </c:pt>
                <c:pt idx="14">
                  <c:v>ESTUARY MEDICAL PRACTICE</c:v>
                </c:pt>
                <c:pt idx="15">
                  <c:v>UPTON GROUP PRACTICE</c:v>
                </c:pt>
                <c:pt idx="16">
                  <c:v>LEASOWE MEDICAL PRACTICE</c:v>
                </c:pt>
                <c:pt idx="17">
                  <c:v>RIVERSIDE SURGERY</c:v>
                </c:pt>
                <c:pt idx="18">
                  <c:v>SUNLIGHT GROUP PRACTICE</c:v>
                </c:pt>
                <c:pt idx="19">
                  <c:v>CCG</c:v>
                </c:pt>
                <c:pt idx="20">
                  <c:v>ST HILARY GROUP PRACTICE</c:v>
                </c:pt>
                <c:pt idx="21">
                  <c:v>ST GEORGES MEDICAL CENTRE</c:v>
                </c:pt>
                <c:pt idx="22">
                  <c:v>SPITAL SURGERY</c:v>
                </c:pt>
                <c:pt idx="23">
                  <c:v>MANOR HEALTH CTR</c:v>
                </c:pt>
                <c:pt idx="24">
                  <c:v>HEATHERLANDS MED CTR</c:v>
                </c:pt>
                <c:pt idx="25">
                  <c:v>ALLPORT MEDICAL CENTRE</c:v>
                </c:pt>
                <c:pt idx="26">
                  <c:v>CAVENDISH MEDICAL CENTRE</c:v>
                </c:pt>
                <c:pt idx="27">
                  <c:v>HESWALL &amp; PENSBY GROUP PRACTICE</c:v>
                </c:pt>
                <c:pt idx="28">
                  <c:v>FEGAN &amp; PARTNERS</c:v>
                </c:pt>
                <c:pt idx="29">
                  <c:v>GLADSTONE MED CTR</c:v>
                </c:pt>
                <c:pt idx="30">
                  <c:v>PARKFIELD MED CTR</c:v>
                </c:pt>
                <c:pt idx="31">
                  <c:v>HAMILTON MED CTR</c:v>
                </c:pt>
                <c:pt idx="32">
                  <c:v>MORETON MEDICAL CENTRE</c:v>
                </c:pt>
                <c:pt idx="33">
                  <c:v>EGREMONT MED CTR</c:v>
                </c:pt>
                <c:pt idx="34">
                  <c:v>SOMERVILLE MED CTR</c:v>
                </c:pt>
                <c:pt idx="35">
                  <c:v>MORETON HEALTH CLINIC</c:v>
                </c:pt>
                <c:pt idx="36">
                  <c:v>CLAUGHTON MEDICAL CENTRE</c:v>
                </c:pt>
                <c:pt idx="37">
                  <c:v>HOYLAKE RD MET CTR</c:v>
                </c:pt>
                <c:pt idx="38">
                  <c:v>KINGS LANE MEDICAL PRACTICE</c:v>
                </c:pt>
                <c:pt idx="39">
                  <c:v>COMMONFIELD RD SURGERY</c:v>
                </c:pt>
                <c:pt idx="40">
                  <c:v>DEVANEY MED CTR</c:v>
                </c:pt>
                <c:pt idx="41">
                  <c:v>PRENTON MEDICAL CENTRE_MURUGESH V</c:v>
                </c:pt>
                <c:pt idx="42">
                  <c:v>VITTORIA MED CTR G</c:v>
                </c:pt>
                <c:pt idx="43">
                  <c:v>GROVE RD SURGERY</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E50-4179-899A-5ACC15050FE2}"/>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44"/>
                <c:pt idx="0">
                  <c:v>MARINE LAKE MEDICAL PRACTICE</c:v>
                </c:pt>
                <c:pt idx="1">
                  <c:v>WHETSTONE LANE MED CTR</c:v>
                </c:pt>
                <c:pt idx="2">
                  <c:v>LISCARD GROUP PRACTICE</c:v>
                </c:pt>
                <c:pt idx="3">
                  <c:v>ST CATHERINE'S SURGERY</c:v>
                </c:pt>
                <c:pt idx="4">
                  <c:v>GREASBY GROUP PRACTICE</c:v>
                </c:pt>
                <c:pt idx="5">
                  <c:v>ORCHARD SURGERY</c:v>
                </c:pt>
                <c:pt idx="6">
                  <c:v>CIVIC MEDICAL CENTRE</c:v>
                </c:pt>
                <c:pt idx="7">
                  <c:v>WEST WIRRAL GROUP PRACTICE</c:v>
                </c:pt>
                <c:pt idx="8">
                  <c:v>HOYLAKE &amp; MEOLS MEDICAL CTR</c:v>
                </c:pt>
                <c:pt idx="9">
                  <c:v>TOWNFIELD HEALTH CENTRE</c:v>
                </c:pt>
                <c:pt idx="10">
                  <c:v>CENTRAL PARK MEDICAL CENTRE</c:v>
                </c:pt>
                <c:pt idx="11">
                  <c:v>EASTHAM GROUP PRACTICE</c:v>
                </c:pt>
                <c:pt idx="12">
                  <c:v>VILLA MED CTR</c:v>
                </c:pt>
                <c:pt idx="13">
                  <c:v>MIRIAM PRIMARY CARE GROUP</c:v>
                </c:pt>
                <c:pt idx="14">
                  <c:v>ESTUARY MEDICAL PRACTICE</c:v>
                </c:pt>
                <c:pt idx="15">
                  <c:v>UPTON GROUP PRACTICE</c:v>
                </c:pt>
                <c:pt idx="16">
                  <c:v>LEASOWE MEDICAL PRACTICE</c:v>
                </c:pt>
                <c:pt idx="17">
                  <c:v>RIVERSIDE SURGERY</c:v>
                </c:pt>
                <c:pt idx="18">
                  <c:v>SUNLIGHT GROUP PRACTICE</c:v>
                </c:pt>
                <c:pt idx="19">
                  <c:v>CCG</c:v>
                </c:pt>
                <c:pt idx="20">
                  <c:v>ST HILARY GROUP PRACTICE</c:v>
                </c:pt>
                <c:pt idx="21">
                  <c:v>ST GEORGES MEDICAL CENTRE</c:v>
                </c:pt>
                <c:pt idx="22">
                  <c:v>SPITAL SURGERY</c:v>
                </c:pt>
                <c:pt idx="23">
                  <c:v>MANOR HEALTH CTR</c:v>
                </c:pt>
                <c:pt idx="24">
                  <c:v>HEATHERLANDS MED CTR</c:v>
                </c:pt>
                <c:pt idx="25">
                  <c:v>ALLPORT MEDICAL CENTRE</c:v>
                </c:pt>
                <c:pt idx="26">
                  <c:v>CAVENDISH MEDICAL CENTRE</c:v>
                </c:pt>
                <c:pt idx="27">
                  <c:v>HESWALL &amp; PENSBY GROUP PRACTICE</c:v>
                </c:pt>
                <c:pt idx="28">
                  <c:v>FEGAN &amp; PARTNERS</c:v>
                </c:pt>
                <c:pt idx="29">
                  <c:v>GLADSTONE MED CTR</c:v>
                </c:pt>
                <c:pt idx="30">
                  <c:v>PARKFIELD MED CTR</c:v>
                </c:pt>
                <c:pt idx="31">
                  <c:v>HAMILTON MED CTR</c:v>
                </c:pt>
                <c:pt idx="32">
                  <c:v>MORETON MEDICAL CENTRE</c:v>
                </c:pt>
                <c:pt idx="33">
                  <c:v>EGREMONT MED CTR</c:v>
                </c:pt>
                <c:pt idx="34">
                  <c:v>SOMERVILLE MED CTR</c:v>
                </c:pt>
                <c:pt idx="35">
                  <c:v>MORETON HEALTH CLINIC</c:v>
                </c:pt>
                <c:pt idx="36">
                  <c:v>CLAUGHTON MEDICAL CENTRE</c:v>
                </c:pt>
                <c:pt idx="37">
                  <c:v>HOYLAKE RD MET CTR</c:v>
                </c:pt>
                <c:pt idx="38">
                  <c:v>KINGS LANE MEDICAL PRACTICE</c:v>
                </c:pt>
                <c:pt idx="39">
                  <c:v>COMMONFIELD RD SURGERY</c:v>
                </c:pt>
                <c:pt idx="40">
                  <c:v>DEVANEY MED CTR</c:v>
                </c:pt>
                <c:pt idx="41">
                  <c:v>PRENTON MEDICAL CENTRE_MURUGESH V</c:v>
                </c:pt>
                <c:pt idx="42">
                  <c:v>VITTORIA MED CTR G</c:v>
                </c:pt>
                <c:pt idx="43">
                  <c:v>GROVE RD SURGERY</c:v>
                </c:pt>
              </c:strCache>
            </c:strRef>
          </c:cat>
          <c:val>
            <c:numRef>
              <c:f>Sheet1!$F$2:$F$45</c:f>
              <c:numCache>
                <c:formatCode>General</c:formatCode>
                <c:ptCount val="44"/>
                <c:pt idx="0">
                  <c:v>0.39</c:v>
                </c:pt>
                <c:pt idx="1">
                  <c:v>0.4</c:v>
                </c:pt>
                <c:pt idx="2">
                  <c:v>0.4</c:v>
                </c:pt>
                <c:pt idx="3">
                  <c:v>0.42</c:v>
                </c:pt>
                <c:pt idx="4">
                  <c:v>0.46</c:v>
                </c:pt>
                <c:pt idx="5">
                  <c:v>0.49</c:v>
                </c:pt>
                <c:pt idx="6">
                  <c:v>0.5</c:v>
                </c:pt>
                <c:pt idx="7">
                  <c:v>0.5</c:v>
                </c:pt>
                <c:pt idx="8">
                  <c:v>0.51</c:v>
                </c:pt>
                <c:pt idx="9">
                  <c:v>0.52</c:v>
                </c:pt>
                <c:pt idx="10">
                  <c:v>0.53</c:v>
                </c:pt>
                <c:pt idx="11">
                  <c:v>0.54</c:v>
                </c:pt>
                <c:pt idx="12">
                  <c:v>0.54</c:v>
                </c:pt>
                <c:pt idx="13">
                  <c:v>0.56000000000000005</c:v>
                </c:pt>
                <c:pt idx="14">
                  <c:v>0.56999999999999995</c:v>
                </c:pt>
                <c:pt idx="15">
                  <c:v>0.56999999999999995</c:v>
                </c:pt>
                <c:pt idx="16">
                  <c:v>0.57999999999999996</c:v>
                </c:pt>
                <c:pt idx="17">
                  <c:v>0.59</c:v>
                </c:pt>
                <c:pt idx="18">
                  <c:v>0.59</c:v>
                </c:pt>
                <c:pt idx="19">
                  <c:v>0.61</c:v>
                </c:pt>
                <c:pt idx="20">
                  <c:v>0.63</c:v>
                </c:pt>
                <c:pt idx="21">
                  <c:v>0.64</c:v>
                </c:pt>
                <c:pt idx="22">
                  <c:v>0.64</c:v>
                </c:pt>
                <c:pt idx="23">
                  <c:v>0.65</c:v>
                </c:pt>
                <c:pt idx="24">
                  <c:v>0.65</c:v>
                </c:pt>
                <c:pt idx="25">
                  <c:v>0.67</c:v>
                </c:pt>
                <c:pt idx="26">
                  <c:v>0.67</c:v>
                </c:pt>
                <c:pt idx="27">
                  <c:v>0.68</c:v>
                </c:pt>
                <c:pt idx="28">
                  <c:v>0.68</c:v>
                </c:pt>
                <c:pt idx="29">
                  <c:v>0.71</c:v>
                </c:pt>
                <c:pt idx="30">
                  <c:v>0.71</c:v>
                </c:pt>
                <c:pt idx="31">
                  <c:v>0.72</c:v>
                </c:pt>
                <c:pt idx="32">
                  <c:v>0.72</c:v>
                </c:pt>
                <c:pt idx="33">
                  <c:v>0.72</c:v>
                </c:pt>
                <c:pt idx="34">
                  <c:v>0.73</c:v>
                </c:pt>
                <c:pt idx="35">
                  <c:v>0.73</c:v>
                </c:pt>
                <c:pt idx="36">
                  <c:v>0.73</c:v>
                </c:pt>
                <c:pt idx="37">
                  <c:v>0.73</c:v>
                </c:pt>
                <c:pt idx="38">
                  <c:v>0.73</c:v>
                </c:pt>
                <c:pt idx="39">
                  <c:v>0.75</c:v>
                </c:pt>
                <c:pt idx="40">
                  <c:v>0.76</c:v>
                </c:pt>
                <c:pt idx="41">
                  <c:v>0.78</c:v>
                </c:pt>
                <c:pt idx="42">
                  <c:v>0.79</c:v>
                </c:pt>
                <c:pt idx="43">
                  <c:v>0.79</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EE50-4179-899A-5ACC15050FE2}"/>
            </c:ext>
          </c:extLst>
        </c:ser>
        <c:ser>
          <c:idx val="5"/>
          <c:order val="5"/>
          <c:tx>
            <c:strRef>
              <c:f>Sheet1!$G$1</c:f>
              <c:strCache>
                <c:ptCount val="1"/>
                <c:pt idx="0">
                  <c:v>Column3</c:v>
                </c:pt>
              </c:strCache>
            </c:strRef>
          </c:tx>
          <c:invertIfNegative val="0"/>
          <c:cat>
            <c:strRef>
              <c:f>Sheet1!$A$2:$A$45</c:f>
              <c:strCache>
                <c:ptCount val="44"/>
                <c:pt idx="0">
                  <c:v>MARINE LAKE MEDICAL PRACTICE</c:v>
                </c:pt>
                <c:pt idx="1">
                  <c:v>WHETSTONE LANE MED CTR</c:v>
                </c:pt>
                <c:pt idx="2">
                  <c:v>LISCARD GROUP PRACTICE</c:v>
                </c:pt>
                <c:pt idx="3">
                  <c:v>ST CATHERINE'S SURGERY</c:v>
                </c:pt>
                <c:pt idx="4">
                  <c:v>GREASBY GROUP PRACTICE</c:v>
                </c:pt>
                <c:pt idx="5">
                  <c:v>ORCHARD SURGERY</c:v>
                </c:pt>
                <c:pt idx="6">
                  <c:v>CIVIC MEDICAL CENTRE</c:v>
                </c:pt>
                <c:pt idx="7">
                  <c:v>WEST WIRRAL GROUP PRACTICE</c:v>
                </c:pt>
                <c:pt idx="8">
                  <c:v>HOYLAKE &amp; MEOLS MEDICAL CTR</c:v>
                </c:pt>
                <c:pt idx="9">
                  <c:v>TOWNFIELD HEALTH CENTRE</c:v>
                </c:pt>
                <c:pt idx="10">
                  <c:v>CENTRAL PARK MEDICAL CENTRE</c:v>
                </c:pt>
                <c:pt idx="11">
                  <c:v>EASTHAM GROUP PRACTICE</c:v>
                </c:pt>
                <c:pt idx="12">
                  <c:v>VILLA MED CTR</c:v>
                </c:pt>
                <c:pt idx="13">
                  <c:v>MIRIAM PRIMARY CARE GROUP</c:v>
                </c:pt>
                <c:pt idx="14">
                  <c:v>ESTUARY MEDICAL PRACTICE</c:v>
                </c:pt>
                <c:pt idx="15">
                  <c:v>UPTON GROUP PRACTICE</c:v>
                </c:pt>
                <c:pt idx="16">
                  <c:v>LEASOWE MEDICAL PRACTICE</c:v>
                </c:pt>
                <c:pt idx="17">
                  <c:v>RIVERSIDE SURGERY</c:v>
                </c:pt>
                <c:pt idx="18">
                  <c:v>SUNLIGHT GROUP PRACTICE</c:v>
                </c:pt>
                <c:pt idx="19">
                  <c:v>CCG</c:v>
                </c:pt>
                <c:pt idx="20">
                  <c:v>ST HILARY GROUP PRACTICE</c:v>
                </c:pt>
                <c:pt idx="21">
                  <c:v>ST GEORGES MEDICAL CENTRE</c:v>
                </c:pt>
                <c:pt idx="22">
                  <c:v>SPITAL SURGERY</c:v>
                </c:pt>
                <c:pt idx="23">
                  <c:v>MANOR HEALTH CTR</c:v>
                </c:pt>
                <c:pt idx="24">
                  <c:v>HEATHERLANDS MED CTR</c:v>
                </c:pt>
                <c:pt idx="25">
                  <c:v>ALLPORT MEDICAL CENTRE</c:v>
                </c:pt>
                <c:pt idx="26">
                  <c:v>CAVENDISH MEDICAL CENTRE</c:v>
                </c:pt>
                <c:pt idx="27">
                  <c:v>HESWALL &amp; PENSBY GROUP PRACTICE</c:v>
                </c:pt>
                <c:pt idx="28">
                  <c:v>FEGAN &amp; PARTNERS</c:v>
                </c:pt>
                <c:pt idx="29">
                  <c:v>GLADSTONE MED CTR</c:v>
                </c:pt>
                <c:pt idx="30">
                  <c:v>PARKFIELD MED CTR</c:v>
                </c:pt>
                <c:pt idx="31">
                  <c:v>HAMILTON MED CTR</c:v>
                </c:pt>
                <c:pt idx="32">
                  <c:v>MORETON MEDICAL CENTRE</c:v>
                </c:pt>
                <c:pt idx="33">
                  <c:v>EGREMONT MED CTR</c:v>
                </c:pt>
                <c:pt idx="34">
                  <c:v>SOMERVILLE MED CTR</c:v>
                </c:pt>
                <c:pt idx="35">
                  <c:v>MORETON HEALTH CLINIC</c:v>
                </c:pt>
                <c:pt idx="36">
                  <c:v>CLAUGHTON MEDICAL CENTRE</c:v>
                </c:pt>
                <c:pt idx="37">
                  <c:v>HOYLAKE RD MET CTR</c:v>
                </c:pt>
                <c:pt idx="38">
                  <c:v>KINGS LANE MEDICAL PRACTICE</c:v>
                </c:pt>
                <c:pt idx="39">
                  <c:v>COMMONFIELD RD SURGERY</c:v>
                </c:pt>
                <c:pt idx="40">
                  <c:v>DEVANEY MED CTR</c:v>
                </c:pt>
                <c:pt idx="41">
                  <c:v>PRENTON MEDICAL CENTRE_MURUGESH V</c:v>
                </c:pt>
                <c:pt idx="42">
                  <c:v>VITTORIA MED CTR G</c:v>
                </c:pt>
                <c:pt idx="43">
                  <c:v>GROVE RD SURGERY</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EE50-4179-899A-5ACC15050FE2}"/>
            </c:ext>
          </c:extLst>
        </c:ser>
        <c:ser>
          <c:idx val="6"/>
          <c:order val="6"/>
          <c:tx>
            <c:strRef>
              <c:f>Sheet1!$H$1</c:f>
              <c:strCache>
                <c:ptCount val="1"/>
                <c:pt idx="0">
                  <c:v>Column4</c:v>
                </c:pt>
              </c:strCache>
            </c:strRef>
          </c:tx>
          <c:invertIfNegative val="0"/>
          <c:cat>
            <c:strRef>
              <c:f>Sheet1!$A$2:$A$45</c:f>
              <c:strCache>
                <c:ptCount val="44"/>
                <c:pt idx="0">
                  <c:v>MARINE LAKE MEDICAL PRACTICE</c:v>
                </c:pt>
                <c:pt idx="1">
                  <c:v>WHETSTONE LANE MED CTR</c:v>
                </c:pt>
                <c:pt idx="2">
                  <c:v>LISCARD GROUP PRACTICE</c:v>
                </c:pt>
                <c:pt idx="3">
                  <c:v>ST CATHERINE'S SURGERY</c:v>
                </c:pt>
                <c:pt idx="4">
                  <c:v>GREASBY GROUP PRACTICE</c:v>
                </c:pt>
                <c:pt idx="5">
                  <c:v>ORCHARD SURGERY</c:v>
                </c:pt>
                <c:pt idx="6">
                  <c:v>CIVIC MEDICAL CENTRE</c:v>
                </c:pt>
                <c:pt idx="7">
                  <c:v>WEST WIRRAL GROUP PRACTICE</c:v>
                </c:pt>
                <c:pt idx="8">
                  <c:v>HOYLAKE &amp; MEOLS MEDICAL CTR</c:v>
                </c:pt>
                <c:pt idx="9">
                  <c:v>TOWNFIELD HEALTH CENTRE</c:v>
                </c:pt>
                <c:pt idx="10">
                  <c:v>CENTRAL PARK MEDICAL CENTRE</c:v>
                </c:pt>
                <c:pt idx="11">
                  <c:v>EASTHAM GROUP PRACTICE</c:v>
                </c:pt>
                <c:pt idx="12">
                  <c:v>VILLA MED CTR</c:v>
                </c:pt>
                <c:pt idx="13">
                  <c:v>MIRIAM PRIMARY CARE GROUP</c:v>
                </c:pt>
                <c:pt idx="14">
                  <c:v>ESTUARY MEDICAL PRACTICE</c:v>
                </c:pt>
                <c:pt idx="15">
                  <c:v>UPTON GROUP PRACTICE</c:v>
                </c:pt>
                <c:pt idx="16">
                  <c:v>LEASOWE MEDICAL PRACTICE</c:v>
                </c:pt>
                <c:pt idx="17">
                  <c:v>RIVERSIDE SURGERY</c:v>
                </c:pt>
                <c:pt idx="18">
                  <c:v>SUNLIGHT GROUP PRACTICE</c:v>
                </c:pt>
                <c:pt idx="19">
                  <c:v>CCG</c:v>
                </c:pt>
                <c:pt idx="20">
                  <c:v>ST HILARY GROUP PRACTICE</c:v>
                </c:pt>
                <c:pt idx="21">
                  <c:v>ST GEORGES MEDICAL CENTRE</c:v>
                </c:pt>
                <c:pt idx="22">
                  <c:v>SPITAL SURGERY</c:v>
                </c:pt>
                <c:pt idx="23">
                  <c:v>MANOR HEALTH CTR</c:v>
                </c:pt>
                <c:pt idx="24">
                  <c:v>HEATHERLANDS MED CTR</c:v>
                </c:pt>
                <c:pt idx="25">
                  <c:v>ALLPORT MEDICAL CENTRE</c:v>
                </c:pt>
                <c:pt idx="26">
                  <c:v>CAVENDISH MEDICAL CENTRE</c:v>
                </c:pt>
                <c:pt idx="27">
                  <c:v>HESWALL &amp; PENSBY GROUP PRACTICE</c:v>
                </c:pt>
                <c:pt idx="28">
                  <c:v>FEGAN &amp; PARTNERS</c:v>
                </c:pt>
                <c:pt idx="29">
                  <c:v>GLADSTONE MED CTR</c:v>
                </c:pt>
                <c:pt idx="30">
                  <c:v>PARKFIELD MED CTR</c:v>
                </c:pt>
                <c:pt idx="31">
                  <c:v>HAMILTON MED CTR</c:v>
                </c:pt>
                <c:pt idx="32">
                  <c:v>MORETON MEDICAL CENTRE</c:v>
                </c:pt>
                <c:pt idx="33">
                  <c:v>EGREMONT MED CTR</c:v>
                </c:pt>
                <c:pt idx="34">
                  <c:v>SOMERVILLE MED CTR</c:v>
                </c:pt>
                <c:pt idx="35">
                  <c:v>MORETON HEALTH CLINIC</c:v>
                </c:pt>
                <c:pt idx="36">
                  <c:v>CLAUGHTON MEDICAL CENTRE</c:v>
                </c:pt>
                <c:pt idx="37">
                  <c:v>HOYLAKE RD MET CTR</c:v>
                </c:pt>
                <c:pt idx="38">
                  <c:v>KINGS LANE MEDICAL PRACTICE</c:v>
                </c:pt>
                <c:pt idx="39">
                  <c:v>COMMONFIELD RD SURGERY</c:v>
                </c:pt>
                <c:pt idx="40">
                  <c:v>DEVANEY MED CTR</c:v>
                </c:pt>
                <c:pt idx="41">
                  <c:v>PRENTON MEDICAL CENTRE_MURUGESH V</c:v>
                </c:pt>
                <c:pt idx="42">
                  <c:v>VITTORIA MED CTR G</c:v>
                </c:pt>
                <c:pt idx="43">
                  <c:v>GROVE RD SURGERY</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EE50-4179-899A-5ACC15050FE2}"/>
            </c:ext>
          </c:extLst>
        </c:ser>
        <c:dLbls>
          <c:showLegendKey val="0"/>
          <c:showVal val="0"/>
          <c:showCatName val="0"/>
          <c:showSerName val="0"/>
          <c:showPercent val="0"/>
          <c:showBubbleSize val="0"/>
        </c:dLbls>
        <c:gapWidth val="500"/>
        <c:axId val="596311552"/>
        <c:axId val="59568128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44"/>
                <c:pt idx="0">
                  <c:v>MARINE LAKE MEDICAL PRACTICE</c:v>
                </c:pt>
                <c:pt idx="1">
                  <c:v>WHETSTONE LANE MED CTR</c:v>
                </c:pt>
                <c:pt idx="2">
                  <c:v>LISCARD GROUP PRACTICE</c:v>
                </c:pt>
                <c:pt idx="3">
                  <c:v>ST CATHERINE'S SURGERY</c:v>
                </c:pt>
                <c:pt idx="4">
                  <c:v>GREASBY GROUP PRACTICE</c:v>
                </c:pt>
                <c:pt idx="5">
                  <c:v>ORCHARD SURGERY</c:v>
                </c:pt>
                <c:pt idx="6">
                  <c:v>CIVIC MEDICAL CENTRE</c:v>
                </c:pt>
                <c:pt idx="7">
                  <c:v>WEST WIRRAL GROUP PRACTICE</c:v>
                </c:pt>
                <c:pt idx="8">
                  <c:v>HOYLAKE &amp; MEOLS MEDICAL CTR</c:v>
                </c:pt>
                <c:pt idx="9">
                  <c:v>TOWNFIELD HEALTH CENTRE</c:v>
                </c:pt>
                <c:pt idx="10">
                  <c:v>CENTRAL PARK MEDICAL CENTRE</c:v>
                </c:pt>
                <c:pt idx="11">
                  <c:v>EASTHAM GROUP PRACTICE</c:v>
                </c:pt>
                <c:pt idx="12">
                  <c:v>VILLA MED CTR</c:v>
                </c:pt>
                <c:pt idx="13">
                  <c:v>MIRIAM PRIMARY CARE GROUP</c:v>
                </c:pt>
                <c:pt idx="14">
                  <c:v>ESTUARY MEDICAL PRACTICE</c:v>
                </c:pt>
                <c:pt idx="15">
                  <c:v>UPTON GROUP PRACTICE</c:v>
                </c:pt>
                <c:pt idx="16">
                  <c:v>LEASOWE MEDICAL PRACTICE</c:v>
                </c:pt>
                <c:pt idx="17">
                  <c:v>RIVERSIDE SURGERY</c:v>
                </c:pt>
                <c:pt idx="18">
                  <c:v>SUNLIGHT GROUP PRACTICE</c:v>
                </c:pt>
                <c:pt idx="19">
                  <c:v>CCG</c:v>
                </c:pt>
                <c:pt idx="20">
                  <c:v>ST HILARY GROUP PRACTICE</c:v>
                </c:pt>
                <c:pt idx="21">
                  <c:v>ST GEORGES MEDICAL CENTRE</c:v>
                </c:pt>
                <c:pt idx="22">
                  <c:v>SPITAL SURGERY</c:v>
                </c:pt>
                <c:pt idx="23">
                  <c:v>MANOR HEALTH CTR</c:v>
                </c:pt>
                <c:pt idx="24">
                  <c:v>HEATHERLANDS MED CTR</c:v>
                </c:pt>
                <c:pt idx="25">
                  <c:v>ALLPORT MEDICAL CENTRE</c:v>
                </c:pt>
                <c:pt idx="26">
                  <c:v>CAVENDISH MEDICAL CENTRE</c:v>
                </c:pt>
                <c:pt idx="27">
                  <c:v>HESWALL &amp; PENSBY GROUP PRACTICE</c:v>
                </c:pt>
                <c:pt idx="28">
                  <c:v>FEGAN &amp; PARTNERS</c:v>
                </c:pt>
                <c:pt idx="29">
                  <c:v>GLADSTONE MED CTR</c:v>
                </c:pt>
                <c:pt idx="30">
                  <c:v>PARKFIELD MED CTR</c:v>
                </c:pt>
                <c:pt idx="31">
                  <c:v>HAMILTON MED CTR</c:v>
                </c:pt>
                <c:pt idx="32">
                  <c:v>MORETON MEDICAL CENTRE</c:v>
                </c:pt>
                <c:pt idx="33">
                  <c:v>EGREMONT MED CTR</c:v>
                </c:pt>
                <c:pt idx="34">
                  <c:v>SOMERVILLE MED CTR</c:v>
                </c:pt>
                <c:pt idx="35">
                  <c:v>MORETON HEALTH CLINIC</c:v>
                </c:pt>
                <c:pt idx="36">
                  <c:v>CLAUGHTON MEDICAL CENTRE</c:v>
                </c:pt>
                <c:pt idx="37">
                  <c:v>HOYLAKE RD MET CTR</c:v>
                </c:pt>
                <c:pt idx="38">
                  <c:v>KINGS LANE MEDICAL PRACTICE</c:v>
                </c:pt>
                <c:pt idx="39">
                  <c:v>COMMONFIELD RD SURGERY</c:v>
                </c:pt>
                <c:pt idx="40">
                  <c:v>DEVANEY MED CTR</c:v>
                </c:pt>
                <c:pt idx="41">
                  <c:v>PRENTON MEDICAL CENTRE_MURUGESH V</c:v>
                </c:pt>
                <c:pt idx="42">
                  <c:v>VITTORIA MED CTR G</c:v>
                </c:pt>
                <c:pt idx="43">
                  <c:v>GROVE RD SURGERY</c:v>
                </c:pt>
              </c:strCache>
            </c:strRef>
          </c:cat>
          <c:val>
            <c:numRef>
              <c:f>Sheet1!$B$2:$B$45</c:f>
              <c:numCache>
                <c:formatCode>0%</c:formatCode>
                <c:ptCount val="44"/>
                <c:pt idx="0">
                  <c:v>0.6</c:v>
                </c:pt>
                <c:pt idx="1">
                  <c:v>0.6</c:v>
                </c:pt>
                <c:pt idx="2">
                  <c:v>0.6</c:v>
                </c:pt>
                <c:pt idx="3">
                  <c:v>0.6</c:v>
                </c:pt>
                <c:pt idx="4">
                  <c:v>0.6</c:v>
                </c:pt>
                <c:pt idx="5">
                  <c:v>0.6</c:v>
                </c:pt>
                <c:pt idx="6">
                  <c:v>0.6</c:v>
                </c:pt>
                <c:pt idx="7">
                  <c:v>0.6</c:v>
                </c:pt>
                <c:pt idx="8">
                  <c:v>0.6</c:v>
                </c:pt>
                <c:pt idx="9">
                  <c:v>0.6</c:v>
                </c:pt>
                <c:pt idx="10">
                  <c:v>0.6</c:v>
                </c:pt>
                <c:pt idx="11">
                  <c:v>0.6</c:v>
                </c:pt>
                <c:pt idx="12">
                  <c:v>0.6</c:v>
                </c:pt>
                <c:pt idx="13">
                  <c:v>0.6</c:v>
                </c:pt>
                <c:pt idx="14">
                  <c:v>0.6</c:v>
                </c:pt>
                <c:pt idx="15">
                  <c:v>0.6</c:v>
                </c:pt>
                <c:pt idx="16">
                  <c:v>0.6</c:v>
                </c:pt>
                <c:pt idx="17">
                  <c:v>0.6</c:v>
                </c:pt>
                <c:pt idx="18">
                  <c:v>0.6</c:v>
                </c:pt>
                <c:pt idx="19">
                  <c:v>0.6</c:v>
                </c:pt>
                <c:pt idx="20">
                  <c:v>0.6</c:v>
                </c:pt>
                <c:pt idx="21">
                  <c:v>0.6</c:v>
                </c:pt>
                <c:pt idx="22">
                  <c:v>0.6</c:v>
                </c:pt>
                <c:pt idx="23">
                  <c:v>0.6</c:v>
                </c:pt>
                <c:pt idx="24">
                  <c:v>0.6</c:v>
                </c:pt>
                <c:pt idx="25">
                  <c:v>0.6</c:v>
                </c:pt>
                <c:pt idx="26">
                  <c:v>0.6</c:v>
                </c:pt>
                <c:pt idx="27">
                  <c:v>0.6</c:v>
                </c:pt>
                <c:pt idx="28">
                  <c:v>0.6</c:v>
                </c:pt>
                <c:pt idx="29">
                  <c:v>0.6</c:v>
                </c:pt>
                <c:pt idx="30">
                  <c:v>0.6</c:v>
                </c:pt>
                <c:pt idx="31">
                  <c:v>0.6</c:v>
                </c:pt>
                <c:pt idx="32">
                  <c:v>0.6</c:v>
                </c:pt>
                <c:pt idx="33">
                  <c:v>0.6</c:v>
                </c:pt>
                <c:pt idx="34">
                  <c:v>0.6</c:v>
                </c:pt>
                <c:pt idx="35">
                  <c:v>0.6</c:v>
                </c:pt>
                <c:pt idx="36">
                  <c:v>0.6</c:v>
                </c:pt>
                <c:pt idx="37">
                  <c:v>0.6</c:v>
                </c:pt>
                <c:pt idx="38">
                  <c:v>0.6</c:v>
                </c:pt>
                <c:pt idx="39">
                  <c:v>0.6</c:v>
                </c:pt>
                <c:pt idx="40">
                  <c:v>0.6</c:v>
                </c:pt>
                <c:pt idx="41">
                  <c:v>0.6</c:v>
                </c:pt>
                <c:pt idx="42">
                  <c:v>0.6</c:v>
                </c:pt>
                <c:pt idx="43">
                  <c:v>0.6</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EE50-4179-899A-5ACC15050FE2}"/>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EE50-4179-899A-5ACC15050FE2}"/>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EE50-4179-899A-5ACC15050FE2}"/>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EE50-4179-899A-5ACC15050FE2}"/>
              </c:ext>
            </c:extLst>
          </c:dPt>
          <c:cat>
            <c:strRef>
              <c:f>Sheet1!$A$2:$A$45</c:f>
              <c:strCache>
                <c:ptCount val="44"/>
                <c:pt idx="0">
                  <c:v>MARINE LAKE MEDICAL PRACTICE</c:v>
                </c:pt>
                <c:pt idx="1">
                  <c:v>WHETSTONE LANE MED CTR</c:v>
                </c:pt>
                <c:pt idx="2">
                  <c:v>LISCARD GROUP PRACTICE</c:v>
                </c:pt>
                <c:pt idx="3">
                  <c:v>ST CATHERINE'S SURGERY</c:v>
                </c:pt>
                <c:pt idx="4">
                  <c:v>GREASBY GROUP PRACTICE</c:v>
                </c:pt>
                <c:pt idx="5">
                  <c:v>ORCHARD SURGERY</c:v>
                </c:pt>
                <c:pt idx="6">
                  <c:v>CIVIC MEDICAL CENTRE</c:v>
                </c:pt>
                <c:pt idx="7">
                  <c:v>WEST WIRRAL GROUP PRACTICE</c:v>
                </c:pt>
                <c:pt idx="8">
                  <c:v>HOYLAKE &amp; MEOLS MEDICAL CTR</c:v>
                </c:pt>
                <c:pt idx="9">
                  <c:v>TOWNFIELD HEALTH CENTRE</c:v>
                </c:pt>
                <c:pt idx="10">
                  <c:v>CENTRAL PARK MEDICAL CENTRE</c:v>
                </c:pt>
                <c:pt idx="11">
                  <c:v>EASTHAM GROUP PRACTICE</c:v>
                </c:pt>
                <c:pt idx="12">
                  <c:v>VILLA MED CTR</c:v>
                </c:pt>
                <c:pt idx="13">
                  <c:v>MIRIAM PRIMARY CARE GROUP</c:v>
                </c:pt>
                <c:pt idx="14">
                  <c:v>ESTUARY MEDICAL PRACTICE</c:v>
                </c:pt>
                <c:pt idx="15">
                  <c:v>UPTON GROUP PRACTICE</c:v>
                </c:pt>
                <c:pt idx="16">
                  <c:v>LEASOWE MEDICAL PRACTICE</c:v>
                </c:pt>
                <c:pt idx="17">
                  <c:v>RIVERSIDE SURGERY</c:v>
                </c:pt>
                <c:pt idx="18">
                  <c:v>SUNLIGHT GROUP PRACTICE</c:v>
                </c:pt>
                <c:pt idx="19">
                  <c:v>CCG</c:v>
                </c:pt>
                <c:pt idx="20">
                  <c:v>ST HILARY GROUP PRACTICE</c:v>
                </c:pt>
                <c:pt idx="21">
                  <c:v>ST GEORGES MEDICAL CENTRE</c:v>
                </c:pt>
                <c:pt idx="22">
                  <c:v>SPITAL SURGERY</c:v>
                </c:pt>
                <c:pt idx="23">
                  <c:v>MANOR HEALTH CTR</c:v>
                </c:pt>
                <c:pt idx="24">
                  <c:v>HEATHERLANDS MED CTR</c:v>
                </c:pt>
                <c:pt idx="25">
                  <c:v>ALLPORT MEDICAL CENTRE</c:v>
                </c:pt>
                <c:pt idx="26">
                  <c:v>CAVENDISH MEDICAL CENTRE</c:v>
                </c:pt>
                <c:pt idx="27">
                  <c:v>HESWALL &amp; PENSBY GROUP PRACTICE</c:v>
                </c:pt>
                <c:pt idx="28">
                  <c:v>FEGAN &amp; PARTNERS</c:v>
                </c:pt>
                <c:pt idx="29">
                  <c:v>GLADSTONE MED CTR</c:v>
                </c:pt>
                <c:pt idx="30">
                  <c:v>PARKFIELD MED CTR</c:v>
                </c:pt>
                <c:pt idx="31">
                  <c:v>HAMILTON MED CTR</c:v>
                </c:pt>
                <c:pt idx="32">
                  <c:v>MORETON MEDICAL CENTRE</c:v>
                </c:pt>
                <c:pt idx="33">
                  <c:v>EGREMONT MED CTR</c:v>
                </c:pt>
                <c:pt idx="34">
                  <c:v>SOMERVILLE MED CTR</c:v>
                </c:pt>
                <c:pt idx="35">
                  <c:v>MORETON HEALTH CLINIC</c:v>
                </c:pt>
                <c:pt idx="36">
                  <c:v>CLAUGHTON MEDICAL CENTRE</c:v>
                </c:pt>
                <c:pt idx="37">
                  <c:v>HOYLAKE RD MET CTR</c:v>
                </c:pt>
                <c:pt idx="38">
                  <c:v>KINGS LANE MEDICAL PRACTICE</c:v>
                </c:pt>
                <c:pt idx="39">
                  <c:v>COMMONFIELD RD SURGERY</c:v>
                </c:pt>
                <c:pt idx="40">
                  <c:v>DEVANEY MED CTR</c:v>
                </c:pt>
                <c:pt idx="41">
                  <c:v>PRENTON MEDICAL CENTRE_MURUGESH V</c:v>
                </c:pt>
                <c:pt idx="42">
                  <c:v>VITTORIA MED CTR G</c:v>
                </c:pt>
                <c:pt idx="43">
                  <c:v>GROVE RD SURGERY</c:v>
                </c:pt>
              </c:strCache>
            </c:strRef>
          </c:cat>
          <c:val>
            <c:numRef>
              <c:f>Sheet1!$C$2:$C$45</c:f>
              <c:numCache>
                <c:formatCode>0%</c:formatCode>
                <c:ptCount val="44"/>
                <c:pt idx="0">
                  <c:v>0.39</c:v>
                </c:pt>
                <c:pt idx="1">
                  <c:v>0.4</c:v>
                </c:pt>
                <c:pt idx="2">
                  <c:v>0.4</c:v>
                </c:pt>
                <c:pt idx="3">
                  <c:v>0.42</c:v>
                </c:pt>
                <c:pt idx="4">
                  <c:v>0.46</c:v>
                </c:pt>
                <c:pt idx="5">
                  <c:v>0.49</c:v>
                </c:pt>
                <c:pt idx="6">
                  <c:v>0.5</c:v>
                </c:pt>
                <c:pt idx="7">
                  <c:v>0.5</c:v>
                </c:pt>
                <c:pt idx="8">
                  <c:v>0.51</c:v>
                </c:pt>
                <c:pt idx="9">
                  <c:v>0.52</c:v>
                </c:pt>
                <c:pt idx="10">
                  <c:v>0.53</c:v>
                </c:pt>
                <c:pt idx="11">
                  <c:v>0.54</c:v>
                </c:pt>
                <c:pt idx="12">
                  <c:v>0.54</c:v>
                </c:pt>
                <c:pt idx="13">
                  <c:v>0.56000000000000005</c:v>
                </c:pt>
                <c:pt idx="14">
                  <c:v>0.56999999999999995</c:v>
                </c:pt>
                <c:pt idx="15">
                  <c:v>0.56999999999999995</c:v>
                </c:pt>
                <c:pt idx="16">
                  <c:v>0.57999999999999996</c:v>
                </c:pt>
                <c:pt idx="17">
                  <c:v>0.59</c:v>
                </c:pt>
                <c:pt idx="18">
                  <c:v>0.59</c:v>
                </c:pt>
                <c:pt idx="19">
                  <c:v>-10</c:v>
                </c:pt>
                <c:pt idx="20">
                  <c:v>0.63</c:v>
                </c:pt>
                <c:pt idx="21">
                  <c:v>0.64</c:v>
                </c:pt>
                <c:pt idx="22">
                  <c:v>0.64</c:v>
                </c:pt>
                <c:pt idx="23">
                  <c:v>0.65</c:v>
                </c:pt>
                <c:pt idx="24">
                  <c:v>0.65</c:v>
                </c:pt>
                <c:pt idx="25">
                  <c:v>0.67</c:v>
                </c:pt>
                <c:pt idx="26">
                  <c:v>0.67</c:v>
                </c:pt>
                <c:pt idx="27">
                  <c:v>0.68</c:v>
                </c:pt>
                <c:pt idx="28">
                  <c:v>0.68</c:v>
                </c:pt>
                <c:pt idx="29">
                  <c:v>0.71</c:v>
                </c:pt>
                <c:pt idx="30">
                  <c:v>0.71</c:v>
                </c:pt>
                <c:pt idx="31">
                  <c:v>0.72</c:v>
                </c:pt>
                <c:pt idx="32">
                  <c:v>0.72</c:v>
                </c:pt>
                <c:pt idx="33">
                  <c:v>0.72</c:v>
                </c:pt>
                <c:pt idx="34">
                  <c:v>0.73</c:v>
                </c:pt>
                <c:pt idx="35">
                  <c:v>0.73</c:v>
                </c:pt>
                <c:pt idx="36">
                  <c:v>0.73</c:v>
                </c:pt>
                <c:pt idx="37">
                  <c:v>0.73</c:v>
                </c:pt>
                <c:pt idx="38">
                  <c:v>0.73</c:v>
                </c:pt>
                <c:pt idx="39">
                  <c:v>0.75</c:v>
                </c:pt>
                <c:pt idx="40">
                  <c:v>0.76</c:v>
                </c:pt>
                <c:pt idx="41">
                  <c:v>0.78</c:v>
                </c:pt>
                <c:pt idx="42">
                  <c:v>0.79</c:v>
                </c:pt>
                <c:pt idx="43">
                  <c:v>0.79</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EE50-4179-899A-5ACC15050FE2}"/>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0.61</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EE50-4179-899A-5ACC15050FE2}"/>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EE50-4179-899A-5ACC15050FE2}"/>
            </c:ext>
          </c:extLst>
        </c:ser>
        <c:dLbls>
          <c:showLegendKey val="0"/>
          <c:showVal val="0"/>
          <c:showCatName val="0"/>
          <c:showSerName val="0"/>
          <c:showPercent val="0"/>
          <c:showBubbleSize val="0"/>
        </c:dLbls>
        <c:marker val="1"/>
        <c:smooth val="0"/>
        <c:axId val="596311040"/>
        <c:axId val="595683584"/>
      </c:lineChart>
      <c:catAx>
        <c:axId val="596311040"/>
        <c:scaling>
          <c:orientation val="minMax"/>
        </c:scaling>
        <c:delete val="0"/>
        <c:axPos val="b"/>
        <c:numFmt formatCode="General" sourceLinked="0"/>
        <c:majorTickMark val="out"/>
        <c:minorTickMark val="none"/>
        <c:tickLblPos val="nextTo"/>
        <c:txPr>
          <a:bodyPr rot="-5400000" vert="horz"/>
          <a:lstStyle/>
          <a:p>
            <a:pPr>
              <a:defRPr sz="700"/>
            </a:pPr>
            <a:endParaRPr lang="en-US"/>
          </a:p>
        </c:txPr>
        <c:crossAx val="595683584"/>
        <c:crosses val="autoZero"/>
        <c:auto val="1"/>
        <c:lblAlgn val="ctr"/>
        <c:lblOffset val="100"/>
        <c:noMultiLvlLbl val="0"/>
      </c:catAx>
      <c:valAx>
        <c:axId val="59568358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96311040"/>
        <c:crosses val="autoZero"/>
        <c:crossBetween val="between"/>
      </c:valAx>
      <c:valAx>
        <c:axId val="595681280"/>
        <c:scaling>
          <c:orientation val="minMax"/>
          <c:max val="1"/>
          <c:min val="0"/>
        </c:scaling>
        <c:delete val="0"/>
        <c:axPos val="r"/>
        <c:numFmt formatCode="General" sourceLinked="1"/>
        <c:majorTickMark val="none"/>
        <c:minorTickMark val="none"/>
        <c:tickLblPos val="none"/>
        <c:spPr>
          <a:ln>
            <a:noFill/>
          </a:ln>
        </c:spPr>
        <c:crossAx val="596311552"/>
        <c:crosses val="max"/>
        <c:crossBetween val="between"/>
      </c:valAx>
      <c:catAx>
        <c:axId val="596311552"/>
        <c:scaling>
          <c:orientation val="minMax"/>
        </c:scaling>
        <c:delete val="1"/>
        <c:axPos val="b"/>
        <c:numFmt formatCode="General" sourceLinked="1"/>
        <c:majorTickMark val="out"/>
        <c:minorTickMark val="none"/>
        <c:tickLblPos val="nextTo"/>
        <c:crossAx val="59568128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540-454A-BE3C-4E20C8BBE9A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34767281247352E-2"/>
          <c:y val="3.4972597705477157E-2"/>
          <c:w val="0.93648715648510028"/>
          <c:h val="0.52887329655661353"/>
        </c:manualLayout>
      </c:layout>
      <c:barChart>
        <c:barDir val="col"/>
        <c:grouping val="clustered"/>
        <c:varyColors val="0"/>
        <c:ser>
          <c:idx val="2"/>
          <c:order val="2"/>
          <c:tx>
            <c:strRef>
              <c:f>Sheet1!$D$1</c:f>
              <c:strCache>
                <c:ptCount val="1"/>
                <c:pt idx="0">
                  <c:v>Leave alone!!</c:v>
                </c:pt>
              </c:strCache>
            </c:strRef>
          </c:tx>
          <c:spPr>
            <a:solidFill>
              <a:schemeClr val="bg2">
                <a:lumMod val="10000"/>
                <a:lumOff val="90000"/>
              </a:schemeClr>
            </a:solidFill>
          </c:spPr>
          <c:invertIfNegative val="0"/>
          <c:cat>
            <c:strRef>
              <c:f>Sheet1!$A$2:$A$45</c:f>
              <c:strCache>
                <c:ptCount val="6"/>
                <c:pt idx="0">
                  <c:v>HOLMLANDS MED CTR</c:v>
                </c:pt>
                <c:pt idx="1">
                  <c:v>MORETON CROSS GROUP PRACTICE</c:v>
                </c:pt>
                <c:pt idx="2">
                  <c:v>BLACKHEATH MED CTR</c:v>
                </c:pt>
                <c:pt idx="3">
                  <c:v>TEEHEY LANE SURGERY</c:v>
                </c:pt>
                <c:pt idx="4">
                  <c:v>VITTORIA MED CTR K</c:v>
                </c:pt>
                <c:pt idx="5">
                  <c:v>CHURCH ROAD MEDICAL PRACTICE</c:v>
                </c:pt>
              </c:strCache>
            </c:strRef>
          </c:cat>
          <c:val>
            <c:numRef>
              <c:f>Sheet1!$D$2:$D$45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EE50-4179-899A-5ACC15050FE2}"/>
            </c:ext>
          </c:extLst>
        </c:ser>
        <c:ser>
          <c:idx val="3"/>
          <c:order val="3"/>
          <c:tx>
            <c:strRef>
              <c:f>Sheet1!$E$1</c:f>
              <c:strCache>
                <c:ptCount val="1"/>
                <c:pt idx="0">
                  <c:v>Column1</c:v>
                </c:pt>
              </c:strCache>
            </c:strRef>
          </c:tx>
          <c:invertIfNegative val="0"/>
          <c:cat>
            <c:strRef>
              <c:f>Sheet1!$A$2:$A$45</c:f>
              <c:strCache>
                <c:ptCount val="6"/>
                <c:pt idx="0">
                  <c:v>HOLMLANDS MED CTR</c:v>
                </c:pt>
                <c:pt idx="1">
                  <c:v>MORETON CROSS GROUP PRACTICE</c:v>
                </c:pt>
                <c:pt idx="2">
                  <c:v>BLACKHEATH MED CTR</c:v>
                </c:pt>
                <c:pt idx="3">
                  <c:v>TEEHEY LANE SURGERY</c:v>
                </c:pt>
                <c:pt idx="4">
                  <c:v>VITTORIA MED CTR K</c:v>
                </c:pt>
                <c:pt idx="5">
                  <c:v>CHURCH ROAD MEDICAL PRACTICE</c:v>
                </c:pt>
              </c:strCache>
            </c:strRef>
          </c:cat>
          <c:val>
            <c:numRef>
              <c:f>Sheet1!$E$2:$E$45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EE50-4179-899A-5ACC15050FE2}"/>
            </c:ext>
          </c:extLst>
        </c:ser>
        <c:ser>
          <c:idx val="4"/>
          <c:order val="4"/>
          <c:tx>
            <c:strRef>
              <c:f>Sheet1!$F$1</c:f>
              <c:strCache>
                <c:ptCount val="1"/>
                <c:pt idx="0">
                  <c:v>Column2</c:v>
                </c:pt>
              </c:strCache>
            </c:strRef>
          </c:tx>
          <c:spPr>
            <a:solidFill>
              <a:schemeClr val="bg2">
                <a:lumMod val="10000"/>
                <a:lumOff val="90000"/>
              </a:schemeClr>
            </a:solidFill>
          </c:spPr>
          <c:invertIfNegative val="0"/>
          <c:cat>
            <c:strRef>
              <c:f>Sheet1!$A$2:$A$45</c:f>
              <c:strCache>
                <c:ptCount val="6"/>
                <c:pt idx="0">
                  <c:v>HOLMLANDS MED CTR</c:v>
                </c:pt>
                <c:pt idx="1">
                  <c:v>MORETON CROSS GROUP PRACTICE</c:v>
                </c:pt>
                <c:pt idx="2">
                  <c:v>BLACKHEATH MED CTR</c:v>
                </c:pt>
                <c:pt idx="3">
                  <c:v>TEEHEY LANE SURGERY</c:v>
                </c:pt>
                <c:pt idx="4">
                  <c:v>VITTORIA MED CTR K</c:v>
                </c:pt>
                <c:pt idx="5">
                  <c:v>CHURCH ROAD MEDICAL PRACTICE</c:v>
                </c:pt>
              </c:strCache>
            </c:strRef>
          </c:cat>
          <c:val>
            <c:numRef>
              <c:f>Sheet1!$F$2:$F$45</c:f>
              <c:numCache>
                <c:formatCode>General</c:formatCode>
                <c:ptCount val="44"/>
                <c:pt idx="0">
                  <c:v>0.81</c:v>
                </c:pt>
                <c:pt idx="1">
                  <c:v>0.81</c:v>
                </c:pt>
                <c:pt idx="2">
                  <c:v>0.84</c:v>
                </c:pt>
                <c:pt idx="3">
                  <c:v>0.85</c:v>
                </c:pt>
                <c:pt idx="4">
                  <c:v>0.86</c:v>
                </c:pt>
                <c:pt idx="5">
                  <c:v>0.9</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EE50-4179-899A-5ACC15050FE2}"/>
            </c:ext>
          </c:extLst>
        </c:ser>
        <c:ser>
          <c:idx val="5"/>
          <c:order val="5"/>
          <c:tx>
            <c:strRef>
              <c:f>Sheet1!$G$1</c:f>
              <c:strCache>
                <c:ptCount val="1"/>
                <c:pt idx="0">
                  <c:v>Column3</c:v>
                </c:pt>
              </c:strCache>
            </c:strRef>
          </c:tx>
          <c:invertIfNegative val="0"/>
          <c:cat>
            <c:strRef>
              <c:f>Sheet1!$A$2:$A$45</c:f>
              <c:strCache>
                <c:ptCount val="6"/>
                <c:pt idx="0">
                  <c:v>HOLMLANDS MED CTR</c:v>
                </c:pt>
                <c:pt idx="1">
                  <c:v>MORETON CROSS GROUP PRACTICE</c:v>
                </c:pt>
                <c:pt idx="2">
                  <c:v>BLACKHEATH MED CTR</c:v>
                </c:pt>
                <c:pt idx="3">
                  <c:v>TEEHEY LANE SURGERY</c:v>
                </c:pt>
                <c:pt idx="4">
                  <c:v>VITTORIA MED CTR K</c:v>
                </c:pt>
                <c:pt idx="5">
                  <c:v>CHURCH ROAD MEDICAL PRACTICE</c:v>
                </c:pt>
              </c:strCache>
            </c:strRef>
          </c:cat>
          <c:val>
            <c:numRef>
              <c:f>Sheet1!$G$2:$G$45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EE50-4179-899A-5ACC15050FE2}"/>
            </c:ext>
          </c:extLst>
        </c:ser>
        <c:ser>
          <c:idx val="6"/>
          <c:order val="6"/>
          <c:tx>
            <c:strRef>
              <c:f>Sheet1!$H$1</c:f>
              <c:strCache>
                <c:ptCount val="1"/>
                <c:pt idx="0">
                  <c:v>Column4</c:v>
                </c:pt>
              </c:strCache>
            </c:strRef>
          </c:tx>
          <c:invertIfNegative val="0"/>
          <c:cat>
            <c:strRef>
              <c:f>Sheet1!$A$2:$A$45</c:f>
              <c:strCache>
                <c:ptCount val="6"/>
                <c:pt idx="0">
                  <c:v>HOLMLANDS MED CTR</c:v>
                </c:pt>
                <c:pt idx="1">
                  <c:v>MORETON CROSS GROUP PRACTICE</c:v>
                </c:pt>
                <c:pt idx="2">
                  <c:v>BLACKHEATH MED CTR</c:v>
                </c:pt>
                <c:pt idx="3">
                  <c:v>TEEHEY LANE SURGERY</c:v>
                </c:pt>
                <c:pt idx="4">
                  <c:v>VITTORIA MED CTR K</c:v>
                </c:pt>
                <c:pt idx="5">
                  <c:v>CHURCH ROAD MEDICAL PRACTICE</c:v>
                </c:pt>
              </c:strCache>
            </c:strRef>
          </c:cat>
          <c:val>
            <c:numRef>
              <c:f>Sheet1!$H$2:$H$45</c:f>
              <c:numCache>
                <c:formatCode>General</c:formatCode>
                <c:ptCount val="44"/>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EE50-4179-899A-5ACC15050FE2}"/>
            </c:ext>
          </c:extLst>
        </c:ser>
        <c:dLbls>
          <c:showLegendKey val="0"/>
          <c:showVal val="0"/>
          <c:showCatName val="0"/>
          <c:showSerName val="0"/>
          <c:showPercent val="0"/>
          <c:showBubbleSize val="0"/>
        </c:dLbls>
        <c:gapWidth val="500"/>
        <c:axId val="596311552"/>
        <c:axId val="595681280"/>
      </c:barChart>
      <c:lineChart>
        <c:grouping val="standard"/>
        <c:varyColors val="0"/>
        <c:ser>
          <c:idx val="0"/>
          <c:order val="0"/>
          <c:tx>
            <c:strRef>
              <c:f>Sheet1!$B$1</c:f>
              <c:strCache>
                <c:ptCount val="1"/>
                <c:pt idx="0">
                  <c:v>Target</c:v>
                </c:pt>
              </c:strCache>
            </c:strRef>
          </c:tx>
          <c:spPr>
            <a:ln>
              <a:solidFill>
                <a:schemeClr val="bg1"/>
              </a:solidFill>
            </a:ln>
            <a:effectLst/>
          </c:spPr>
          <c:marker>
            <c:symbol val="dash"/>
            <c:size val="26"/>
            <c:spPr>
              <a:solidFill>
                <a:srgbClr val="D7C26B"/>
              </a:solidFill>
              <a:ln w="38100">
                <a:solidFill>
                  <a:schemeClr val="bg1"/>
                </a:solidFill>
              </a:ln>
              <a:effectLst/>
            </c:spPr>
          </c:marker>
          <c:cat>
            <c:strRef>
              <c:f>Sheet1!$A$2:$A$45</c:f>
              <c:strCache>
                <c:ptCount val="6"/>
                <c:pt idx="0">
                  <c:v>HOLMLANDS MED CTR</c:v>
                </c:pt>
                <c:pt idx="1">
                  <c:v>MORETON CROSS GROUP PRACTICE</c:v>
                </c:pt>
                <c:pt idx="2">
                  <c:v>BLACKHEATH MED CTR</c:v>
                </c:pt>
                <c:pt idx="3">
                  <c:v>TEEHEY LANE SURGERY</c:v>
                </c:pt>
                <c:pt idx="4">
                  <c:v>VITTORIA MED CTR K</c:v>
                </c:pt>
                <c:pt idx="5">
                  <c:v>CHURCH ROAD MEDICAL PRACTICE</c:v>
                </c:pt>
              </c:strCache>
            </c:strRef>
          </c:cat>
          <c:val>
            <c:numRef>
              <c:f>Sheet1!$B$2:$B$45</c:f>
              <c:numCache>
                <c:formatCode>0%</c:formatCode>
                <c:ptCount val="44"/>
                <c:pt idx="0">
                  <c:v>0.6</c:v>
                </c:pt>
                <c:pt idx="1">
                  <c:v>0.6</c:v>
                </c:pt>
                <c:pt idx="2">
                  <c:v>0.6</c:v>
                </c:pt>
                <c:pt idx="3">
                  <c:v>0.6</c:v>
                </c:pt>
                <c:pt idx="4">
                  <c:v>0.6</c:v>
                </c:pt>
                <c:pt idx="5">
                  <c:v>0.6</c:v>
                </c:pt>
                <c:pt idx="6">
                  <c:v>0.6</c:v>
                </c:pt>
                <c:pt idx="7">
                  <c:v>0.6</c:v>
                </c:pt>
                <c:pt idx="8">
                  <c:v>0.6</c:v>
                </c:pt>
                <c:pt idx="9">
                  <c:v>0.6</c:v>
                </c:pt>
                <c:pt idx="10">
                  <c:v>0.6</c:v>
                </c:pt>
                <c:pt idx="11">
                  <c:v>0.6</c:v>
                </c:pt>
                <c:pt idx="12">
                  <c:v>0.6</c:v>
                </c:pt>
                <c:pt idx="13">
                  <c:v>0.6</c:v>
                </c:pt>
                <c:pt idx="14">
                  <c:v>0.6</c:v>
                </c:pt>
                <c:pt idx="15">
                  <c:v>0.6</c:v>
                </c:pt>
                <c:pt idx="16">
                  <c:v>0.6</c:v>
                </c:pt>
                <c:pt idx="17">
                  <c:v>0.6</c:v>
                </c:pt>
                <c:pt idx="18">
                  <c:v>0.6</c:v>
                </c:pt>
                <c:pt idx="19">
                  <c:v>0.6</c:v>
                </c:pt>
                <c:pt idx="20">
                  <c:v>0.6</c:v>
                </c:pt>
                <c:pt idx="21">
                  <c:v>0.6</c:v>
                </c:pt>
                <c:pt idx="22">
                  <c:v>0.6</c:v>
                </c:pt>
                <c:pt idx="23">
                  <c:v>0.6</c:v>
                </c:pt>
                <c:pt idx="24">
                  <c:v>0.6</c:v>
                </c:pt>
                <c:pt idx="25">
                  <c:v>0.6</c:v>
                </c:pt>
                <c:pt idx="26">
                  <c:v>0.6</c:v>
                </c:pt>
                <c:pt idx="27">
                  <c:v>0.6</c:v>
                </c:pt>
                <c:pt idx="28">
                  <c:v>0.6</c:v>
                </c:pt>
                <c:pt idx="29">
                  <c:v>0.6</c:v>
                </c:pt>
                <c:pt idx="30">
                  <c:v>0.6</c:v>
                </c:pt>
                <c:pt idx="31">
                  <c:v>0.6</c:v>
                </c:pt>
                <c:pt idx="32">
                  <c:v>0.6</c:v>
                </c:pt>
                <c:pt idx="33">
                  <c:v>0.6</c:v>
                </c:pt>
                <c:pt idx="34">
                  <c:v>0.6</c:v>
                </c:pt>
                <c:pt idx="35">
                  <c:v>0.6</c:v>
                </c:pt>
                <c:pt idx="36">
                  <c:v>0.6</c:v>
                </c:pt>
                <c:pt idx="37">
                  <c:v>0.6</c:v>
                </c:pt>
                <c:pt idx="38">
                  <c:v>0.6</c:v>
                </c:pt>
                <c:pt idx="39">
                  <c:v>0.6</c:v>
                </c:pt>
                <c:pt idx="40">
                  <c:v>0.6</c:v>
                </c:pt>
                <c:pt idx="41">
                  <c:v>0.6</c:v>
                </c:pt>
                <c:pt idx="42">
                  <c:v>0.6</c:v>
                </c:pt>
                <c:pt idx="43">
                  <c:v>0.6</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5-EE50-4179-899A-5ACC15050FE2}"/>
            </c:ext>
          </c:extLst>
        </c:ser>
        <c:ser>
          <c:idx val="1"/>
          <c:order val="1"/>
          <c:tx>
            <c:strRef>
              <c:f>Sheet1!$C$1</c:f>
              <c:strCache>
                <c:ptCount val="1"/>
                <c:pt idx="0">
                  <c:v>Performance</c:v>
                </c:pt>
              </c:strCache>
            </c:strRef>
          </c:tx>
          <c:spPr>
            <a:ln>
              <a:noFill/>
            </a:ln>
          </c:spPr>
          <c:marker>
            <c:symbol val="circle"/>
            <c:size val="6"/>
          </c:marker>
          <c:dPt>
            <c:idx val="15"/>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6-EE50-4179-899A-5ACC15050FE2}"/>
              </c:ext>
            </c:extLst>
          </c:dPt>
          <c:dPt>
            <c:idx val="16"/>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7-EE50-4179-899A-5ACC15050FE2}"/>
              </c:ext>
            </c:extLst>
          </c:dPt>
          <c:dPt>
            <c:idx val="23"/>
            <c:bubble3D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8-EE50-4179-899A-5ACC15050FE2}"/>
              </c:ext>
            </c:extLst>
          </c:dPt>
          <c:cat>
            <c:strRef>
              <c:f>Sheet1!$A$2:$A$45</c:f>
              <c:strCache>
                <c:ptCount val="6"/>
                <c:pt idx="0">
                  <c:v>HOLMLANDS MED CTR</c:v>
                </c:pt>
                <c:pt idx="1">
                  <c:v>MORETON CROSS GROUP PRACTICE</c:v>
                </c:pt>
                <c:pt idx="2">
                  <c:v>BLACKHEATH MED CTR</c:v>
                </c:pt>
                <c:pt idx="3">
                  <c:v>TEEHEY LANE SURGERY</c:v>
                </c:pt>
                <c:pt idx="4">
                  <c:v>VITTORIA MED CTR K</c:v>
                </c:pt>
                <c:pt idx="5">
                  <c:v>CHURCH ROAD MEDICAL PRACTICE</c:v>
                </c:pt>
              </c:strCache>
            </c:strRef>
          </c:cat>
          <c:val>
            <c:numRef>
              <c:f>Sheet1!$C$2:$C$45</c:f>
              <c:numCache>
                <c:formatCode>0%</c:formatCode>
                <c:ptCount val="44"/>
                <c:pt idx="0">
                  <c:v>0.81</c:v>
                </c:pt>
                <c:pt idx="1">
                  <c:v>0.81</c:v>
                </c:pt>
                <c:pt idx="2">
                  <c:v>0.84</c:v>
                </c:pt>
                <c:pt idx="3">
                  <c:v>0.85</c:v>
                </c:pt>
                <c:pt idx="4">
                  <c:v>0.86</c:v>
                </c:pt>
                <c:pt idx="5">
                  <c:v>0.9</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9-EE50-4179-899A-5ACC15050FE2}"/>
            </c:ext>
          </c:extLst>
        </c:ser>
        <c:ser>
          <c:idx val="7"/>
          <c:order val="7"/>
          <c:tx>
            <c:v>CCG</c:v>
          </c:tx>
          <c:spPr>
            <a:ln>
              <a:noFill/>
            </a:ln>
          </c:spPr>
          <c:marker>
            <c:symbol val="square"/>
            <c:size val="10"/>
            <c:spPr>
              <a:solidFill>
                <a:srgbClr val="44BA65"/>
              </a:solidFill>
              <a:ln>
                <a:solidFill>
                  <a:srgbClr val="44BA65"/>
                </a:solidFill>
              </a:ln>
            </c:spPr>
          </c:marker>
          <c:val>
            <c:numRef>
              <c:f>Sheet1!$P$2:$P$45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A-EE50-4179-899A-5ACC15050FE2}"/>
            </c:ext>
          </c:extLst>
        </c:ser>
        <c:ser>
          <c:idx val="8"/>
          <c:order val="8"/>
          <c:tx>
            <c:v>Area_Team</c:v>
          </c:tx>
          <c:spPr>
            <a:ln>
              <a:noFill/>
            </a:ln>
          </c:spPr>
          <c:marker>
            <c:symbol val="triangle"/>
            <c:size val="10"/>
            <c:spPr>
              <a:solidFill>
                <a:srgbClr val="7896C2"/>
              </a:solidFill>
            </c:spPr>
          </c:marker>
          <c:val>
            <c:numRef>
              <c:f>Sheet1!$Q$2:$Q$45</c:f>
              <c:numCache>
                <c:formatCode>General</c:formatCode>
                <c:ptCount val="44"/>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numCache>
            </c:numRef>
          </c:val>
          <c:smooth val="0"/>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B-EE50-4179-899A-5ACC15050FE2}"/>
            </c:ext>
          </c:extLst>
        </c:ser>
        <c:dLbls>
          <c:showLegendKey val="0"/>
          <c:showVal val="0"/>
          <c:showCatName val="0"/>
          <c:showSerName val="0"/>
          <c:showPercent val="0"/>
          <c:showBubbleSize val="0"/>
        </c:dLbls>
        <c:marker val="1"/>
        <c:smooth val="0"/>
        <c:axId val="596311040"/>
        <c:axId val="595683584"/>
      </c:lineChart>
      <c:catAx>
        <c:axId val="596311040"/>
        <c:scaling>
          <c:orientation val="minMax"/>
        </c:scaling>
        <c:delete val="0"/>
        <c:axPos val="b"/>
        <c:numFmt formatCode="General" sourceLinked="0"/>
        <c:majorTickMark val="out"/>
        <c:minorTickMark val="none"/>
        <c:tickLblPos val="nextTo"/>
        <c:txPr>
          <a:bodyPr rot="-5400000" vert="horz"/>
          <a:lstStyle/>
          <a:p>
            <a:pPr>
              <a:defRPr sz="700"/>
            </a:pPr>
            <a:endParaRPr lang="en-US"/>
          </a:p>
        </c:txPr>
        <c:crossAx val="595683584"/>
        <c:crosses val="autoZero"/>
        <c:auto val="1"/>
        <c:lblAlgn val="ctr"/>
        <c:lblOffset val="100"/>
        <c:noMultiLvlLbl val="0"/>
      </c:catAx>
      <c:valAx>
        <c:axId val="595683584"/>
        <c:scaling>
          <c:orientation val="minMax"/>
          <c:max val="1"/>
          <c:min val="0"/>
        </c:scaling>
        <c:delete val="0"/>
        <c:axPos val="l"/>
        <c:numFmt formatCode="0%" sourceLinked="1"/>
        <c:majorTickMark val="out"/>
        <c:minorTickMark val="none"/>
        <c:tickLblPos val="nextTo"/>
        <c:txPr>
          <a:bodyPr/>
          <a:lstStyle/>
          <a:p>
            <a:pPr>
              <a:defRPr sz="900"/>
            </a:pPr>
            <a:endParaRPr lang="en-US"/>
          </a:p>
        </c:txPr>
        <c:crossAx val="596311040"/>
        <c:crosses val="autoZero"/>
        <c:crossBetween val="between"/>
      </c:valAx>
      <c:valAx>
        <c:axId val="595681280"/>
        <c:scaling>
          <c:orientation val="minMax"/>
          <c:max val="1"/>
          <c:min val="0"/>
        </c:scaling>
        <c:delete val="0"/>
        <c:axPos val="r"/>
        <c:numFmt formatCode="General" sourceLinked="1"/>
        <c:majorTickMark val="none"/>
        <c:minorTickMark val="none"/>
        <c:tickLblPos val="none"/>
        <c:spPr>
          <a:ln>
            <a:noFill/>
          </a:ln>
        </c:spPr>
        <c:crossAx val="596311552"/>
        <c:crosses val="max"/>
        <c:crossBetween val="between"/>
      </c:valAx>
      <c:catAx>
        <c:axId val="596311552"/>
        <c:scaling>
          <c:orientation val="minMax"/>
        </c:scaling>
        <c:delete val="1"/>
        <c:axPos val="b"/>
        <c:numFmt formatCode="General" sourceLinked="1"/>
        <c:majorTickMark val="out"/>
        <c:minorTickMark val="none"/>
        <c:tickLblPos val="nextTo"/>
        <c:crossAx val="59568128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a:t>
            </a:r>
            <a:r>
              <a:rPr lang="en-GB" sz="1200" dirty="0">
                <a:solidFill>
                  <a:srgbClr val="FFFFFF"/>
                </a:solidFill>
              </a:rPr>
              <a:t>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540-454A-BE3C-4E20C8BBE9A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88308422218314E-2"/>
          <c:y val="0.13098368407703062"/>
          <c:w val="0.42411760157374057"/>
          <c:h val="0.58723971444266998"/>
        </c:manualLayout>
      </c:layout>
      <c:doughnutChart>
        <c:varyColors val="1"/>
        <c:ser>
          <c:idx val="0"/>
          <c:order val="0"/>
          <c:tx>
            <c:strRef>
              <c:f>Sheet1!$B$1</c:f>
              <c:strCache>
                <c:ptCount val="1"/>
                <c:pt idx="0">
                  <c:v>Sales</c:v>
                </c:pt>
              </c:strCache>
            </c:strRef>
          </c:tx>
          <c:spPr>
            <a:ln w="19050">
              <a:solidFill>
                <a:schemeClr val="bg1"/>
              </a:solidFill>
            </a:ln>
          </c:spPr>
          <c:dPt>
            <c:idx val="0"/>
            <c:bubble3D val="0"/>
            <c:spPr>
              <a:solidFill>
                <a:srgbClr val="003E74"/>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38B-4131-951D-D8605A853BDC}"/>
              </c:ext>
            </c:extLst>
          </c:dPt>
          <c:dPt>
            <c:idx val="1"/>
            <c:bubble3D val="0"/>
            <c:spPr>
              <a:solidFill>
                <a:srgbClr val="003E74">
                  <a:lumMod val="40000"/>
                  <a:lumOff val="60000"/>
                </a:srgb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38B-4131-951D-D8605A853BDC}"/>
              </c:ext>
            </c:extLst>
          </c:dPt>
          <c:dPt>
            <c:idx val="2"/>
            <c:bubble3D val="0"/>
            <c:spPr>
              <a:solidFill>
                <a:srgbClr val="639EC8">
                  <a:lumMod val="40000"/>
                  <a:lumOff val="60000"/>
                </a:srgb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38B-4131-951D-D8605A853BDC}"/>
              </c:ext>
            </c:extLst>
          </c:dPt>
          <c:dPt>
            <c:idx val="3"/>
            <c:bubble3D val="0"/>
            <c:spPr>
              <a:solidFill>
                <a:srgbClr val="EC5656"/>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038B-4131-951D-D8605A853BDC}"/>
              </c:ext>
            </c:extLst>
          </c:dPt>
          <c:dPt>
            <c:idx val="4"/>
            <c:bubble3D val="0"/>
            <c:spPr>
              <a:solidFill>
                <a:schemeClr val="accent3">
                  <a:lumMod val="40000"/>
                  <a:lumOff val="6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038B-4131-951D-D8605A853BDC}"/>
              </c:ext>
            </c:extLst>
          </c:dPt>
          <c:dPt>
            <c:idx val="5"/>
            <c:bubble3D val="0"/>
            <c:spPr>
              <a:solidFill>
                <a:schemeClr val="accent4">
                  <a:lumMod val="50000"/>
                </a:schemeClr>
              </a:solidFill>
              <a:ln w="19050">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38B-4131-951D-D8605A853BDC}"/>
              </c:ext>
            </c:extLst>
          </c:dPt>
          <c:dLbls>
            <c:dLbl>
              <c:idx val="0"/>
              <c:numFmt formatCode="[&lt;3]&quot;&quot;;0\%" sourceLinked="0"/>
              <c:spPr>
                <a:noFill/>
                <a:ln>
                  <a:noFill/>
                </a:ln>
                <a:effectLst/>
              </c:spPr>
              <c:txPr>
                <a:bodyPr/>
                <a:lstStyle/>
                <a:p>
                  <a:pPr>
                    <a:defRPr sz="900" b="0">
                      <a:solidFill>
                        <a:schemeClr val="bg1"/>
                      </a:solidFill>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38B-4131-951D-D8605A853BDC}"/>
                </c:ext>
              </c:extLst>
            </c:dLbl>
            <c:dLbl>
              <c:idx val="4"/>
              <c:layout>
                <c:manualLayout>
                  <c:x val="9.5852876250464222E-3"/>
                  <c:y val="0"/>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038B-4131-951D-D8605A853BDC}"/>
                </c:ext>
              </c:extLst>
            </c:dLbl>
            <c:numFmt formatCode="[&lt;3]&quot;&quot;;0\%" sourceLinked="0"/>
            <c:spPr>
              <a:noFill/>
              <a:ln>
                <a:noFill/>
              </a:ln>
              <a:effectLst/>
            </c:spPr>
            <c:txPr>
              <a:bodyPr/>
              <a:lstStyle/>
              <a:p>
                <a:pPr>
                  <a:defRPr sz="900" b="0">
                    <a:solidFill>
                      <a:schemeClr val="tx1"/>
                    </a:solidFill>
                  </a:defRPr>
                </a:pPr>
                <a:endParaRPr lang="en-US"/>
              </a:p>
            </c:txPr>
            <c:showLegendKey val="0"/>
            <c:showVal val="1"/>
            <c:showCatName val="0"/>
            <c:showSerName val="0"/>
            <c:showPercent val="0"/>
            <c:showBubbleSize val="0"/>
            <c:showLeaderLines val="1"/>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and I accepted an appointment</c:v>
                </c:pt>
                <c:pt idx="1">
                  <c:v>No, but I still took an appointment</c:v>
                </c:pt>
                <c:pt idx="2">
                  <c:v>No, and I did not take an appointment</c:v>
                </c:pt>
              </c:strCache>
            </c:strRef>
          </c:cat>
          <c:val>
            <c:numRef>
              <c:f>Sheet1!$B$2:$B$4</c:f>
              <c:numCache>
                <c:formatCode>General</c:formatCode>
                <c:ptCount val="3"/>
                <c:pt idx="0">
                  <c:v>76</c:v>
                </c:pt>
                <c:pt idx="1">
                  <c:v>18</c:v>
                </c:pt>
                <c:pt idx="2">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38B-4131-951D-D8605A853BDC}"/>
            </c:ext>
          </c:extLst>
        </c:ser>
        <c:dLbls>
          <c:showLegendKey val="0"/>
          <c:showVal val="0"/>
          <c:showCatName val="0"/>
          <c:showSerName val="0"/>
          <c:showPercent val="0"/>
          <c:showBubbleSize val="0"/>
          <c:showLeaderLines val="1"/>
        </c:dLbls>
        <c:firstSliceAng val="0"/>
        <c:holeSize val="44"/>
      </c:doughnutChart>
    </c:plotArea>
    <c:legend>
      <c:legendPos val="b"/>
      <c:layout>
        <c:manualLayout>
          <c:xMode val="edge"/>
          <c:yMode val="edge"/>
          <c:x val="0.4703085785678775"/>
          <c:y val="0.23200832047067757"/>
          <c:w val="0.36946534767893557"/>
          <c:h val="0.43505305538019334"/>
        </c:manualLayout>
      </c:layout>
      <c:overlay val="0"/>
      <c:txPr>
        <a:bodyPr/>
        <a:lstStyle/>
        <a:p>
          <a:pPr>
            <a:defRPr sz="1000"/>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5110-4777-A6C5-B1FA89743DE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rgbClr val="75838F"/>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8550-4C79-BC5A-242F33952809}"/>
              </c:ext>
            </c:extLst>
          </c:dPt>
          <c:dPt>
            <c:idx val="1"/>
            <c:bubble3D val="0"/>
            <c:spPr>
              <a:solidFill>
                <a:srgbClr val="BCC3C8"/>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8550-4C79-BC5A-242F33952809}"/>
              </c:ext>
            </c:extLst>
          </c:dPt>
          <c:cat>
            <c:strRef>
              <c:f>Sheet1!$A$2:$A$3</c:f>
              <c:strCache>
                <c:ptCount val="2"/>
                <c:pt idx="0">
                  <c:v>1st Qtr</c:v>
                </c:pt>
                <c:pt idx="1">
                  <c:v>2nd Qtr</c:v>
                </c:pt>
              </c:strCache>
            </c:strRef>
          </c:cat>
          <c:val>
            <c:numRef>
              <c:f>Sheet1!$B$2:$B$3</c:f>
              <c:numCache>
                <c:formatCode>General</c:formatCode>
                <c:ptCount val="2"/>
                <c:pt idx="0">
                  <c:v>57</c:v>
                </c:pt>
                <c:pt idx="1">
                  <c:v>43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8550-4C79-BC5A-242F33952809}"/>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796296296296298E-2"/>
          <c:y val="4.3889608459808604E-2"/>
          <c:w val="0.91662962962962968"/>
          <c:h val="0.97217621391717024"/>
        </c:manualLayout>
      </c:layout>
      <c:doughnutChart>
        <c:varyColors val="1"/>
        <c:ser>
          <c:idx val="0"/>
          <c:order val="0"/>
          <c:tx>
            <c:strRef>
              <c:f>Sheet1!$B$1</c:f>
              <c:strCache>
                <c:ptCount val="1"/>
                <c:pt idx="0">
                  <c:v>Sales</c:v>
                </c:pt>
              </c:strCache>
            </c:strRef>
          </c:tx>
          <c:dPt>
            <c:idx val="0"/>
            <c:bubble3D val="0"/>
            <c:spPr>
              <a:solidFill>
                <a:schemeClr val="tx2">
                  <a:lumMod val="75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0C6B-4F53-B791-B3E9B2F2234E}"/>
              </c:ext>
            </c:extLst>
          </c:dPt>
          <c:dPt>
            <c:idx val="1"/>
            <c:bubble3D val="0"/>
            <c:spPr>
              <a:solidFill>
                <a:schemeClr val="tx2">
                  <a:lumMod val="60000"/>
                  <a:lumOff val="40000"/>
                </a:schemeClr>
              </a:solidFill>
            </c:spPr>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3-0C6B-4F53-B791-B3E9B2F2234E}"/>
              </c:ext>
            </c:extLst>
          </c:dPt>
          <c:cat>
            <c:strRef>
              <c:f>Sheet1!$A$2:$A$3</c:f>
              <c:strCache>
                <c:ptCount val="2"/>
                <c:pt idx="0">
                  <c:v>1st Qtr</c:v>
                </c:pt>
                <c:pt idx="1">
                  <c:v>2nd Qtr</c:v>
                </c:pt>
              </c:strCache>
            </c:strRef>
          </c:cat>
          <c:val>
            <c:numRef>
              <c:f>Sheet1!$B$2:$B$3</c:f>
              <c:numCache>
                <c:formatCode>General</c:formatCode>
                <c:ptCount val="2"/>
                <c:pt idx="0">
                  <c:v>96</c:v>
                </c:pt>
                <c:pt idx="1">
                  <c:v>4</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4-0C6B-4F53-B791-B3E9B2F2234E}"/>
            </c:ext>
          </c:extLst>
        </c:ser>
        <c:dLbls>
          <c:showLegendKey val="0"/>
          <c:showVal val="0"/>
          <c:showCatName val="0"/>
          <c:showSerName val="0"/>
          <c:showPercent val="0"/>
          <c:showBubbleSize val="0"/>
          <c:showLeaderLines val="1"/>
        </c:dLbls>
        <c:firstSliceAng val="0"/>
        <c:holeSize val="82"/>
      </c:doughnut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3" y="0"/>
            <a:ext cx="2946145" cy="4968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l" defTabSz="906463" eaLnBrk="1" hangingPunct="1">
              <a:spcBef>
                <a:spcPct val="0"/>
              </a:spcBef>
              <a:defRPr sz="1100"/>
            </a:lvl1pPr>
          </a:lstStyle>
          <a:p>
            <a:pPr>
              <a:defRPr/>
            </a:pPr>
            <a:endParaRPr lang="en-US"/>
          </a:p>
        </p:txBody>
      </p:sp>
      <p:sp>
        <p:nvSpPr>
          <p:cNvPr id="357379"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r" defTabSz="906463" eaLnBrk="1" hangingPunct="1">
              <a:spcBef>
                <a:spcPct val="0"/>
              </a:spcBef>
              <a:defRPr sz="1100"/>
            </a:lvl1pPr>
          </a:lstStyle>
          <a:p>
            <a:pPr>
              <a:defRPr/>
            </a:pPr>
            <a:endParaRPr lang="en-US"/>
          </a:p>
        </p:txBody>
      </p:sp>
      <p:sp>
        <p:nvSpPr>
          <p:cNvPr id="357380" name="Rectangle 4"/>
          <p:cNvSpPr>
            <a:spLocks noGrp="1" noChangeArrowheads="1"/>
          </p:cNvSpPr>
          <p:nvPr>
            <p:ph type="ftr" sz="quarter" idx="2"/>
          </p:nvPr>
        </p:nvSpPr>
        <p:spPr bwMode="auto">
          <a:xfrm>
            <a:off x="3" y="9428168"/>
            <a:ext cx="2946145" cy="496887"/>
          </a:xfrm>
          <a:prstGeom prst="rect">
            <a:avLst/>
          </a:prstGeom>
          <a:noFill/>
          <a:ln w="9525">
            <a:noFill/>
            <a:miter lim="800000"/>
            <a:headEnd/>
            <a:tailEnd/>
          </a:ln>
        </p:spPr>
        <p:txBody>
          <a:bodyPr vert="horz" wrap="square" lIns="90650" tIns="45324" rIns="90650" bIns="45324" numCol="1" anchor="b" anchorCtr="0" compatLnSpc="1">
            <a:prstTxWarp prst="textNoShape">
              <a:avLst/>
            </a:prstTxWarp>
          </a:bodyPr>
          <a:lstStyle>
            <a:lvl1pPr algn="l" defTabSz="906463" eaLnBrk="1" hangingPunct="1">
              <a:spcBef>
                <a:spcPct val="0"/>
              </a:spcBef>
              <a:defRPr sz="1100"/>
            </a:lvl1pPr>
          </a:lstStyle>
          <a:p>
            <a:pPr>
              <a:defRPr/>
            </a:pPr>
            <a:endParaRPr lang="en-US"/>
          </a:p>
        </p:txBody>
      </p:sp>
      <p:sp>
        <p:nvSpPr>
          <p:cNvPr id="357381" name="Rectangle 5"/>
          <p:cNvSpPr>
            <a:spLocks noGrp="1" noChangeArrowheads="1"/>
          </p:cNvSpPr>
          <p:nvPr>
            <p:ph type="sldNum" sz="quarter" idx="3"/>
          </p:nvPr>
        </p:nvSpPr>
        <p:spPr bwMode="auto">
          <a:xfrm>
            <a:off x="3849911" y="9428168"/>
            <a:ext cx="2946144" cy="496887"/>
          </a:xfrm>
          <a:prstGeom prst="rect">
            <a:avLst/>
          </a:prstGeom>
          <a:noFill/>
          <a:ln w="9525">
            <a:noFill/>
            <a:miter lim="800000"/>
            <a:headEnd/>
            <a:tailEnd/>
          </a:ln>
        </p:spPr>
        <p:txBody>
          <a:bodyPr vert="horz" wrap="square" lIns="90650" tIns="45324" rIns="90650" bIns="45324" numCol="1" anchor="b" anchorCtr="0" compatLnSpc="1">
            <a:prstTxWarp prst="textNoShape">
              <a:avLst/>
            </a:prstTxWarp>
          </a:bodyPr>
          <a:lstStyle>
            <a:lvl1pPr algn="r" defTabSz="906463" eaLnBrk="1" hangingPunct="1">
              <a:spcBef>
                <a:spcPct val="0"/>
              </a:spcBef>
              <a:defRPr sz="1100"/>
            </a:lvl1pPr>
          </a:lstStyle>
          <a:p>
            <a:pPr>
              <a:defRPr/>
            </a:pPr>
            <a:fld id="{B267AA43-1B9F-49F0-BE19-72FD1015666D}" type="slidenum">
              <a:rPr lang="en-US"/>
              <a:pPr>
                <a:defRPr/>
              </a:pPr>
              <a:t>‹#›</a:t>
            </a:fld>
            <a:endParaRPr lang="en-US"/>
          </a:p>
        </p:txBody>
      </p:sp>
    </p:spTree>
    <p:extLst>
      <p:ext uri="{BB962C8B-B14F-4D97-AF65-F5344CB8AC3E}">
        <p14:creationId xmlns:p14="http://schemas.microsoft.com/office/powerpoint/2010/main" val="992878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539750" y="552450"/>
            <a:ext cx="5721350" cy="396240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80254" y="4716464"/>
            <a:ext cx="5437168" cy="4702175"/>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8551" name="Rectangle 7"/>
          <p:cNvSpPr>
            <a:spLocks noGrp="1" noChangeArrowheads="1"/>
          </p:cNvSpPr>
          <p:nvPr>
            <p:ph type="sldNum" sz="quarter" idx="5"/>
          </p:nvPr>
        </p:nvSpPr>
        <p:spPr bwMode="auto">
          <a:xfrm>
            <a:off x="3849911" y="4"/>
            <a:ext cx="2946144" cy="280988"/>
          </a:xfrm>
          <a:prstGeom prst="rect">
            <a:avLst/>
          </a:prstGeom>
          <a:noFill/>
          <a:ln w="9525">
            <a:noFill/>
            <a:miter lim="800000"/>
            <a:headEnd/>
            <a:tailEnd/>
          </a:ln>
        </p:spPr>
        <p:txBody>
          <a:bodyPr vert="horz" wrap="square" lIns="90650" tIns="45324" rIns="90650" bIns="45324" numCol="1" anchor="t" anchorCtr="0" compatLnSpc="1">
            <a:prstTxWarp prst="textNoShape">
              <a:avLst/>
            </a:prstTxWarp>
          </a:bodyPr>
          <a:lstStyle>
            <a:lvl1pPr algn="r" defTabSz="906463" eaLnBrk="1" hangingPunct="1">
              <a:spcBef>
                <a:spcPct val="0"/>
              </a:spcBef>
              <a:defRPr sz="800"/>
            </a:lvl1pPr>
          </a:lstStyle>
          <a:p>
            <a:pPr>
              <a:defRPr/>
            </a:pPr>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BD169286-7779-44A5-A586-15FA91A020D3}" type="slidenum">
              <a:rPr lang="en-GB" sz="1000">
                <a:latin typeface="Arial Black" pitchFamily="34" charset="0"/>
              </a:rPr>
              <a:pPr>
                <a:defRPr/>
              </a:pPr>
              <a:t>‹#›</a:t>
            </a:fld>
            <a:endParaRPr lang="en-GB" sz="1000">
              <a:latin typeface="Arial Black" pitchFamily="34" charset="0"/>
            </a:endParaRPr>
          </a:p>
        </p:txBody>
      </p:sp>
      <p:sp>
        <p:nvSpPr>
          <p:cNvPr id="108552" name="Text Box 8"/>
          <p:cNvSpPr txBox="1">
            <a:spLocks noChangeArrowheads="1"/>
          </p:cNvSpPr>
          <p:nvPr/>
        </p:nvSpPr>
        <p:spPr bwMode="auto">
          <a:xfrm>
            <a:off x="0" y="9591675"/>
            <a:ext cx="6797675" cy="342328"/>
          </a:xfrm>
          <a:prstGeom prst="rect">
            <a:avLst/>
          </a:prstGeom>
          <a:noFill/>
          <a:ln w="9525">
            <a:noFill/>
            <a:miter lim="800000"/>
            <a:headEnd/>
            <a:tailEnd/>
          </a:ln>
        </p:spPr>
        <p:txBody>
          <a:bodyPr lIns="89224" tIns="46396" rIns="89224" bIns="46396">
            <a:spAutoFit/>
          </a:bodyPr>
          <a:lstStyle/>
          <a:p>
            <a:pPr algn="ctr" defTabSz="906463" eaLnBrk="1" hangingPunct="1">
              <a:spcBef>
                <a:spcPct val="50000"/>
              </a:spcBef>
              <a:defRPr/>
            </a:pPr>
            <a:r>
              <a:rPr lang="en-GB" sz="800" i="1">
                <a:solidFill>
                  <a:srgbClr val="5F5F5F"/>
                </a:solidFill>
                <a:ea typeface="Times New Roman" pitchFamily="18" charset="0"/>
                <a:cs typeface="Arial" charset="0"/>
              </a:rPr>
              <a:t>© 2008 Ipsos MORI.  Contains Ipsos MORI confidential and proprietary information.</a:t>
            </a:r>
            <a:br>
              <a:rPr lang="en-GB" sz="800" i="1">
                <a:solidFill>
                  <a:srgbClr val="5F5F5F"/>
                </a:solidFill>
                <a:ea typeface="Times New Roman" pitchFamily="18" charset="0"/>
                <a:cs typeface="Arial" charset="0"/>
              </a:rPr>
            </a:br>
            <a:r>
              <a:rPr lang="en-GB" sz="800" i="1">
                <a:solidFill>
                  <a:srgbClr val="5F5F5F"/>
                </a:solidFill>
                <a:ea typeface="Times New Roman" pitchFamily="18" charset="0"/>
                <a:cs typeface="Arial" charset="0"/>
              </a:rPr>
              <a:t>Not to be disclosed or reproduced without the prior written consent of Ipsos MORI.</a:t>
            </a:r>
          </a:p>
        </p:txBody>
      </p:sp>
    </p:spTree>
    <p:extLst>
      <p:ext uri="{BB962C8B-B14F-4D97-AF65-F5344CB8AC3E}">
        <p14:creationId xmlns:p14="http://schemas.microsoft.com/office/powerpoint/2010/main" val="4030131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266700" algn="l" rtl="0" eaLnBrk="0" fontAlgn="base" hangingPunct="0">
      <a:spcBef>
        <a:spcPct val="30000"/>
      </a:spcBef>
      <a:spcAft>
        <a:spcPct val="0"/>
      </a:spcAft>
      <a:defRPr sz="1200" kern="1200">
        <a:solidFill>
          <a:schemeClr val="tx1"/>
        </a:solidFill>
        <a:latin typeface="Arial" charset="0"/>
        <a:ea typeface="+mn-ea"/>
        <a:cs typeface="+mn-cs"/>
      </a:defRPr>
    </a:lvl2pPr>
    <a:lvl3pPr marL="534988" algn="l" rtl="0" eaLnBrk="0" fontAlgn="base" hangingPunct="0">
      <a:spcBef>
        <a:spcPct val="30000"/>
      </a:spcBef>
      <a:spcAft>
        <a:spcPct val="0"/>
      </a:spcAft>
      <a:defRPr sz="1200" kern="1200">
        <a:solidFill>
          <a:schemeClr val="tx1"/>
        </a:solidFill>
        <a:latin typeface="Arial" charset="0"/>
        <a:ea typeface="+mn-ea"/>
        <a:cs typeface="+mn-cs"/>
      </a:defRPr>
    </a:lvl3pPr>
    <a:lvl4pPr marL="809625" algn="l" rtl="0" eaLnBrk="0" fontAlgn="base" hangingPunct="0">
      <a:spcBef>
        <a:spcPct val="30000"/>
      </a:spcBef>
      <a:spcAft>
        <a:spcPct val="0"/>
      </a:spcAft>
      <a:defRPr sz="1200" kern="1200">
        <a:solidFill>
          <a:schemeClr val="tx1"/>
        </a:solidFill>
        <a:latin typeface="Arial" charset="0"/>
        <a:ea typeface="+mn-ea"/>
        <a:cs typeface="+mn-cs"/>
      </a:defRPr>
    </a:lvl4pPr>
    <a:lvl5pPr marL="1076325"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52163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162816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55550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407333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95449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1791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593637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4022387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824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0552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366695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ysClr val="windowText" lastClr="000000"/>
              </a:solidFill>
              <a:effectLst/>
              <a:uLnTx/>
              <a:uFillTx/>
              <a:latin typeface="Arial Black" pitchFamily="34" charset="0"/>
            </a:endParaRPr>
          </a:p>
        </p:txBody>
      </p:sp>
    </p:spTree>
    <p:extLst>
      <p:ext uri="{BB962C8B-B14F-4D97-AF65-F5344CB8AC3E}">
        <p14:creationId xmlns:p14="http://schemas.microsoft.com/office/powerpoint/2010/main" val="356680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898633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93550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25068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522298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1784588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4195662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70423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309547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694422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565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3896947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890191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b="1"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2487415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21640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3072685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3055927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50048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737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2800" b="0" baseline="0" dirty="0">
              <a:solidFill>
                <a:srgbClr val="FF0000"/>
              </a:solidFill>
              <a:latin typeface="Arial MT Std Light" pitchFamily="34" charset="0"/>
              <a:ea typeface="Roboto" panose="02000000000000000000" pitchFamily="2" charset="0"/>
            </a:endParaRPr>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2503962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94788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76713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1740451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24150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616160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3311964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8800" y="549275"/>
            <a:ext cx="5683250" cy="3933825"/>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97439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1446104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0413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1572011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537874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baseline="0"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24699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baseline="0"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92996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baseline="0"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9897113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baseline="0" dirty="0">
              <a:solidFill>
                <a:srgbClr val="FF0000"/>
              </a:solidFill>
            </a:endParaRPr>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291549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537874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18249371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537874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10176565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7402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3869987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4243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111079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endParaRPr lang="en-GB" sz="1000">
              <a:solidFill>
                <a:prstClr val="black"/>
              </a:solidFill>
              <a:latin typeface="Arial Black" pitchFamily="34" charset="0"/>
            </a:endParaRPr>
          </a:p>
        </p:txBody>
      </p:sp>
    </p:spTree>
    <p:extLst>
      <p:ext uri="{BB962C8B-B14F-4D97-AF65-F5344CB8AC3E}">
        <p14:creationId xmlns:p14="http://schemas.microsoft.com/office/powerpoint/2010/main" val="3899064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52450"/>
            <a:ext cx="5721350" cy="39624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baseline="0"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62211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ivider ">
    <p:bg>
      <p:bgPr>
        <a:solidFill>
          <a:schemeClr val="tx1"/>
        </a:solidFill>
        <a:effectLst/>
      </p:bgPr>
    </p:bg>
    <p:spTree>
      <p:nvGrpSpPr>
        <p:cNvPr id="1" name=""/>
        <p:cNvGrpSpPr/>
        <p:nvPr/>
      </p:nvGrpSpPr>
      <p:grpSpPr>
        <a:xfrm>
          <a:off x="0" y="0"/>
          <a:ext cx="0" cy="0"/>
          <a:chOff x="0" y="0"/>
          <a:chExt cx="0" cy="0"/>
        </a:xfrm>
      </p:grpSpPr>
      <p:sp>
        <p:nvSpPr>
          <p:cNvPr id="33" name="Rectangle 32"/>
          <p:cNvSpPr/>
          <p:nvPr userDrawn="1"/>
        </p:nvSpPr>
        <p:spPr bwMode="gray">
          <a:xfrm>
            <a:off x="0" y="0"/>
            <a:ext cx="991728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 name="Title 1"/>
          <p:cNvSpPr>
            <a:spLocks noGrp="1"/>
          </p:cNvSpPr>
          <p:nvPr>
            <p:ph type="title" hasCustomPrompt="1"/>
          </p:nvPr>
        </p:nvSpPr>
        <p:spPr bwMode="ltGray">
          <a:xfrm>
            <a:off x="3" y="1988842"/>
            <a:ext cx="7524769" cy="952283"/>
          </a:xfrm>
          <a:noFill/>
        </p:spPr>
        <p:txBody>
          <a:bodyPr lIns="216000" rIns="360000" bIns="0" anchor="b" anchorCtr="0"/>
          <a:lstStyle>
            <a:lvl1pPr>
              <a:defRPr sz="2800" i="0" baseline="0">
                <a:solidFill>
                  <a:schemeClr val="bg1"/>
                </a:solidFill>
              </a:defRPr>
            </a:lvl1pPr>
          </a:lstStyle>
          <a:p>
            <a:r>
              <a:rPr lang="en-US" dirty="0"/>
              <a:t>Click to edit main title Arial Bold size 28</a:t>
            </a:r>
            <a:endParaRPr lang="en-GB" dirty="0"/>
          </a:p>
        </p:txBody>
      </p:sp>
      <p:sp>
        <p:nvSpPr>
          <p:cNvPr id="30" name="Text Placeholder 29"/>
          <p:cNvSpPr>
            <a:spLocks noGrp="1"/>
          </p:cNvSpPr>
          <p:nvPr>
            <p:ph type="body" sz="quarter" idx="10" hasCustomPrompt="1"/>
          </p:nvPr>
        </p:nvSpPr>
        <p:spPr bwMode="ltGray">
          <a:xfrm>
            <a:off x="1" y="3172814"/>
            <a:ext cx="6446838" cy="616226"/>
          </a:xfrm>
        </p:spPr>
        <p:txBody>
          <a:bodyPr lIns="216000" rIns="720000"/>
          <a:lstStyle>
            <a:lvl1pPr>
              <a:buNone/>
              <a:defRPr sz="2000" b="1">
                <a:solidFill>
                  <a:srgbClr val="A0DCB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Subtitle Arial Bold size 20</a:t>
            </a:r>
          </a:p>
        </p:txBody>
      </p:sp>
      <p:sp>
        <p:nvSpPr>
          <p:cNvPr id="32" name="TextBox 31"/>
          <p:cNvSpPr txBox="1"/>
          <p:nvPr userDrawn="1"/>
        </p:nvSpPr>
        <p:spPr bwMode="ltGray">
          <a:xfrm>
            <a:off x="7239020"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a:solidFill>
                  <a:schemeClr val="bg1"/>
                </a:solidFill>
              </a:rPr>
              <a:t>Version 1| Public</a:t>
            </a:r>
          </a:p>
        </p:txBody>
      </p:sp>
      <p:cxnSp>
        <p:nvCxnSpPr>
          <p:cNvPr id="13" name="Straight Connector 12"/>
          <p:cNvCxnSpPr/>
          <p:nvPr userDrawn="1"/>
        </p:nvCxnSpPr>
        <p:spPr bwMode="ltGray">
          <a:xfrm>
            <a:off x="0" y="4435524"/>
            <a:ext cx="9906000" cy="1588"/>
          </a:xfrm>
          <a:prstGeom prst="line">
            <a:avLst/>
          </a:prstGeom>
          <a:solidFill>
            <a:schemeClr val="accent2"/>
          </a:solidFill>
          <a:ln w="12700" cap="flat" cmpd="sng" algn="ctr">
            <a:solidFill>
              <a:srgbClr val="7896C2"/>
            </a:solidFill>
            <a:prstDash val="solid"/>
            <a:round/>
            <a:headEnd type="none" w="med" len="med"/>
            <a:tailEnd type="none" w="med" len="med"/>
          </a:ln>
          <a:effectLst/>
        </p:spPr>
      </p:cxnSp>
      <p:grpSp>
        <p:nvGrpSpPr>
          <p:cNvPr id="26" name="Group 25"/>
          <p:cNvGrpSpPr>
            <a:grpSpLocks noChangeAspect="1"/>
          </p:cNvGrpSpPr>
          <p:nvPr userDrawn="1"/>
        </p:nvGrpSpPr>
        <p:grpSpPr bwMode="gray">
          <a:xfrm>
            <a:off x="9320174" y="6455006"/>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8" name="Freeform 27"/>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9" name="Freeform 28"/>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sp>
        <p:nvSpPr>
          <p:cNvPr id="31" name="TextBox 30">
            <a:extLst>
              <a:ext uri="{FF2B5EF4-FFF2-40B4-BE49-F238E27FC236}">
                <a16:creationId xmlns:a16="http://schemas.microsoft.com/office/drawing/2014/main" id="{885AB052-1BFB-4E24-9843-D62055ECEE57}"/>
              </a:ext>
            </a:extLst>
          </p:cNvPr>
          <p:cNvSpPr txBox="1"/>
          <p:nvPr userDrawn="1"/>
        </p:nvSpPr>
        <p:spPr bwMode="gray">
          <a:xfrm>
            <a:off x="922989" y="6715148"/>
            <a:ext cx="5715041"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solidFill>
              </a:rPr>
              <a:t> 17-043177-06 Version 1 | Public</a:t>
            </a:r>
          </a:p>
        </p:txBody>
      </p:sp>
      <p:sp>
        <p:nvSpPr>
          <p:cNvPr id="34" name="TextBox 33">
            <a:extLst>
              <a:ext uri="{FF2B5EF4-FFF2-40B4-BE49-F238E27FC236}">
                <a16:creationId xmlns:a16="http://schemas.microsoft.com/office/drawing/2014/main" id="{2028061B-5514-4C5E-9AF6-E1A97D5C7A62}"/>
              </a:ext>
            </a:extLst>
          </p:cNvPr>
          <p:cNvSpPr txBox="1"/>
          <p:nvPr userDrawn="1"/>
        </p:nvSpPr>
        <p:spPr bwMode="gray">
          <a:xfrm>
            <a:off x="244818" y="6715148"/>
            <a:ext cx="610643"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solidFill>
              </a:rPr>
              <a:t>© Ipsos MORI</a:t>
            </a:r>
          </a:p>
        </p:txBody>
      </p:sp>
      <p:pic>
        <p:nvPicPr>
          <p:cNvPr id="35" name="Picture 2" descr="R:\Graphics team\Work_2015\LOGOS_HiRes\SRI\Ipsos MORI SRI (white).emf">
            <a:extLst>
              <a:ext uri="{FF2B5EF4-FFF2-40B4-BE49-F238E27FC236}">
                <a16:creationId xmlns:a16="http://schemas.microsoft.com/office/drawing/2014/main" id="{33FE9D52-32EB-4C94-8524-0E0D41B0F6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52642" y="6433629"/>
            <a:ext cx="1096333" cy="22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 Title and Full Page Content (With Question, Base &amp; Source)">
    <p:spTree>
      <p:nvGrpSpPr>
        <p:cNvPr id="1" name=""/>
        <p:cNvGrpSpPr/>
        <p:nvPr/>
      </p:nvGrpSpPr>
      <p:grpSpPr>
        <a:xfrm>
          <a:off x="0" y="0"/>
          <a:ext cx="0" cy="0"/>
          <a:chOff x="0" y="0"/>
          <a:chExt cx="0" cy="0"/>
        </a:xfrm>
      </p:grpSpPr>
      <p:sp>
        <p:nvSpPr>
          <p:cNvPr id="3" name="Rectangle 2"/>
          <p:cNvSpPr/>
          <p:nvPr userDrawn="1"/>
        </p:nvSpPr>
        <p:spPr bwMode="auto">
          <a:xfrm>
            <a:off x="0" y="6064112"/>
            <a:ext cx="9906000" cy="288049"/>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 name="Title 1"/>
          <p:cNvSpPr>
            <a:spLocks noGrp="1"/>
          </p:cNvSpPr>
          <p:nvPr>
            <p:ph type="title" hasCustomPrompt="1"/>
          </p:nvPr>
        </p:nvSpPr>
        <p:spPr bwMode="gray"/>
        <p:txBody>
          <a:bodyPr/>
          <a:lstStyle>
            <a:lvl1pPr>
              <a:defRPr baseline="0"/>
            </a:lvl1pPr>
          </a:lstStyle>
          <a:p>
            <a:r>
              <a:rPr lang="en-US" dirty="0"/>
              <a:t>Click to edit slide title Arial Bold size 24</a:t>
            </a:r>
            <a:endParaRPr lang="en-GB" dirty="0"/>
          </a:p>
        </p:txBody>
      </p:sp>
      <p:sp>
        <p:nvSpPr>
          <p:cNvPr id="18" name="Content Placeholder 12"/>
          <p:cNvSpPr>
            <a:spLocks noGrp="1"/>
          </p:cNvSpPr>
          <p:nvPr>
            <p:ph sz="quarter" idx="10" hasCustomPrompt="1"/>
          </p:nvPr>
        </p:nvSpPr>
        <p:spPr bwMode="gray">
          <a:xfrm>
            <a:off x="246066" y="1196752"/>
            <a:ext cx="9472613" cy="4392953"/>
          </a:xfr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9" name="Text Placeholder 8"/>
          <p:cNvSpPr>
            <a:spLocks noGrp="1"/>
          </p:cNvSpPr>
          <p:nvPr>
            <p:ph type="body" sz="quarter" idx="12" hasCustomPrompt="1"/>
          </p:nvPr>
        </p:nvSpPr>
        <p:spPr bwMode="gray">
          <a:xfrm>
            <a:off x="246063" y="6087480"/>
            <a:ext cx="6238876" cy="216454"/>
          </a:xfrm>
          <a:prstGeom prst="rect">
            <a:avLst/>
          </a:prstGeom>
        </p:spPr>
        <p:txBody>
          <a:bodyPr anchor="ctr" anchorCtr="0"/>
          <a:lstStyle>
            <a:lvl1pPr marL="0" indent="0" algn="l">
              <a:buNone/>
              <a:defRPr sz="800">
                <a:solidFill>
                  <a:schemeClr val="bg1"/>
                </a:solidFill>
              </a:defRPr>
            </a:lvl1pPr>
          </a:lstStyle>
          <a:p>
            <a:pPr lvl="0"/>
            <a:r>
              <a:rPr lang="en-US" dirty="0"/>
              <a:t>Click to edit Base</a:t>
            </a:r>
          </a:p>
        </p:txBody>
      </p:sp>
    </p:spTree>
    <p:extLst>
      <p:ext uri="{BB962C8B-B14F-4D97-AF65-F5344CB8AC3E}">
        <p14:creationId xmlns:p14="http://schemas.microsoft.com/office/powerpoint/2010/main" val="16049196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a:xfrm>
            <a:off x="246066" y="1135069"/>
            <a:ext cx="9417051"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a:t>Click to edit slide title Arial Bold size 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tement Divider - Primary Colour">
    <p:bg>
      <p:bgPr>
        <a:solidFill>
          <a:schemeClr val="tx1"/>
        </a:solidFill>
        <a:effectLst/>
      </p:bgPr>
    </p:bg>
    <p:spTree>
      <p:nvGrpSpPr>
        <p:cNvPr id="1" name=""/>
        <p:cNvGrpSpPr/>
        <p:nvPr/>
      </p:nvGrpSpPr>
      <p:grpSpPr>
        <a:xfrm>
          <a:off x="0" y="0"/>
          <a:ext cx="0" cy="0"/>
          <a:chOff x="0" y="0"/>
          <a:chExt cx="0" cy="0"/>
        </a:xfrm>
      </p:grpSpPr>
      <p:sp>
        <p:nvSpPr>
          <p:cNvPr id="42" name="Rectangle 41"/>
          <p:cNvSpPr/>
          <p:nvPr userDrawn="1"/>
        </p:nvSpPr>
        <p:spPr bwMode="gray">
          <a:xfrm>
            <a:off x="0" y="0"/>
            <a:ext cx="991728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7" name="Text Placeholder 29"/>
          <p:cNvSpPr>
            <a:spLocks noGrp="1"/>
          </p:cNvSpPr>
          <p:nvPr>
            <p:ph type="body" sz="quarter" idx="17" hasCustomPrompt="1"/>
          </p:nvPr>
        </p:nvSpPr>
        <p:spPr bwMode="gray">
          <a:xfrm>
            <a:off x="247654" y="2527588"/>
            <a:ext cx="9429750" cy="1354217"/>
          </a:xfrm>
        </p:spPr>
        <p:txBody>
          <a:bodyPr wrap="square" lIns="216000" rIns="216000" anchor="ctr">
            <a:spAutoFit/>
          </a:bodyPr>
          <a:lstStyle>
            <a:lvl1pPr marL="0" indent="0">
              <a:buNone/>
              <a:defRPr sz="4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slice title Arial Bold size 44</a:t>
            </a:r>
          </a:p>
        </p:txBody>
      </p:sp>
      <p:grpSp>
        <p:nvGrpSpPr>
          <p:cNvPr id="21" name="Group 20">
            <a:extLst>
              <a:ext uri="{FF2B5EF4-FFF2-40B4-BE49-F238E27FC236}">
                <a16:creationId xmlns:a16="http://schemas.microsoft.com/office/drawing/2014/main" id="{A80CFDB5-7D39-4B87-9D21-4F5694DF77B8}"/>
              </a:ext>
            </a:extLst>
          </p:cNvPr>
          <p:cNvGrpSpPr>
            <a:grpSpLocks noChangeAspect="1"/>
          </p:cNvGrpSpPr>
          <p:nvPr userDrawn="1"/>
        </p:nvGrpSpPr>
        <p:grpSpPr bwMode="gray">
          <a:xfrm>
            <a:off x="9320174" y="6427633"/>
            <a:ext cx="341830" cy="313735"/>
            <a:chOff x="1020" y="346"/>
            <a:chExt cx="4114" cy="3756"/>
          </a:xfrm>
        </p:grpSpPr>
        <p:sp>
          <p:nvSpPr>
            <p:cNvPr id="22" name="Freeform 26">
              <a:extLst>
                <a:ext uri="{FF2B5EF4-FFF2-40B4-BE49-F238E27FC236}">
                  <a16:creationId xmlns:a16="http://schemas.microsoft.com/office/drawing/2014/main" id="{13066A96-1819-4CC1-A0E7-17487F444E8D}"/>
                </a:ext>
              </a:extLst>
            </p:cNvPr>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3" name="Freeform 27">
              <a:extLst>
                <a:ext uri="{FF2B5EF4-FFF2-40B4-BE49-F238E27FC236}">
                  <a16:creationId xmlns:a16="http://schemas.microsoft.com/office/drawing/2014/main" id="{0CAF8A11-0B82-4CB4-AA95-6059EF007228}"/>
                </a:ext>
              </a:extLst>
            </p:cNvPr>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4" name="Freeform 28">
              <a:extLst>
                <a:ext uri="{FF2B5EF4-FFF2-40B4-BE49-F238E27FC236}">
                  <a16:creationId xmlns:a16="http://schemas.microsoft.com/office/drawing/2014/main" id="{A331057A-57D7-4542-83A1-BEE62C7C8B10}"/>
                </a:ext>
              </a:extLst>
            </p:cNvPr>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5" name="Freeform 42">
              <a:extLst>
                <a:ext uri="{FF2B5EF4-FFF2-40B4-BE49-F238E27FC236}">
                  <a16:creationId xmlns:a16="http://schemas.microsoft.com/office/drawing/2014/main" id="{868A56B9-31CD-4741-96DD-F2B06D2CE0E8}"/>
                </a:ext>
              </a:extLst>
            </p:cNvPr>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6" name="Freeform 43">
              <a:extLst>
                <a:ext uri="{FF2B5EF4-FFF2-40B4-BE49-F238E27FC236}">
                  <a16:creationId xmlns:a16="http://schemas.microsoft.com/office/drawing/2014/main" id="{60B8786E-45BD-419E-9013-D429873CFB5F}"/>
                </a:ext>
              </a:extLst>
            </p:cNvPr>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7" name="Freeform 44">
              <a:extLst>
                <a:ext uri="{FF2B5EF4-FFF2-40B4-BE49-F238E27FC236}">
                  <a16:creationId xmlns:a16="http://schemas.microsoft.com/office/drawing/2014/main" id="{0D3D6954-BC8D-4EEA-A854-E89BBE7EC1D2}"/>
                </a:ext>
              </a:extLst>
            </p:cNvPr>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0" name="Freeform 45">
              <a:extLst>
                <a:ext uri="{FF2B5EF4-FFF2-40B4-BE49-F238E27FC236}">
                  <a16:creationId xmlns:a16="http://schemas.microsoft.com/office/drawing/2014/main" id="{41A78C4C-839C-414C-A43F-0D9C96D0C123}"/>
                </a:ext>
              </a:extLst>
            </p:cNvPr>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1" name="Freeform 46">
              <a:extLst>
                <a:ext uri="{FF2B5EF4-FFF2-40B4-BE49-F238E27FC236}">
                  <a16:creationId xmlns:a16="http://schemas.microsoft.com/office/drawing/2014/main" id="{A1275165-31E2-4E19-BE7D-5560D9056CDE}"/>
                </a:ext>
              </a:extLst>
            </p:cNvPr>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4" name="Freeform 47">
              <a:extLst>
                <a:ext uri="{FF2B5EF4-FFF2-40B4-BE49-F238E27FC236}">
                  <a16:creationId xmlns:a16="http://schemas.microsoft.com/office/drawing/2014/main" id="{3B5FF9CA-311F-4BB7-A057-9BF6C696294D}"/>
                </a:ext>
              </a:extLst>
            </p:cNvPr>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5" name="Freeform 48">
              <a:extLst>
                <a:ext uri="{FF2B5EF4-FFF2-40B4-BE49-F238E27FC236}">
                  <a16:creationId xmlns:a16="http://schemas.microsoft.com/office/drawing/2014/main" id="{03538F40-7047-4AFE-84BF-0AEAD09BB385}"/>
                </a:ext>
              </a:extLst>
            </p:cNvPr>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6" name="Freeform 49">
              <a:extLst>
                <a:ext uri="{FF2B5EF4-FFF2-40B4-BE49-F238E27FC236}">
                  <a16:creationId xmlns:a16="http://schemas.microsoft.com/office/drawing/2014/main" id="{EE3FEF8D-2ED6-4A9A-829E-56735D5C20AF}"/>
                </a:ext>
              </a:extLst>
            </p:cNvPr>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8" name="Freeform 50">
              <a:extLst>
                <a:ext uri="{FF2B5EF4-FFF2-40B4-BE49-F238E27FC236}">
                  <a16:creationId xmlns:a16="http://schemas.microsoft.com/office/drawing/2014/main" id="{020B8BDA-431F-4D50-A58E-542B45700420}"/>
                </a:ext>
              </a:extLst>
            </p:cNvPr>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0" name="Freeform 51">
              <a:extLst>
                <a:ext uri="{FF2B5EF4-FFF2-40B4-BE49-F238E27FC236}">
                  <a16:creationId xmlns:a16="http://schemas.microsoft.com/office/drawing/2014/main" id="{B519EB0E-9BAD-4F93-8A1C-A46C5093D937}"/>
                </a:ext>
              </a:extLst>
            </p:cNvPr>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52">
              <a:extLst>
                <a:ext uri="{FF2B5EF4-FFF2-40B4-BE49-F238E27FC236}">
                  <a16:creationId xmlns:a16="http://schemas.microsoft.com/office/drawing/2014/main" id="{C98BA215-325A-4899-A7E7-C2221150E0AA}"/>
                </a:ext>
              </a:extLst>
            </p:cNvPr>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53">
              <a:extLst>
                <a:ext uri="{FF2B5EF4-FFF2-40B4-BE49-F238E27FC236}">
                  <a16:creationId xmlns:a16="http://schemas.microsoft.com/office/drawing/2014/main" id="{3E0B2555-6BDF-41D5-B87E-6CF4CC45F538}"/>
                </a:ext>
              </a:extLst>
            </p:cNvPr>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sp>
        <p:nvSpPr>
          <p:cNvPr id="28" name="TextBox 27">
            <a:extLst>
              <a:ext uri="{FF2B5EF4-FFF2-40B4-BE49-F238E27FC236}">
                <a16:creationId xmlns:a16="http://schemas.microsoft.com/office/drawing/2014/main" id="{F289A663-F45F-49F3-98B5-2013BADC74AB}"/>
              </a:ext>
            </a:extLst>
          </p:cNvPr>
          <p:cNvSpPr txBox="1"/>
          <p:nvPr userDrawn="1"/>
        </p:nvSpPr>
        <p:spPr bwMode="gray">
          <a:xfrm>
            <a:off x="922989" y="6715148"/>
            <a:ext cx="5715041" cy="142852"/>
          </a:xfrm>
          <a:prstGeom prst="rect">
            <a:avLst/>
          </a:prstGeom>
          <a:noFill/>
        </p:spPr>
        <p:txBody>
          <a:bodyPr wrap="square" lIns="0" tIns="0" rIns="0" bIns="0" rtlCol="0" anchor="t" anchorCtr="0">
            <a:noAutofit/>
          </a:bodyPr>
          <a:lstStyle/>
          <a:p>
            <a:pPr algn="l">
              <a:spcBef>
                <a:spcPct val="20000"/>
              </a:spcBef>
            </a:pPr>
            <a:r>
              <a:rPr lang="en-GB" sz="700" kern="1200" dirty="0">
                <a:solidFill>
                  <a:schemeClr val="bg1"/>
                </a:solidFill>
                <a:effectLst/>
                <a:latin typeface="Arial" charset="0"/>
                <a:ea typeface="+mn-ea"/>
                <a:cs typeface="+mn-cs"/>
              </a:rPr>
              <a:t>19-071809-01 | </a:t>
            </a:r>
            <a:r>
              <a:rPr lang="en-US" sz="700" dirty="0">
                <a:solidFill>
                  <a:schemeClr val="bg1"/>
                </a:solidFill>
              </a:rPr>
              <a:t>Version 1 | Public</a:t>
            </a:r>
          </a:p>
        </p:txBody>
      </p:sp>
      <p:sp>
        <p:nvSpPr>
          <p:cNvPr id="29" name="TextBox 28">
            <a:extLst>
              <a:ext uri="{FF2B5EF4-FFF2-40B4-BE49-F238E27FC236}">
                <a16:creationId xmlns:a16="http://schemas.microsoft.com/office/drawing/2014/main" id="{993F8FEC-DD39-490D-8545-1E967FB7FDD9}"/>
              </a:ext>
            </a:extLst>
          </p:cNvPr>
          <p:cNvSpPr txBox="1"/>
          <p:nvPr userDrawn="1"/>
        </p:nvSpPr>
        <p:spPr bwMode="gray">
          <a:xfrm>
            <a:off x="244818" y="6715148"/>
            <a:ext cx="610643"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solidFill>
              </a:rPr>
              <a:t>© Ipsos MORI</a:t>
            </a:r>
          </a:p>
        </p:txBody>
      </p:sp>
      <p:pic>
        <p:nvPicPr>
          <p:cNvPr id="32" name="Picture 2" descr="R:\Graphics team\Work_2015\LOGOS_HiRes\SRI\Ipsos MORI SRI (white).emf">
            <a:extLst>
              <a:ext uri="{FF2B5EF4-FFF2-40B4-BE49-F238E27FC236}">
                <a16:creationId xmlns:a16="http://schemas.microsoft.com/office/drawing/2014/main" id="{89A93B86-1997-4EA6-A6C6-7CBC1F5096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52642" y="6433629"/>
            <a:ext cx="1096333" cy="22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5954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 Title and Full Page Content (With Question, Base &amp; Source)">
    <p:spTree>
      <p:nvGrpSpPr>
        <p:cNvPr id="1" name=""/>
        <p:cNvGrpSpPr/>
        <p:nvPr/>
      </p:nvGrpSpPr>
      <p:grpSpPr>
        <a:xfrm>
          <a:off x="0" y="0"/>
          <a:ext cx="0" cy="0"/>
          <a:chOff x="0" y="0"/>
          <a:chExt cx="0" cy="0"/>
        </a:xfrm>
      </p:grpSpPr>
      <p:sp>
        <p:nvSpPr>
          <p:cNvPr id="3" name="Rectangle 2"/>
          <p:cNvSpPr/>
          <p:nvPr userDrawn="1"/>
        </p:nvSpPr>
        <p:spPr bwMode="auto">
          <a:xfrm>
            <a:off x="0" y="6064112"/>
            <a:ext cx="9906000" cy="288049"/>
          </a:xfrm>
          <a:prstGeom prst="rect">
            <a:avLst/>
          </a:prstGeom>
          <a:solidFill>
            <a:schemeClr val="accent2">
              <a:lumMod val="5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 name="Title 1"/>
          <p:cNvSpPr>
            <a:spLocks noGrp="1"/>
          </p:cNvSpPr>
          <p:nvPr>
            <p:ph type="title" hasCustomPrompt="1"/>
          </p:nvPr>
        </p:nvSpPr>
        <p:spPr bwMode="gray"/>
        <p:txBody>
          <a:bodyPr/>
          <a:lstStyle>
            <a:lvl1pPr>
              <a:defRPr baseline="0"/>
            </a:lvl1pPr>
          </a:lstStyle>
          <a:p>
            <a:r>
              <a:rPr lang="en-US" dirty="0"/>
              <a:t>Click to edit slide title Arial Bold size 24</a:t>
            </a:r>
            <a:endParaRPr lang="en-GB" dirty="0"/>
          </a:p>
        </p:txBody>
      </p:sp>
      <p:sp>
        <p:nvSpPr>
          <p:cNvPr id="18" name="Content Placeholder 12"/>
          <p:cNvSpPr>
            <a:spLocks noGrp="1"/>
          </p:cNvSpPr>
          <p:nvPr>
            <p:ph sz="quarter" idx="10" hasCustomPrompt="1"/>
          </p:nvPr>
        </p:nvSpPr>
        <p:spPr bwMode="gray">
          <a:xfrm>
            <a:off x="246066" y="1196752"/>
            <a:ext cx="9472613" cy="4392953"/>
          </a:xfr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9" name="Text Placeholder 8"/>
          <p:cNvSpPr>
            <a:spLocks noGrp="1"/>
          </p:cNvSpPr>
          <p:nvPr>
            <p:ph type="body" sz="quarter" idx="12" hasCustomPrompt="1"/>
          </p:nvPr>
        </p:nvSpPr>
        <p:spPr bwMode="gray">
          <a:xfrm>
            <a:off x="246063" y="6087480"/>
            <a:ext cx="6238876" cy="216454"/>
          </a:xfrm>
          <a:prstGeom prst="rect">
            <a:avLst/>
          </a:prstGeom>
        </p:spPr>
        <p:txBody>
          <a:bodyPr anchor="ctr" anchorCtr="0"/>
          <a:lstStyle>
            <a:lvl1pPr marL="0" indent="0" algn="l">
              <a:buNone/>
              <a:defRPr sz="800">
                <a:solidFill>
                  <a:schemeClr val="bg1"/>
                </a:solidFill>
              </a:defRPr>
            </a:lvl1pPr>
          </a:lstStyle>
          <a:p>
            <a:pPr lvl="0"/>
            <a:r>
              <a:rPr lang="en-US" dirty="0"/>
              <a:t>Click to edit Base</a:t>
            </a:r>
          </a:p>
        </p:txBody>
      </p:sp>
    </p:spTree>
    <p:extLst>
      <p:ext uri="{BB962C8B-B14F-4D97-AF65-F5344CB8AC3E}">
        <p14:creationId xmlns:p14="http://schemas.microsoft.com/office/powerpoint/2010/main" val="37769323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Divider ">
    <p:bg>
      <p:bgPr>
        <a:solidFill>
          <a:schemeClr val="tx1"/>
        </a:solidFill>
        <a:effectLst/>
      </p:bgPr>
    </p:bg>
    <p:spTree>
      <p:nvGrpSpPr>
        <p:cNvPr id="1" name=""/>
        <p:cNvGrpSpPr/>
        <p:nvPr/>
      </p:nvGrpSpPr>
      <p:grpSpPr>
        <a:xfrm>
          <a:off x="0" y="0"/>
          <a:ext cx="0" cy="0"/>
          <a:chOff x="0" y="0"/>
          <a:chExt cx="0" cy="0"/>
        </a:xfrm>
      </p:grpSpPr>
      <p:sp>
        <p:nvSpPr>
          <p:cNvPr id="33" name="Rectangle 32"/>
          <p:cNvSpPr/>
          <p:nvPr userDrawn="1"/>
        </p:nvSpPr>
        <p:spPr bwMode="gray">
          <a:xfrm>
            <a:off x="0" y="0"/>
            <a:ext cx="991728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 name="Title 1"/>
          <p:cNvSpPr>
            <a:spLocks noGrp="1"/>
          </p:cNvSpPr>
          <p:nvPr>
            <p:ph type="title" hasCustomPrompt="1"/>
          </p:nvPr>
        </p:nvSpPr>
        <p:spPr bwMode="ltGray">
          <a:xfrm>
            <a:off x="3" y="1988842"/>
            <a:ext cx="7524769" cy="952283"/>
          </a:xfrm>
          <a:noFill/>
        </p:spPr>
        <p:txBody>
          <a:bodyPr lIns="216000" rIns="360000" bIns="0" anchor="b" anchorCtr="0"/>
          <a:lstStyle>
            <a:lvl1pPr>
              <a:defRPr sz="2800" i="0" baseline="0">
                <a:solidFill>
                  <a:schemeClr val="bg1"/>
                </a:solidFill>
              </a:defRPr>
            </a:lvl1pPr>
          </a:lstStyle>
          <a:p>
            <a:r>
              <a:rPr lang="en-US" dirty="0"/>
              <a:t>Click to edit main title Arial Bold size 28</a:t>
            </a:r>
            <a:endParaRPr lang="en-GB" dirty="0"/>
          </a:p>
        </p:txBody>
      </p:sp>
      <p:sp>
        <p:nvSpPr>
          <p:cNvPr id="30" name="Text Placeholder 29"/>
          <p:cNvSpPr>
            <a:spLocks noGrp="1"/>
          </p:cNvSpPr>
          <p:nvPr>
            <p:ph type="body" sz="quarter" idx="10" hasCustomPrompt="1"/>
          </p:nvPr>
        </p:nvSpPr>
        <p:spPr bwMode="ltGray">
          <a:xfrm>
            <a:off x="1" y="3172814"/>
            <a:ext cx="6446838" cy="616226"/>
          </a:xfrm>
        </p:spPr>
        <p:txBody>
          <a:bodyPr lIns="216000" rIns="720000"/>
          <a:lstStyle>
            <a:lvl1pPr>
              <a:buNone/>
              <a:defRPr sz="2000" b="1">
                <a:solidFill>
                  <a:srgbClr val="A0DCB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Subtitle Arial Bold size 20</a:t>
            </a:r>
          </a:p>
        </p:txBody>
      </p:sp>
      <p:sp>
        <p:nvSpPr>
          <p:cNvPr id="32" name="TextBox 31"/>
          <p:cNvSpPr txBox="1"/>
          <p:nvPr userDrawn="1"/>
        </p:nvSpPr>
        <p:spPr bwMode="ltGray">
          <a:xfrm>
            <a:off x="7239020"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a:solidFill>
                  <a:schemeClr val="bg1"/>
                </a:solidFill>
              </a:rPr>
              <a:t>Version 1| Public</a:t>
            </a:r>
          </a:p>
        </p:txBody>
      </p:sp>
      <p:cxnSp>
        <p:nvCxnSpPr>
          <p:cNvPr id="13" name="Straight Connector 12"/>
          <p:cNvCxnSpPr/>
          <p:nvPr userDrawn="1"/>
        </p:nvCxnSpPr>
        <p:spPr bwMode="ltGray">
          <a:xfrm>
            <a:off x="0" y="4435524"/>
            <a:ext cx="9906000" cy="1588"/>
          </a:xfrm>
          <a:prstGeom prst="line">
            <a:avLst/>
          </a:prstGeom>
          <a:solidFill>
            <a:schemeClr val="accent2"/>
          </a:solidFill>
          <a:ln w="12700" cap="flat" cmpd="sng" algn="ctr">
            <a:solidFill>
              <a:srgbClr val="7896C2"/>
            </a:solidFill>
            <a:prstDash val="solid"/>
            <a:round/>
            <a:headEnd type="none" w="med" len="med"/>
            <a:tailEnd type="none" w="med" len="med"/>
          </a:ln>
          <a:effectLst/>
        </p:spPr>
      </p:cxnSp>
      <p:grpSp>
        <p:nvGrpSpPr>
          <p:cNvPr id="26" name="Group 25"/>
          <p:cNvGrpSpPr>
            <a:grpSpLocks noChangeAspect="1"/>
          </p:cNvGrpSpPr>
          <p:nvPr userDrawn="1"/>
        </p:nvGrpSpPr>
        <p:grpSpPr bwMode="gray">
          <a:xfrm>
            <a:off x="9320174" y="6455006"/>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8" name="Freeform 27"/>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9" name="Freeform 28"/>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25" name="Picture 2" descr="R:\Graphics team\Work_2015\LOGOS_HiRes\SRI\Ipsos MORI SRI (white).e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064" y="6433629"/>
            <a:ext cx="1096333" cy="2268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A1C37762-AC71-468F-AB54-E660EAEFF41C}"/>
              </a:ext>
            </a:extLst>
          </p:cNvPr>
          <p:cNvSpPr txBox="1"/>
          <p:nvPr userDrawn="1"/>
        </p:nvSpPr>
        <p:spPr bwMode="gray">
          <a:xfrm>
            <a:off x="244818" y="6715148"/>
            <a:ext cx="610643"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solidFill>
              </a:rPr>
              <a:t>© Ipsos MORI</a:t>
            </a:r>
          </a:p>
        </p:txBody>
      </p:sp>
      <p:sp>
        <p:nvSpPr>
          <p:cNvPr id="34" name="TextBox 33">
            <a:extLst>
              <a:ext uri="{FF2B5EF4-FFF2-40B4-BE49-F238E27FC236}">
                <a16:creationId xmlns:a16="http://schemas.microsoft.com/office/drawing/2014/main" id="{603A64A8-88E1-48D9-BA5D-2C4A4F5CA105}"/>
              </a:ext>
            </a:extLst>
          </p:cNvPr>
          <p:cNvSpPr txBox="1"/>
          <p:nvPr userDrawn="1"/>
        </p:nvSpPr>
        <p:spPr bwMode="gray">
          <a:xfrm>
            <a:off x="922989" y="6715148"/>
            <a:ext cx="5715041"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solidFill>
              </a:rPr>
              <a:t> </a:t>
            </a:r>
            <a:r>
              <a:rPr lang="en-GB" sz="700" kern="1200" dirty="0">
                <a:solidFill>
                  <a:schemeClr val="bg1"/>
                </a:solidFill>
                <a:effectLst/>
                <a:latin typeface="Arial" charset="0"/>
                <a:ea typeface="+mn-ea"/>
                <a:cs typeface="+mn-cs"/>
              </a:rPr>
              <a:t>19-071809-01</a:t>
            </a:r>
            <a:r>
              <a:rPr lang="en-US" sz="700" dirty="0">
                <a:solidFill>
                  <a:schemeClr val="bg1"/>
                </a:solidFill>
              </a:rPr>
              <a:t> | Version 1 | Public</a:t>
            </a:r>
          </a:p>
        </p:txBody>
      </p:sp>
    </p:spTree>
    <p:extLst>
      <p:ext uri="{BB962C8B-B14F-4D97-AF65-F5344CB8AC3E}">
        <p14:creationId xmlns:p14="http://schemas.microsoft.com/office/powerpoint/2010/main" val="399961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a:xfrm>
            <a:off x="246066" y="1135069"/>
            <a:ext cx="9417051" cy="5076825"/>
          </a:xfr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extLst>
      <p:ext uri="{BB962C8B-B14F-4D97-AF65-F5344CB8AC3E}">
        <p14:creationId xmlns:p14="http://schemas.microsoft.com/office/powerpoint/2010/main" val="420022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rIns="0" bIns="0"/>
          <a:lstStyle>
            <a:lvl1pPr>
              <a:defRPr baseline="0"/>
            </a:lvl1pPr>
          </a:lstStyle>
          <a:p>
            <a:r>
              <a:rPr lang="en-US" dirty="0"/>
              <a:t>Click to edit slide title Arial Bold size 24</a:t>
            </a:r>
            <a:endParaRPr lang="en-GB" dirty="0"/>
          </a:p>
        </p:txBody>
      </p:sp>
    </p:spTree>
    <p:extLst>
      <p:ext uri="{BB962C8B-B14F-4D97-AF65-F5344CB8AC3E}">
        <p14:creationId xmlns:p14="http://schemas.microsoft.com/office/powerpoint/2010/main" val="346193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tement Divider - Primary Colour">
    <p:bg>
      <p:bgPr>
        <a:solidFill>
          <a:schemeClr val="tx1"/>
        </a:solidFill>
        <a:effectLst/>
      </p:bgPr>
    </p:bg>
    <p:spTree>
      <p:nvGrpSpPr>
        <p:cNvPr id="1" name=""/>
        <p:cNvGrpSpPr/>
        <p:nvPr/>
      </p:nvGrpSpPr>
      <p:grpSpPr>
        <a:xfrm>
          <a:off x="0" y="0"/>
          <a:ext cx="0" cy="0"/>
          <a:chOff x="0" y="0"/>
          <a:chExt cx="0" cy="0"/>
        </a:xfrm>
      </p:grpSpPr>
      <p:sp>
        <p:nvSpPr>
          <p:cNvPr id="42" name="Rectangle 41"/>
          <p:cNvSpPr/>
          <p:nvPr userDrawn="1"/>
        </p:nvSpPr>
        <p:spPr bwMode="gray">
          <a:xfrm>
            <a:off x="0" y="0"/>
            <a:ext cx="9917289"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7" name="Text Placeholder 29"/>
          <p:cNvSpPr>
            <a:spLocks noGrp="1"/>
          </p:cNvSpPr>
          <p:nvPr>
            <p:ph type="body" sz="quarter" idx="17" hasCustomPrompt="1"/>
          </p:nvPr>
        </p:nvSpPr>
        <p:spPr bwMode="gray">
          <a:xfrm>
            <a:off x="247654" y="2527588"/>
            <a:ext cx="9429750" cy="1354217"/>
          </a:xfrm>
        </p:spPr>
        <p:txBody>
          <a:bodyPr wrap="square" lIns="216000" rIns="216000" anchor="ctr">
            <a:spAutoFit/>
          </a:bodyPr>
          <a:lstStyle>
            <a:lvl1pPr marL="0" indent="0">
              <a:buNone/>
              <a:defRPr sz="4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slice title Arial Bold size 44</a:t>
            </a:r>
          </a:p>
        </p:txBody>
      </p:sp>
      <p:grpSp>
        <p:nvGrpSpPr>
          <p:cNvPr id="21" name="Group 20">
            <a:extLst>
              <a:ext uri="{FF2B5EF4-FFF2-40B4-BE49-F238E27FC236}">
                <a16:creationId xmlns:a16="http://schemas.microsoft.com/office/drawing/2014/main" id="{A80CFDB5-7D39-4B87-9D21-4F5694DF77B8}"/>
              </a:ext>
            </a:extLst>
          </p:cNvPr>
          <p:cNvGrpSpPr>
            <a:grpSpLocks noChangeAspect="1"/>
          </p:cNvGrpSpPr>
          <p:nvPr userDrawn="1"/>
        </p:nvGrpSpPr>
        <p:grpSpPr bwMode="gray">
          <a:xfrm>
            <a:off x="9320174" y="6427633"/>
            <a:ext cx="341830" cy="313735"/>
            <a:chOff x="1020" y="346"/>
            <a:chExt cx="4114" cy="3756"/>
          </a:xfrm>
        </p:grpSpPr>
        <p:sp>
          <p:nvSpPr>
            <p:cNvPr id="22" name="Freeform 26">
              <a:extLst>
                <a:ext uri="{FF2B5EF4-FFF2-40B4-BE49-F238E27FC236}">
                  <a16:creationId xmlns:a16="http://schemas.microsoft.com/office/drawing/2014/main" id="{13066A96-1819-4CC1-A0E7-17487F444E8D}"/>
                </a:ext>
              </a:extLst>
            </p:cNvPr>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3" name="Freeform 27">
              <a:extLst>
                <a:ext uri="{FF2B5EF4-FFF2-40B4-BE49-F238E27FC236}">
                  <a16:creationId xmlns:a16="http://schemas.microsoft.com/office/drawing/2014/main" id="{0CAF8A11-0B82-4CB4-AA95-6059EF007228}"/>
                </a:ext>
              </a:extLst>
            </p:cNvPr>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4" name="Freeform 28">
              <a:extLst>
                <a:ext uri="{FF2B5EF4-FFF2-40B4-BE49-F238E27FC236}">
                  <a16:creationId xmlns:a16="http://schemas.microsoft.com/office/drawing/2014/main" id="{A331057A-57D7-4542-83A1-BEE62C7C8B10}"/>
                </a:ext>
              </a:extLst>
            </p:cNvPr>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5" name="Freeform 42">
              <a:extLst>
                <a:ext uri="{FF2B5EF4-FFF2-40B4-BE49-F238E27FC236}">
                  <a16:creationId xmlns:a16="http://schemas.microsoft.com/office/drawing/2014/main" id="{868A56B9-31CD-4741-96DD-F2B06D2CE0E8}"/>
                </a:ext>
              </a:extLst>
            </p:cNvPr>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6" name="Freeform 43">
              <a:extLst>
                <a:ext uri="{FF2B5EF4-FFF2-40B4-BE49-F238E27FC236}">
                  <a16:creationId xmlns:a16="http://schemas.microsoft.com/office/drawing/2014/main" id="{60B8786E-45BD-419E-9013-D429873CFB5F}"/>
                </a:ext>
              </a:extLst>
            </p:cNvPr>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7" name="Freeform 44">
              <a:extLst>
                <a:ext uri="{FF2B5EF4-FFF2-40B4-BE49-F238E27FC236}">
                  <a16:creationId xmlns:a16="http://schemas.microsoft.com/office/drawing/2014/main" id="{0D3D6954-BC8D-4EEA-A854-E89BBE7EC1D2}"/>
                </a:ext>
              </a:extLst>
            </p:cNvPr>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0" name="Freeform 45">
              <a:extLst>
                <a:ext uri="{FF2B5EF4-FFF2-40B4-BE49-F238E27FC236}">
                  <a16:creationId xmlns:a16="http://schemas.microsoft.com/office/drawing/2014/main" id="{41A78C4C-839C-414C-A43F-0D9C96D0C123}"/>
                </a:ext>
              </a:extLst>
            </p:cNvPr>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1" name="Freeform 46">
              <a:extLst>
                <a:ext uri="{FF2B5EF4-FFF2-40B4-BE49-F238E27FC236}">
                  <a16:creationId xmlns:a16="http://schemas.microsoft.com/office/drawing/2014/main" id="{A1275165-31E2-4E19-BE7D-5560D9056CDE}"/>
                </a:ext>
              </a:extLst>
            </p:cNvPr>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4" name="Freeform 47">
              <a:extLst>
                <a:ext uri="{FF2B5EF4-FFF2-40B4-BE49-F238E27FC236}">
                  <a16:creationId xmlns:a16="http://schemas.microsoft.com/office/drawing/2014/main" id="{3B5FF9CA-311F-4BB7-A057-9BF6C696294D}"/>
                </a:ext>
              </a:extLst>
            </p:cNvPr>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5" name="Freeform 48">
              <a:extLst>
                <a:ext uri="{FF2B5EF4-FFF2-40B4-BE49-F238E27FC236}">
                  <a16:creationId xmlns:a16="http://schemas.microsoft.com/office/drawing/2014/main" id="{03538F40-7047-4AFE-84BF-0AEAD09BB385}"/>
                </a:ext>
              </a:extLst>
            </p:cNvPr>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6" name="Freeform 49">
              <a:extLst>
                <a:ext uri="{FF2B5EF4-FFF2-40B4-BE49-F238E27FC236}">
                  <a16:creationId xmlns:a16="http://schemas.microsoft.com/office/drawing/2014/main" id="{EE3FEF8D-2ED6-4A9A-829E-56735D5C20AF}"/>
                </a:ext>
              </a:extLst>
            </p:cNvPr>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8" name="Freeform 50">
              <a:extLst>
                <a:ext uri="{FF2B5EF4-FFF2-40B4-BE49-F238E27FC236}">
                  <a16:creationId xmlns:a16="http://schemas.microsoft.com/office/drawing/2014/main" id="{020B8BDA-431F-4D50-A58E-542B45700420}"/>
                </a:ext>
              </a:extLst>
            </p:cNvPr>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0" name="Freeform 51">
              <a:extLst>
                <a:ext uri="{FF2B5EF4-FFF2-40B4-BE49-F238E27FC236}">
                  <a16:creationId xmlns:a16="http://schemas.microsoft.com/office/drawing/2014/main" id="{B519EB0E-9BAD-4F93-8A1C-A46C5093D937}"/>
                </a:ext>
              </a:extLst>
            </p:cNvPr>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52">
              <a:extLst>
                <a:ext uri="{FF2B5EF4-FFF2-40B4-BE49-F238E27FC236}">
                  <a16:creationId xmlns:a16="http://schemas.microsoft.com/office/drawing/2014/main" id="{C98BA215-325A-4899-A7E7-C2221150E0AA}"/>
                </a:ext>
              </a:extLst>
            </p:cNvPr>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53">
              <a:extLst>
                <a:ext uri="{FF2B5EF4-FFF2-40B4-BE49-F238E27FC236}">
                  <a16:creationId xmlns:a16="http://schemas.microsoft.com/office/drawing/2014/main" id="{3E0B2555-6BDF-41D5-B87E-6CF4CC45F538}"/>
                </a:ext>
              </a:extLst>
            </p:cNvPr>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sp>
        <p:nvSpPr>
          <p:cNvPr id="28" name="TextBox 27">
            <a:extLst>
              <a:ext uri="{FF2B5EF4-FFF2-40B4-BE49-F238E27FC236}">
                <a16:creationId xmlns:a16="http://schemas.microsoft.com/office/drawing/2014/main" id="{A75054C3-ED1F-453B-B89E-8007AE3DCAC4}"/>
              </a:ext>
            </a:extLst>
          </p:cNvPr>
          <p:cNvSpPr txBox="1"/>
          <p:nvPr userDrawn="1"/>
        </p:nvSpPr>
        <p:spPr bwMode="gray">
          <a:xfrm>
            <a:off x="244818" y="6715148"/>
            <a:ext cx="610643"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solidFill>
              </a:rPr>
              <a:t>© Ipsos MORI</a:t>
            </a:r>
          </a:p>
        </p:txBody>
      </p:sp>
      <p:sp>
        <p:nvSpPr>
          <p:cNvPr id="29" name="TextBox 28">
            <a:extLst>
              <a:ext uri="{FF2B5EF4-FFF2-40B4-BE49-F238E27FC236}">
                <a16:creationId xmlns:a16="http://schemas.microsoft.com/office/drawing/2014/main" id="{59099FDD-9C1B-4BB1-9520-5E387EE955B4}"/>
              </a:ext>
            </a:extLst>
          </p:cNvPr>
          <p:cNvSpPr txBox="1"/>
          <p:nvPr userDrawn="1"/>
        </p:nvSpPr>
        <p:spPr bwMode="gray">
          <a:xfrm>
            <a:off x="922989" y="6715148"/>
            <a:ext cx="5715041"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solidFill>
              </a:rPr>
              <a:t> </a:t>
            </a:r>
            <a:r>
              <a:rPr lang="en-GB" sz="700" kern="1200" dirty="0">
                <a:solidFill>
                  <a:schemeClr val="bg1"/>
                </a:solidFill>
                <a:effectLst/>
                <a:latin typeface="Arial" charset="0"/>
                <a:ea typeface="+mn-ea"/>
                <a:cs typeface="+mn-cs"/>
              </a:rPr>
              <a:t>19-071809-01</a:t>
            </a:r>
            <a:r>
              <a:rPr lang="en-US" sz="700" dirty="0">
                <a:solidFill>
                  <a:schemeClr val="bg1"/>
                </a:solidFill>
              </a:rPr>
              <a:t> | Version 1 | Public</a:t>
            </a:r>
          </a:p>
        </p:txBody>
      </p:sp>
      <p:pic>
        <p:nvPicPr>
          <p:cNvPr id="32" name="Picture 2" descr="R:\Graphics team\Work_2015\LOGOS_HiRes\SRI\Ipsos MORI SRI (white).emf">
            <a:extLst>
              <a:ext uri="{FF2B5EF4-FFF2-40B4-BE49-F238E27FC236}">
                <a16:creationId xmlns:a16="http://schemas.microsoft.com/office/drawing/2014/main" id="{0F0E345D-32EF-412C-846C-68204D7C5A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0064" y="6433629"/>
            <a:ext cx="1096333" cy="22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311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accent3"/>
        </a:solidFill>
        <a:effectLst/>
      </p:bgPr>
    </p:bg>
    <p:spTree>
      <p:nvGrpSpPr>
        <p:cNvPr id="1" name=""/>
        <p:cNvGrpSpPr/>
        <p:nvPr/>
      </p:nvGrpSpPr>
      <p:grpSpPr>
        <a:xfrm>
          <a:off x="0" y="0"/>
          <a:ext cx="0" cy="0"/>
          <a:chOff x="0" y="0"/>
          <a:chExt cx="0" cy="0"/>
        </a:xfrm>
      </p:grpSpPr>
      <p:sp>
        <p:nvSpPr>
          <p:cNvPr id="1135" name="Rectangle 111"/>
          <p:cNvSpPr>
            <a:spLocks noChangeArrowheads="1"/>
          </p:cNvSpPr>
          <p:nvPr userDrawn="1"/>
        </p:nvSpPr>
        <p:spPr bwMode="gray">
          <a:xfrm flipV="1">
            <a:off x="0" y="819143"/>
            <a:ext cx="9906000" cy="5533018"/>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dirty="0"/>
          </a:p>
        </p:txBody>
      </p:sp>
      <p:sp>
        <p:nvSpPr>
          <p:cNvPr id="22533" name="Rectangle 2"/>
          <p:cNvSpPr>
            <a:spLocks noGrp="1" noChangeArrowheads="1"/>
          </p:cNvSpPr>
          <p:nvPr>
            <p:ph type="title"/>
          </p:nvPr>
        </p:nvSpPr>
        <p:spPr bwMode="gray">
          <a:xfrm>
            <a:off x="247801" y="0"/>
            <a:ext cx="8064523" cy="76470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slide title Arial Bold size 24</a:t>
            </a:r>
          </a:p>
        </p:txBody>
      </p:sp>
      <p:sp>
        <p:nvSpPr>
          <p:cNvPr id="24" name="TextBox 23"/>
          <p:cNvSpPr txBox="1"/>
          <p:nvPr/>
        </p:nvSpPr>
        <p:spPr bwMode="gray">
          <a:xfrm>
            <a:off x="939499" y="6645177"/>
            <a:ext cx="5715041" cy="142852"/>
          </a:xfrm>
          <a:prstGeom prst="rect">
            <a:avLst/>
          </a:prstGeom>
          <a:noFill/>
        </p:spPr>
        <p:txBody>
          <a:bodyPr wrap="square" lIns="0" tIns="0" rIns="0" bIns="0" rtlCol="0" anchor="t" anchorCtr="0">
            <a:noAutofit/>
          </a:bodyPr>
          <a:lstStyle/>
          <a:p>
            <a:pPr algn="l">
              <a:spcBef>
                <a:spcPct val="20000"/>
              </a:spcBef>
            </a:pPr>
            <a:r>
              <a:rPr lang="en-GB" sz="700" kern="1200" dirty="0">
                <a:solidFill>
                  <a:schemeClr val="bg1"/>
                </a:solidFill>
                <a:effectLst/>
                <a:latin typeface="Arial" charset="0"/>
                <a:ea typeface="+mn-ea"/>
                <a:cs typeface="+mn-cs"/>
              </a:rPr>
              <a:t>19-071809-01 |</a:t>
            </a:r>
            <a:r>
              <a:rPr lang="en-GB" sz="1200" kern="1200" dirty="0">
                <a:solidFill>
                  <a:schemeClr val="tx1"/>
                </a:solidFill>
                <a:effectLst/>
                <a:latin typeface="Arial" charset="0"/>
                <a:ea typeface="+mn-ea"/>
                <a:cs typeface="+mn-cs"/>
              </a:rPr>
              <a:t> </a:t>
            </a:r>
            <a:r>
              <a:rPr lang="en-US" sz="700" dirty="0">
                <a:solidFill>
                  <a:schemeClr val="bg1"/>
                </a:solidFill>
              </a:rPr>
              <a:t>Version 1 | Public</a:t>
            </a:r>
          </a:p>
        </p:txBody>
      </p:sp>
      <p:sp>
        <p:nvSpPr>
          <p:cNvPr id="12" name="Text Placeholder 11"/>
          <p:cNvSpPr>
            <a:spLocks noGrp="1"/>
          </p:cNvSpPr>
          <p:nvPr>
            <p:ph type="body" idx="1"/>
          </p:nvPr>
        </p:nvSpPr>
        <p:spPr>
          <a:xfrm>
            <a:off x="246067" y="1125538"/>
            <a:ext cx="9413875" cy="5086350"/>
          </a:xfrm>
          <a:prstGeom prst="rect">
            <a:avLst/>
          </a:prstGeom>
        </p:spPr>
        <p:txBody>
          <a:bodyPr vert="horz" lIns="0" tIns="0" rIns="0" bIns="0" rtlCol="0">
            <a:noAutofit/>
          </a:bodyPr>
          <a:lstStyle/>
          <a:p>
            <a:pPr lvl="0"/>
            <a:r>
              <a:rPr lang="en-US" dirty="0"/>
              <a:t>Click to add text Arial size 18</a:t>
            </a:r>
          </a:p>
          <a:p>
            <a:pPr lvl="1"/>
            <a:r>
              <a:rPr lang="en-US" dirty="0"/>
              <a:t>Second level Arial size 18</a:t>
            </a:r>
          </a:p>
          <a:p>
            <a:pPr lvl="2"/>
            <a:r>
              <a:rPr lang="en-US" dirty="0"/>
              <a:t>Third level Arial size 16</a:t>
            </a:r>
          </a:p>
          <a:p>
            <a:pPr lvl="3"/>
            <a:r>
              <a:rPr lang="en-US" dirty="0"/>
              <a:t>Fourth level size 16</a:t>
            </a:r>
          </a:p>
          <a:p>
            <a:pPr lvl="4"/>
            <a:r>
              <a:rPr lang="en-US" dirty="0"/>
              <a:t>Fifth level size 16</a:t>
            </a:r>
          </a:p>
        </p:txBody>
      </p:sp>
      <p:sp>
        <p:nvSpPr>
          <p:cNvPr id="10" name="TextBox 9"/>
          <p:cNvSpPr txBox="1"/>
          <p:nvPr/>
        </p:nvSpPr>
        <p:spPr bwMode="gray">
          <a:xfrm>
            <a:off x="244818" y="6715148"/>
            <a:ext cx="610643"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solidFill>
              </a:rPr>
              <a:t>© Ipsos MORI</a:t>
            </a:r>
          </a:p>
        </p:txBody>
      </p:sp>
      <p:grpSp>
        <p:nvGrpSpPr>
          <p:cNvPr id="61" name="Group 60"/>
          <p:cNvGrpSpPr>
            <a:grpSpLocks noChangeAspect="1"/>
          </p:cNvGrpSpPr>
          <p:nvPr/>
        </p:nvGrpSpPr>
        <p:grpSpPr bwMode="ltGray">
          <a:xfrm>
            <a:off x="9320174" y="6455006"/>
            <a:ext cx="341830" cy="313735"/>
            <a:chOff x="1020" y="346"/>
            <a:chExt cx="4114" cy="3756"/>
          </a:xfrm>
        </p:grpSpPr>
        <p:sp>
          <p:nvSpPr>
            <p:cNvPr id="62" name="Freeform 61"/>
            <p:cNvSpPr>
              <a:spLocks/>
            </p:cNvSpPr>
            <p:nvPr userDrawn="1"/>
          </p:nvSpPr>
          <p:spPr bwMode="lt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lt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lt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lt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p:cNvSpPr>
            <p:nvPr userDrawn="1"/>
          </p:nvSpPr>
          <p:spPr bwMode="lt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lt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8" name="Freeform 67"/>
            <p:cNvSpPr>
              <a:spLocks/>
            </p:cNvSpPr>
            <p:nvPr userDrawn="1"/>
          </p:nvSpPr>
          <p:spPr bwMode="lt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9" name="Freeform 68"/>
            <p:cNvSpPr>
              <a:spLocks/>
            </p:cNvSpPr>
            <p:nvPr userDrawn="1"/>
          </p:nvSpPr>
          <p:spPr bwMode="lt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0" name="Freeform 69"/>
            <p:cNvSpPr>
              <a:spLocks noEditPoints="1"/>
            </p:cNvSpPr>
            <p:nvPr userDrawn="1"/>
          </p:nvSpPr>
          <p:spPr bwMode="lt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1" name="Freeform 70"/>
            <p:cNvSpPr>
              <a:spLocks/>
            </p:cNvSpPr>
            <p:nvPr userDrawn="1"/>
          </p:nvSpPr>
          <p:spPr bwMode="lt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2" name="Freeform 71"/>
            <p:cNvSpPr>
              <a:spLocks noEditPoints="1"/>
            </p:cNvSpPr>
            <p:nvPr userDrawn="1"/>
          </p:nvSpPr>
          <p:spPr bwMode="lt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3" name="Freeform 72"/>
            <p:cNvSpPr>
              <a:spLocks/>
            </p:cNvSpPr>
            <p:nvPr userDrawn="1"/>
          </p:nvSpPr>
          <p:spPr bwMode="lt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4" name="Freeform 73"/>
            <p:cNvSpPr>
              <a:spLocks/>
            </p:cNvSpPr>
            <p:nvPr userDrawn="1"/>
          </p:nvSpPr>
          <p:spPr bwMode="lt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5" name="Freeform 74"/>
            <p:cNvSpPr>
              <a:spLocks noEditPoints="1"/>
            </p:cNvSpPr>
            <p:nvPr userDrawn="1"/>
          </p:nvSpPr>
          <p:spPr bwMode="lt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6" name="Freeform 75"/>
            <p:cNvSpPr>
              <a:spLocks/>
            </p:cNvSpPr>
            <p:nvPr userDrawn="1"/>
          </p:nvSpPr>
          <p:spPr bwMode="lt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sp>
        <p:nvSpPr>
          <p:cNvPr id="30" name="TextBox 29"/>
          <p:cNvSpPr txBox="1"/>
          <p:nvPr userDrawn="1"/>
        </p:nvSpPr>
        <p:spPr bwMode="gray">
          <a:xfrm>
            <a:off x="4880328" y="6468184"/>
            <a:ext cx="165110" cy="161583"/>
          </a:xfrm>
          <a:prstGeom prst="rect">
            <a:avLst/>
          </a:prstGeom>
          <a:noFill/>
        </p:spPr>
        <p:txBody>
          <a:bodyPr wrap="none" lIns="0" tIns="0" rIns="0" bIns="0" rtlCol="0">
            <a:spAutoFit/>
          </a:bodyPr>
          <a:lstStyle/>
          <a:p>
            <a:pPr algn="l"/>
            <a:fld id="{2B5C0119-A79E-4519-AC81-846F0D8B06F9}" type="slidenum">
              <a:rPr lang="en-GB" sz="1050">
                <a:solidFill>
                  <a:schemeClr val="bg1"/>
                </a:solidFill>
                <a:latin typeface="Arial"/>
              </a:rPr>
              <a:pPr algn="l"/>
              <a:t>‹#›</a:t>
            </a:fld>
            <a:endParaRPr lang="en-GB" sz="1050" dirty="0">
              <a:solidFill>
                <a:schemeClr val="bg1"/>
              </a:solidFill>
              <a:latin typeface="Arial"/>
            </a:endParaRPr>
          </a:p>
        </p:txBody>
      </p:sp>
      <p:pic>
        <p:nvPicPr>
          <p:cNvPr id="31" name="Picture 2" descr="R:\Graphics team\Work_2015\LOGOS_HiRes\SRI\Ipsos MORI SRI (white).emf"/>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gray">
          <a:xfrm>
            <a:off x="252642" y="6433629"/>
            <a:ext cx="1096333" cy="226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138" r:id="rId1"/>
    <p:sldLayoutId id="2147484143" r:id="rId2"/>
    <p:sldLayoutId id="2147484147" r:id="rId3"/>
    <p:sldLayoutId id="2147484156" r:id="rId4"/>
    <p:sldLayoutId id="2147484162" r:id="rId5"/>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accent3"/>
        </a:solidFill>
        <a:effectLst/>
      </p:bgPr>
    </p:bg>
    <p:spTree>
      <p:nvGrpSpPr>
        <p:cNvPr id="1" name=""/>
        <p:cNvGrpSpPr/>
        <p:nvPr/>
      </p:nvGrpSpPr>
      <p:grpSpPr>
        <a:xfrm>
          <a:off x="0" y="0"/>
          <a:ext cx="0" cy="0"/>
          <a:chOff x="0" y="0"/>
          <a:chExt cx="0" cy="0"/>
        </a:xfrm>
      </p:grpSpPr>
      <p:sp>
        <p:nvSpPr>
          <p:cNvPr id="1135" name="Rectangle 111"/>
          <p:cNvSpPr>
            <a:spLocks noChangeArrowheads="1"/>
          </p:cNvSpPr>
          <p:nvPr userDrawn="1"/>
        </p:nvSpPr>
        <p:spPr bwMode="gray">
          <a:xfrm flipV="1">
            <a:off x="0" y="819143"/>
            <a:ext cx="9906000" cy="5533018"/>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dirty="0"/>
          </a:p>
        </p:txBody>
      </p:sp>
      <p:sp>
        <p:nvSpPr>
          <p:cNvPr id="22533" name="Rectangle 2"/>
          <p:cNvSpPr>
            <a:spLocks noGrp="1" noChangeArrowheads="1"/>
          </p:cNvSpPr>
          <p:nvPr>
            <p:ph type="title"/>
          </p:nvPr>
        </p:nvSpPr>
        <p:spPr bwMode="gray">
          <a:xfrm>
            <a:off x="247801" y="0"/>
            <a:ext cx="8064523" cy="76470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slide title Arial Bold size 24</a:t>
            </a:r>
          </a:p>
        </p:txBody>
      </p:sp>
      <p:sp>
        <p:nvSpPr>
          <p:cNvPr id="24" name="TextBox 23"/>
          <p:cNvSpPr txBox="1"/>
          <p:nvPr/>
        </p:nvSpPr>
        <p:spPr bwMode="gray">
          <a:xfrm>
            <a:off x="922989" y="6715148"/>
            <a:ext cx="5715041"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solidFill>
              </a:rPr>
              <a:t> </a:t>
            </a:r>
            <a:r>
              <a:rPr lang="en-GB" sz="700" kern="1200" dirty="0">
                <a:solidFill>
                  <a:schemeClr val="bg1"/>
                </a:solidFill>
                <a:effectLst/>
                <a:latin typeface="Arial" charset="0"/>
                <a:ea typeface="+mn-ea"/>
                <a:cs typeface="+mn-cs"/>
              </a:rPr>
              <a:t>19-071809-01</a:t>
            </a:r>
            <a:r>
              <a:rPr lang="en-US" sz="700" dirty="0">
                <a:solidFill>
                  <a:schemeClr val="bg1"/>
                </a:solidFill>
              </a:rPr>
              <a:t> | Version 1 | Public</a:t>
            </a:r>
          </a:p>
        </p:txBody>
      </p:sp>
      <p:sp>
        <p:nvSpPr>
          <p:cNvPr id="12" name="Text Placeholder 11"/>
          <p:cNvSpPr>
            <a:spLocks noGrp="1"/>
          </p:cNvSpPr>
          <p:nvPr>
            <p:ph type="body" idx="1"/>
          </p:nvPr>
        </p:nvSpPr>
        <p:spPr>
          <a:xfrm>
            <a:off x="246067" y="1125538"/>
            <a:ext cx="9413875" cy="5086350"/>
          </a:xfrm>
          <a:prstGeom prst="rect">
            <a:avLst/>
          </a:prstGeom>
        </p:spPr>
        <p:txBody>
          <a:bodyPr vert="horz" lIns="0" tIns="0" rIns="0" bIns="0" rtlCol="0">
            <a:noAutofit/>
          </a:bodyPr>
          <a:lstStyle/>
          <a:p>
            <a:pPr lvl="0"/>
            <a:r>
              <a:rPr lang="en-US" dirty="0"/>
              <a:t>Click to add text Arial size 18</a:t>
            </a:r>
          </a:p>
          <a:p>
            <a:pPr lvl="1"/>
            <a:r>
              <a:rPr lang="en-US" dirty="0"/>
              <a:t>Second level Arial size 18</a:t>
            </a:r>
          </a:p>
          <a:p>
            <a:pPr lvl="2"/>
            <a:r>
              <a:rPr lang="en-US" dirty="0"/>
              <a:t>Third level Arial size 16</a:t>
            </a:r>
          </a:p>
          <a:p>
            <a:pPr lvl="3"/>
            <a:r>
              <a:rPr lang="en-US" dirty="0"/>
              <a:t>Fourth level size 16</a:t>
            </a:r>
          </a:p>
          <a:p>
            <a:pPr lvl="4"/>
            <a:r>
              <a:rPr lang="en-US" dirty="0"/>
              <a:t>Fifth level size 16</a:t>
            </a:r>
          </a:p>
        </p:txBody>
      </p:sp>
      <p:sp>
        <p:nvSpPr>
          <p:cNvPr id="10" name="TextBox 9"/>
          <p:cNvSpPr txBox="1"/>
          <p:nvPr/>
        </p:nvSpPr>
        <p:spPr bwMode="gray">
          <a:xfrm>
            <a:off x="244818" y="6715148"/>
            <a:ext cx="610643"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solidFill>
              </a:rPr>
              <a:t>© Ipsos MORI</a:t>
            </a:r>
          </a:p>
        </p:txBody>
      </p:sp>
      <p:grpSp>
        <p:nvGrpSpPr>
          <p:cNvPr id="61" name="Group 60"/>
          <p:cNvGrpSpPr>
            <a:grpSpLocks noChangeAspect="1"/>
          </p:cNvGrpSpPr>
          <p:nvPr/>
        </p:nvGrpSpPr>
        <p:grpSpPr bwMode="ltGray">
          <a:xfrm>
            <a:off x="9320174" y="6455006"/>
            <a:ext cx="341830" cy="313735"/>
            <a:chOff x="1020" y="346"/>
            <a:chExt cx="4114" cy="3756"/>
          </a:xfrm>
        </p:grpSpPr>
        <p:sp>
          <p:nvSpPr>
            <p:cNvPr id="62" name="Freeform 61"/>
            <p:cNvSpPr>
              <a:spLocks/>
            </p:cNvSpPr>
            <p:nvPr userDrawn="1"/>
          </p:nvSpPr>
          <p:spPr bwMode="lt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lt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lt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lt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p:cNvSpPr>
            <p:nvPr userDrawn="1"/>
          </p:nvSpPr>
          <p:spPr bwMode="lt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lt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8" name="Freeform 67"/>
            <p:cNvSpPr>
              <a:spLocks/>
            </p:cNvSpPr>
            <p:nvPr userDrawn="1"/>
          </p:nvSpPr>
          <p:spPr bwMode="lt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9" name="Freeform 68"/>
            <p:cNvSpPr>
              <a:spLocks/>
            </p:cNvSpPr>
            <p:nvPr userDrawn="1"/>
          </p:nvSpPr>
          <p:spPr bwMode="lt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0" name="Freeform 69"/>
            <p:cNvSpPr>
              <a:spLocks noEditPoints="1"/>
            </p:cNvSpPr>
            <p:nvPr userDrawn="1"/>
          </p:nvSpPr>
          <p:spPr bwMode="lt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1" name="Freeform 70"/>
            <p:cNvSpPr>
              <a:spLocks/>
            </p:cNvSpPr>
            <p:nvPr userDrawn="1"/>
          </p:nvSpPr>
          <p:spPr bwMode="lt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2" name="Freeform 71"/>
            <p:cNvSpPr>
              <a:spLocks noEditPoints="1"/>
            </p:cNvSpPr>
            <p:nvPr userDrawn="1"/>
          </p:nvSpPr>
          <p:spPr bwMode="lt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3" name="Freeform 72"/>
            <p:cNvSpPr>
              <a:spLocks/>
            </p:cNvSpPr>
            <p:nvPr userDrawn="1"/>
          </p:nvSpPr>
          <p:spPr bwMode="lt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4" name="Freeform 73"/>
            <p:cNvSpPr>
              <a:spLocks/>
            </p:cNvSpPr>
            <p:nvPr userDrawn="1"/>
          </p:nvSpPr>
          <p:spPr bwMode="lt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5" name="Freeform 74"/>
            <p:cNvSpPr>
              <a:spLocks noEditPoints="1"/>
            </p:cNvSpPr>
            <p:nvPr userDrawn="1"/>
          </p:nvSpPr>
          <p:spPr bwMode="lt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6" name="Freeform 75"/>
            <p:cNvSpPr>
              <a:spLocks/>
            </p:cNvSpPr>
            <p:nvPr userDrawn="1"/>
          </p:nvSpPr>
          <p:spPr bwMode="lt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sp>
        <p:nvSpPr>
          <p:cNvPr id="30" name="TextBox 29"/>
          <p:cNvSpPr txBox="1"/>
          <p:nvPr userDrawn="1"/>
        </p:nvSpPr>
        <p:spPr bwMode="gray">
          <a:xfrm>
            <a:off x="4880328" y="6468184"/>
            <a:ext cx="165110" cy="161583"/>
          </a:xfrm>
          <a:prstGeom prst="rect">
            <a:avLst/>
          </a:prstGeom>
          <a:noFill/>
        </p:spPr>
        <p:txBody>
          <a:bodyPr wrap="none" lIns="0" tIns="0" rIns="0" bIns="0" rtlCol="0">
            <a:spAutoFit/>
          </a:bodyPr>
          <a:lstStyle/>
          <a:p>
            <a:pPr algn="l"/>
            <a:fld id="{2B5C0119-A79E-4519-AC81-846F0D8B06F9}" type="slidenum">
              <a:rPr lang="en-GB" sz="1050">
                <a:solidFill>
                  <a:schemeClr val="bg1"/>
                </a:solidFill>
                <a:latin typeface="Arial"/>
              </a:rPr>
              <a:pPr algn="l"/>
              <a:t>‹#›</a:t>
            </a:fld>
            <a:endParaRPr lang="en-GB" sz="1050" dirty="0">
              <a:solidFill>
                <a:schemeClr val="bg1"/>
              </a:solidFill>
              <a:latin typeface="Arial"/>
            </a:endParaRPr>
          </a:p>
        </p:txBody>
      </p:sp>
      <p:pic>
        <p:nvPicPr>
          <p:cNvPr id="26" name="Picture 2" descr="R:\Graphics team\Work_2015\LOGOS_HiRes\SRI\Ipsos MORI SRI (white).emf">
            <a:extLst>
              <a:ext uri="{FF2B5EF4-FFF2-40B4-BE49-F238E27FC236}">
                <a16:creationId xmlns:a16="http://schemas.microsoft.com/office/drawing/2014/main" id="{EF66DE49-CD2F-4F24-B0E3-B158A5DF7F52}"/>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0064" y="6433629"/>
            <a:ext cx="1096333" cy="22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442159"/>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chart" Target="../charts/chart25.xml"/><Relationship Id="rId13" Type="http://schemas.openxmlformats.org/officeDocument/2006/relationships/chart" Target="../charts/chart30.xml"/><Relationship Id="rId3" Type="http://schemas.openxmlformats.org/officeDocument/2006/relationships/chart" Target="../charts/chart20.xml"/><Relationship Id="rId7" Type="http://schemas.openxmlformats.org/officeDocument/2006/relationships/chart" Target="../charts/chart24.xml"/><Relationship Id="rId12"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chart" Target="../charts/chart23.xml"/><Relationship Id="rId11" Type="http://schemas.openxmlformats.org/officeDocument/2006/relationships/chart" Target="../charts/chart28.xml"/><Relationship Id="rId5" Type="http://schemas.openxmlformats.org/officeDocument/2006/relationships/chart" Target="../charts/chart22.xml"/><Relationship Id="rId15" Type="http://schemas.openxmlformats.org/officeDocument/2006/relationships/chart" Target="../charts/chart32.xml"/><Relationship Id="rId10" Type="http://schemas.openxmlformats.org/officeDocument/2006/relationships/chart" Target="../charts/chart27.xml"/><Relationship Id="rId4" Type="http://schemas.openxmlformats.org/officeDocument/2006/relationships/chart" Target="../charts/chart21.xml"/><Relationship Id="rId9" Type="http://schemas.openxmlformats.org/officeDocument/2006/relationships/chart" Target="../charts/chart26.xml"/><Relationship Id="rId14" Type="http://schemas.openxmlformats.org/officeDocument/2006/relationships/chart" Target="../charts/chart31.xml"/></Relationships>
</file>

<file path=ppt/slides/_rels/slide1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34.xml"/></Relationships>
</file>

<file path=ppt/slides/_rels/slide1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chart" Target="../charts/chart42.xml"/><Relationship Id="rId13" Type="http://schemas.openxmlformats.org/officeDocument/2006/relationships/chart" Target="../charts/chart47.xml"/><Relationship Id="rId3" Type="http://schemas.openxmlformats.org/officeDocument/2006/relationships/chart" Target="../charts/chart37.xml"/><Relationship Id="rId7" Type="http://schemas.openxmlformats.org/officeDocument/2006/relationships/chart" Target="../charts/chart41.xml"/><Relationship Id="rId12" Type="http://schemas.openxmlformats.org/officeDocument/2006/relationships/chart" Target="../charts/chart46.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chart" Target="../charts/chart40.xml"/><Relationship Id="rId11" Type="http://schemas.openxmlformats.org/officeDocument/2006/relationships/chart" Target="../charts/chart45.xml"/><Relationship Id="rId5" Type="http://schemas.openxmlformats.org/officeDocument/2006/relationships/chart" Target="../charts/chart39.xml"/><Relationship Id="rId15" Type="http://schemas.openxmlformats.org/officeDocument/2006/relationships/chart" Target="../charts/chart49.xml"/><Relationship Id="rId10" Type="http://schemas.openxmlformats.org/officeDocument/2006/relationships/chart" Target="../charts/chart44.xml"/><Relationship Id="rId4" Type="http://schemas.openxmlformats.org/officeDocument/2006/relationships/chart" Target="../charts/chart38.xml"/><Relationship Id="rId9" Type="http://schemas.openxmlformats.org/officeDocument/2006/relationships/chart" Target="../charts/chart43.xml"/><Relationship Id="rId14" Type="http://schemas.openxmlformats.org/officeDocument/2006/relationships/chart" Target="../charts/chart48.xml"/></Relationships>
</file>

<file path=ppt/slides/_rels/slide1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chart" Target="../charts/chart51.xml"/></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57.xml"/><Relationship Id="rId3" Type="http://schemas.openxmlformats.org/officeDocument/2006/relationships/slide" Target="slide3.xml"/><Relationship Id="rId7" Type="http://schemas.openxmlformats.org/officeDocument/2006/relationships/slide" Target="slide27.xml"/><Relationship Id="rId12" Type="http://schemas.openxmlformats.org/officeDocument/2006/relationships/slide" Target="slide5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1.xml"/><Relationship Id="rId11" Type="http://schemas.openxmlformats.org/officeDocument/2006/relationships/slide" Target="slide50.xml"/><Relationship Id="rId5" Type="http://schemas.openxmlformats.org/officeDocument/2006/relationships/slide" Target="slide14.xml"/><Relationship Id="rId10" Type="http://schemas.openxmlformats.org/officeDocument/2006/relationships/slide" Target="slide46.xml"/><Relationship Id="rId4" Type="http://schemas.openxmlformats.org/officeDocument/2006/relationships/slide" Target="slide8.xml"/><Relationship Id="rId9"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chart" Target="../charts/chart5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2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24.xml.rels><?xml version="1.0" encoding="UTF-8" standalone="yes"?>
<Relationships xmlns="http://schemas.openxmlformats.org/package/2006/relationships"><Relationship Id="rId8" Type="http://schemas.openxmlformats.org/officeDocument/2006/relationships/chart" Target="../charts/chart67.xml"/><Relationship Id="rId13" Type="http://schemas.openxmlformats.org/officeDocument/2006/relationships/chart" Target="../charts/chart72.xml"/><Relationship Id="rId3" Type="http://schemas.openxmlformats.org/officeDocument/2006/relationships/chart" Target="../charts/chart62.xml"/><Relationship Id="rId7" Type="http://schemas.openxmlformats.org/officeDocument/2006/relationships/chart" Target="../charts/chart66.xml"/><Relationship Id="rId12" Type="http://schemas.openxmlformats.org/officeDocument/2006/relationships/chart" Target="../charts/chart71.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chart" Target="../charts/chart65.xml"/><Relationship Id="rId11" Type="http://schemas.openxmlformats.org/officeDocument/2006/relationships/chart" Target="../charts/chart70.xml"/><Relationship Id="rId5" Type="http://schemas.openxmlformats.org/officeDocument/2006/relationships/chart" Target="../charts/chart64.xml"/><Relationship Id="rId15" Type="http://schemas.openxmlformats.org/officeDocument/2006/relationships/chart" Target="../charts/chart74.xml"/><Relationship Id="rId10" Type="http://schemas.openxmlformats.org/officeDocument/2006/relationships/chart" Target="../charts/chart69.xml"/><Relationship Id="rId4" Type="http://schemas.openxmlformats.org/officeDocument/2006/relationships/chart" Target="../charts/chart63.xml"/><Relationship Id="rId9" Type="http://schemas.openxmlformats.org/officeDocument/2006/relationships/chart" Target="../charts/chart68.xml"/><Relationship Id="rId14" Type="http://schemas.openxmlformats.org/officeDocument/2006/relationships/chart" Target="../charts/chart73.xml"/></Relationships>
</file>

<file path=ppt/slides/_rels/slide25.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76.xml"/></Relationships>
</file>

<file path=ppt/slides/_rels/slide26.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chart" Target="../charts/chart7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chart" Target="../charts/chart84.xml"/><Relationship Id="rId13" Type="http://schemas.openxmlformats.org/officeDocument/2006/relationships/chart" Target="../charts/chart89.xml"/><Relationship Id="rId3" Type="http://schemas.openxmlformats.org/officeDocument/2006/relationships/chart" Target="../charts/chart79.xml"/><Relationship Id="rId7" Type="http://schemas.openxmlformats.org/officeDocument/2006/relationships/chart" Target="../charts/chart83.xml"/><Relationship Id="rId12" Type="http://schemas.openxmlformats.org/officeDocument/2006/relationships/chart" Target="../charts/chart88.xml"/><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chart" Target="../charts/chart82.xml"/><Relationship Id="rId11" Type="http://schemas.openxmlformats.org/officeDocument/2006/relationships/chart" Target="../charts/chart87.xml"/><Relationship Id="rId5" Type="http://schemas.openxmlformats.org/officeDocument/2006/relationships/chart" Target="../charts/chart81.xml"/><Relationship Id="rId15" Type="http://schemas.openxmlformats.org/officeDocument/2006/relationships/chart" Target="../charts/chart91.xml"/><Relationship Id="rId10" Type="http://schemas.openxmlformats.org/officeDocument/2006/relationships/chart" Target="../charts/chart86.xml"/><Relationship Id="rId4" Type="http://schemas.openxmlformats.org/officeDocument/2006/relationships/chart" Target="../charts/chart80.xml"/><Relationship Id="rId9" Type="http://schemas.openxmlformats.org/officeDocument/2006/relationships/chart" Target="../charts/chart85.xml"/><Relationship Id="rId14" Type="http://schemas.openxmlformats.org/officeDocument/2006/relationships/chart" Target="../charts/chart90.xml"/></Relationships>
</file>

<file path=ppt/slides/_rels/slide2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chart" Target="../charts/chart9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chart" Target="../charts/chart95.xml"/></Relationships>
</file>

<file path=ppt/slides/_rels/slide31.xml.rels><?xml version="1.0" encoding="UTF-8" standalone="yes"?>
<Relationships xmlns="http://schemas.openxmlformats.org/package/2006/relationships"><Relationship Id="rId8" Type="http://schemas.openxmlformats.org/officeDocument/2006/relationships/chart" Target="../charts/chart101.xml"/><Relationship Id="rId13" Type="http://schemas.openxmlformats.org/officeDocument/2006/relationships/chart" Target="../charts/chart106.xml"/><Relationship Id="rId3" Type="http://schemas.openxmlformats.org/officeDocument/2006/relationships/chart" Target="../charts/chart96.xml"/><Relationship Id="rId7" Type="http://schemas.openxmlformats.org/officeDocument/2006/relationships/chart" Target="../charts/chart100.xml"/><Relationship Id="rId12" Type="http://schemas.openxmlformats.org/officeDocument/2006/relationships/chart" Target="../charts/chart105.xm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chart" Target="../charts/chart99.xml"/><Relationship Id="rId11" Type="http://schemas.openxmlformats.org/officeDocument/2006/relationships/chart" Target="../charts/chart104.xml"/><Relationship Id="rId5" Type="http://schemas.openxmlformats.org/officeDocument/2006/relationships/chart" Target="../charts/chart98.xml"/><Relationship Id="rId15" Type="http://schemas.openxmlformats.org/officeDocument/2006/relationships/chart" Target="../charts/chart108.xml"/><Relationship Id="rId10" Type="http://schemas.openxmlformats.org/officeDocument/2006/relationships/chart" Target="../charts/chart103.xml"/><Relationship Id="rId4" Type="http://schemas.openxmlformats.org/officeDocument/2006/relationships/chart" Target="../charts/chart97.xml"/><Relationship Id="rId9" Type="http://schemas.openxmlformats.org/officeDocument/2006/relationships/chart" Target="../charts/chart102.xml"/><Relationship Id="rId14" Type="http://schemas.openxmlformats.org/officeDocument/2006/relationships/chart" Target="../charts/chart107.xml"/></Relationships>
</file>

<file path=ppt/slides/_rels/slide3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chart" Target="../charts/chart110.xml"/></Relationships>
</file>

<file path=ppt/slides/_rels/slide3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chart" Target="../charts/chart112.xml"/></Relationships>
</file>

<file path=ppt/slides/_rels/slide3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chart" Target="../charts/chart114.xml"/></Relationships>
</file>

<file path=ppt/slides/_rels/slide35.xml.rels><?xml version="1.0" encoding="UTF-8" standalone="yes"?>
<Relationships xmlns="http://schemas.openxmlformats.org/package/2006/relationships"><Relationship Id="rId8" Type="http://schemas.openxmlformats.org/officeDocument/2006/relationships/chart" Target="../charts/chart120.xml"/><Relationship Id="rId13" Type="http://schemas.openxmlformats.org/officeDocument/2006/relationships/chart" Target="../charts/chart125.xml"/><Relationship Id="rId3" Type="http://schemas.openxmlformats.org/officeDocument/2006/relationships/chart" Target="../charts/chart115.xml"/><Relationship Id="rId7" Type="http://schemas.openxmlformats.org/officeDocument/2006/relationships/chart" Target="../charts/chart119.xml"/><Relationship Id="rId12" Type="http://schemas.openxmlformats.org/officeDocument/2006/relationships/chart" Target="../charts/chart124.xm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chart" Target="../charts/chart118.xml"/><Relationship Id="rId11" Type="http://schemas.openxmlformats.org/officeDocument/2006/relationships/chart" Target="../charts/chart123.xml"/><Relationship Id="rId5" Type="http://schemas.openxmlformats.org/officeDocument/2006/relationships/chart" Target="../charts/chart117.xml"/><Relationship Id="rId15" Type="http://schemas.openxmlformats.org/officeDocument/2006/relationships/chart" Target="../charts/chart127.xml"/><Relationship Id="rId10" Type="http://schemas.openxmlformats.org/officeDocument/2006/relationships/chart" Target="../charts/chart122.xml"/><Relationship Id="rId4" Type="http://schemas.openxmlformats.org/officeDocument/2006/relationships/chart" Target="../charts/chart116.xml"/><Relationship Id="rId9" Type="http://schemas.openxmlformats.org/officeDocument/2006/relationships/chart" Target="../charts/chart121.xml"/><Relationship Id="rId14" Type="http://schemas.openxmlformats.org/officeDocument/2006/relationships/chart" Target="../charts/chart126.xml"/></Relationships>
</file>

<file path=ppt/slides/_rels/slide36.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chart" Target="../charts/chart129.xml"/></Relationships>
</file>

<file path=ppt/slides/_rels/slide37.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chart" Target="../charts/chart1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chart" Target="../charts/chart133.xml"/></Relationships>
</file>

<file path=ppt/slides/_rels/slide4.xml.rels><?xml version="1.0" encoding="UTF-8" standalone="yes"?>
<Relationships xmlns="http://schemas.openxmlformats.org/package/2006/relationships"><Relationship Id="rId3" Type="http://schemas.openxmlformats.org/officeDocument/2006/relationships/hyperlink" Target="https://gp-patient.co.uk/"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hyperlink" Target="https://gp-patient.co.uk/surveysandreports" TargetMode="External"/><Relationship Id="rId4" Type="http://schemas.openxmlformats.org/officeDocument/2006/relationships/hyperlink" Target="https://www.england.nhs.uk/wp-content/uploads/2016/04/gpfv.pdf"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135.xml"/></Relationships>
</file>

<file path=ppt/slides/_rels/slide41.xml.rels><?xml version="1.0" encoding="UTF-8" standalone="yes"?>
<Relationships xmlns="http://schemas.openxmlformats.org/package/2006/relationships"><Relationship Id="rId8" Type="http://schemas.openxmlformats.org/officeDocument/2006/relationships/chart" Target="../charts/chart141.xml"/><Relationship Id="rId13" Type="http://schemas.openxmlformats.org/officeDocument/2006/relationships/chart" Target="../charts/chart146.xml"/><Relationship Id="rId3" Type="http://schemas.openxmlformats.org/officeDocument/2006/relationships/chart" Target="../charts/chart136.xml"/><Relationship Id="rId7" Type="http://schemas.openxmlformats.org/officeDocument/2006/relationships/chart" Target="../charts/chart140.xml"/><Relationship Id="rId12" Type="http://schemas.openxmlformats.org/officeDocument/2006/relationships/chart" Target="../charts/chart145.xm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chart" Target="../charts/chart139.xml"/><Relationship Id="rId11" Type="http://schemas.openxmlformats.org/officeDocument/2006/relationships/chart" Target="../charts/chart144.xml"/><Relationship Id="rId5" Type="http://schemas.openxmlformats.org/officeDocument/2006/relationships/chart" Target="../charts/chart138.xml"/><Relationship Id="rId15" Type="http://schemas.openxmlformats.org/officeDocument/2006/relationships/chart" Target="../charts/chart148.xml"/><Relationship Id="rId10" Type="http://schemas.openxmlformats.org/officeDocument/2006/relationships/chart" Target="../charts/chart143.xml"/><Relationship Id="rId4" Type="http://schemas.openxmlformats.org/officeDocument/2006/relationships/chart" Target="../charts/chart137.xml"/><Relationship Id="rId9" Type="http://schemas.openxmlformats.org/officeDocument/2006/relationships/chart" Target="../charts/chart142.xml"/><Relationship Id="rId14" Type="http://schemas.openxmlformats.org/officeDocument/2006/relationships/chart" Target="../charts/chart14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8" Type="http://schemas.openxmlformats.org/officeDocument/2006/relationships/chart" Target="../charts/chart154.xml"/><Relationship Id="rId13" Type="http://schemas.openxmlformats.org/officeDocument/2006/relationships/chart" Target="../charts/chart159.xml"/><Relationship Id="rId3" Type="http://schemas.openxmlformats.org/officeDocument/2006/relationships/chart" Target="../charts/chart149.xml"/><Relationship Id="rId7" Type="http://schemas.openxmlformats.org/officeDocument/2006/relationships/chart" Target="../charts/chart153.xml"/><Relationship Id="rId12" Type="http://schemas.openxmlformats.org/officeDocument/2006/relationships/chart" Target="../charts/chart158.xml"/><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chart" Target="../charts/chart152.xml"/><Relationship Id="rId11" Type="http://schemas.openxmlformats.org/officeDocument/2006/relationships/chart" Target="../charts/chart157.xml"/><Relationship Id="rId5" Type="http://schemas.openxmlformats.org/officeDocument/2006/relationships/chart" Target="../charts/chart151.xml"/><Relationship Id="rId15" Type="http://schemas.openxmlformats.org/officeDocument/2006/relationships/chart" Target="../charts/chart161.xml"/><Relationship Id="rId10" Type="http://schemas.openxmlformats.org/officeDocument/2006/relationships/chart" Target="../charts/chart156.xml"/><Relationship Id="rId4" Type="http://schemas.openxmlformats.org/officeDocument/2006/relationships/chart" Target="../charts/chart150.xml"/><Relationship Id="rId9" Type="http://schemas.openxmlformats.org/officeDocument/2006/relationships/chart" Target="../charts/chart155.xml"/><Relationship Id="rId14" Type="http://schemas.openxmlformats.org/officeDocument/2006/relationships/chart" Target="../charts/chart160.xml"/></Relationships>
</file>

<file path=ppt/slides/_rels/slide44.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chart" Target="../charts/chart163.xml"/></Relationships>
</file>

<file path=ppt/slides/_rels/slide45.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chart" Target="../charts/chart16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8" Type="http://schemas.openxmlformats.org/officeDocument/2006/relationships/chart" Target="../charts/chart171.xml"/><Relationship Id="rId13" Type="http://schemas.openxmlformats.org/officeDocument/2006/relationships/chart" Target="../charts/chart176.xml"/><Relationship Id="rId3" Type="http://schemas.openxmlformats.org/officeDocument/2006/relationships/chart" Target="../charts/chart166.xml"/><Relationship Id="rId7" Type="http://schemas.openxmlformats.org/officeDocument/2006/relationships/chart" Target="../charts/chart170.xml"/><Relationship Id="rId12" Type="http://schemas.openxmlformats.org/officeDocument/2006/relationships/chart" Target="../charts/chart175.xml"/><Relationship Id="rId2" Type="http://schemas.openxmlformats.org/officeDocument/2006/relationships/notesSlide" Target="../notesSlides/notesSlide47.xml"/><Relationship Id="rId1" Type="http://schemas.openxmlformats.org/officeDocument/2006/relationships/slideLayout" Target="../slideLayouts/slideLayout10.xml"/><Relationship Id="rId6" Type="http://schemas.openxmlformats.org/officeDocument/2006/relationships/chart" Target="../charts/chart169.xml"/><Relationship Id="rId11" Type="http://schemas.openxmlformats.org/officeDocument/2006/relationships/chart" Target="../charts/chart174.xml"/><Relationship Id="rId5" Type="http://schemas.openxmlformats.org/officeDocument/2006/relationships/chart" Target="../charts/chart168.xml"/><Relationship Id="rId15" Type="http://schemas.openxmlformats.org/officeDocument/2006/relationships/chart" Target="../charts/chart178.xml"/><Relationship Id="rId10" Type="http://schemas.openxmlformats.org/officeDocument/2006/relationships/chart" Target="../charts/chart173.xml"/><Relationship Id="rId4" Type="http://schemas.openxmlformats.org/officeDocument/2006/relationships/chart" Target="../charts/chart167.xml"/><Relationship Id="rId9" Type="http://schemas.openxmlformats.org/officeDocument/2006/relationships/chart" Target="../charts/chart172.xml"/><Relationship Id="rId14" Type="http://schemas.openxmlformats.org/officeDocument/2006/relationships/chart" Target="../charts/chart177.xml"/></Relationships>
</file>

<file path=ppt/slides/_rels/slide48.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chart" Target="../charts/chart180.xml"/></Relationships>
</file>

<file path=ppt/slides/_rels/slide49.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chart" Target="../charts/chart18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8" Type="http://schemas.openxmlformats.org/officeDocument/2006/relationships/chart" Target="../charts/chart189.xml"/><Relationship Id="rId3" Type="http://schemas.openxmlformats.org/officeDocument/2006/relationships/chart" Target="../charts/chart184.xml"/><Relationship Id="rId7" Type="http://schemas.openxmlformats.org/officeDocument/2006/relationships/chart" Target="../charts/chart188.xml"/><Relationship Id="rId2" Type="http://schemas.openxmlformats.org/officeDocument/2006/relationships/notesSlide" Target="../notesSlides/notesSlide52.xml"/><Relationship Id="rId1" Type="http://schemas.openxmlformats.org/officeDocument/2006/relationships/slideLayout" Target="../slideLayouts/slideLayout10.xml"/><Relationship Id="rId6" Type="http://schemas.openxmlformats.org/officeDocument/2006/relationships/chart" Target="../charts/chart187.xml"/><Relationship Id="rId5" Type="http://schemas.openxmlformats.org/officeDocument/2006/relationships/chart" Target="../charts/chart186.xml"/><Relationship Id="rId10" Type="http://schemas.openxmlformats.org/officeDocument/2006/relationships/chart" Target="../charts/chart191.xml"/><Relationship Id="rId4" Type="http://schemas.openxmlformats.org/officeDocument/2006/relationships/chart" Target="../charts/chart185.xml"/><Relationship Id="rId9" Type="http://schemas.openxmlformats.org/officeDocument/2006/relationships/chart" Target="../charts/chart190.xml"/></Relationships>
</file>

<file path=ppt/slides/_rels/slide53.xml.rels><?xml version="1.0" encoding="UTF-8" standalone="yes"?>
<Relationships xmlns="http://schemas.openxmlformats.org/package/2006/relationships"><Relationship Id="rId8" Type="http://schemas.openxmlformats.org/officeDocument/2006/relationships/chart" Target="../charts/chart197.xml"/><Relationship Id="rId3" Type="http://schemas.openxmlformats.org/officeDocument/2006/relationships/chart" Target="../charts/chart192.xml"/><Relationship Id="rId7" Type="http://schemas.openxmlformats.org/officeDocument/2006/relationships/chart" Target="../charts/chart196.xml"/><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chart" Target="../charts/chart195.xml"/><Relationship Id="rId11" Type="http://schemas.openxmlformats.org/officeDocument/2006/relationships/chart" Target="../charts/chart200.xml"/><Relationship Id="rId5" Type="http://schemas.openxmlformats.org/officeDocument/2006/relationships/chart" Target="../charts/chart194.xml"/><Relationship Id="rId10" Type="http://schemas.openxmlformats.org/officeDocument/2006/relationships/chart" Target="../charts/chart199.xml"/><Relationship Id="rId4" Type="http://schemas.openxmlformats.org/officeDocument/2006/relationships/chart" Target="../charts/chart193.xml"/><Relationship Id="rId9" Type="http://schemas.openxmlformats.org/officeDocument/2006/relationships/chart" Target="../charts/chart198.xml"/></Relationships>
</file>

<file path=ppt/slides/_rels/slide54.xml.rels><?xml version="1.0" encoding="UTF-8" standalone="yes"?>
<Relationships xmlns="http://schemas.openxmlformats.org/package/2006/relationships"><Relationship Id="rId8" Type="http://schemas.openxmlformats.org/officeDocument/2006/relationships/chart" Target="../charts/chart206.xml"/><Relationship Id="rId3" Type="http://schemas.openxmlformats.org/officeDocument/2006/relationships/chart" Target="../charts/chart201.xml"/><Relationship Id="rId7" Type="http://schemas.openxmlformats.org/officeDocument/2006/relationships/chart" Target="../charts/chart205.xml"/><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chart" Target="../charts/chart204.xml"/><Relationship Id="rId5" Type="http://schemas.openxmlformats.org/officeDocument/2006/relationships/chart" Target="../charts/chart203.xml"/><Relationship Id="rId10" Type="http://schemas.openxmlformats.org/officeDocument/2006/relationships/chart" Target="../charts/chart208.xml"/><Relationship Id="rId4" Type="http://schemas.openxmlformats.org/officeDocument/2006/relationships/chart" Target="../charts/chart202.xml"/><Relationship Id="rId9" Type="http://schemas.openxmlformats.org/officeDocument/2006/relationships/chart" Target="../charts/chart20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gp-patient.co.uk/" TargetMode="External"/><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hyperlink" Target="https://gp-patient.co.uk/surveysandreports"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gp-patient.co.uk/surveysandreports" TargetMode="External"/><Relationship Id="rId2" Type="http://schemas.openxmlformats.org/officeDocument/2006/relationships/notesSlide" Target="../notesSlides/notesSlide59.xml"/><Relationship Id="rId1" Type="http://schemas.openxmlformats.org/officeDocument/2006/relationships/slideLayout" Target="../slideLayouts/slideLayout8.xml"/><Relationship Id="rId6" Type="http://schemas.openxmlformats.org/officeDocument/2006/relationships/hyperlink" Target="https://gp-patient.co.uk/faq" TargetMode="External"/><Relationship Id="rId5" Type="http://schemas.openxmlformats.org/officeDocument/2006/relationships/hyperlink" Target="https://gp-patient.co.uk/analysistool/trends" TargetMode="External"/><Relationship Id="rId4" Type="http://schemas.openxmlformats.org/officeDocument/2006/relationships/hyperlink" Target="https://gp-patient.co.uk/analysistool/202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ngland.nhs.uk/about/regional-area-teams/" TargetMode="External"/><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50" y="2204864"/>
            <a:ext cx="7324298" cy="952283"/>
          </a:xfrm>
        </p:spPr>
        <p:txBody>
          <a:bodyPr/>
          <a:lstStyle/>
          <a:p>
            <a:r>
              <a:rPr lang="en-US" dirty="0"/>
              <a:t>NHS WIRRAL CCG</a:t>
            </a:r>
            <a:endParaRPr lang="en-GB" dirty="0"/>
          </a:p>
        </p:txBody>
      </p:sp>
      <p:sp>
        <p:nvSpPr>
          <p:cNvPr id="9" name="Text Placeholder 8"/>
          <p:cNvSpPr>
            <a:spLocks noGrp="1"/>
          </p:cNvSpPr>
          <p:nvPr>
            <p:ph type="body" sz="quarter" idx="10"/>
          </p:nvPr>
        </p:nvSpPr>
        <p:spPr>
          <a:xfrm>
            <a:off x="124183" y="3244822"/>
            <a:ext cx="9561512" cy="616226"/>
          </a:xfrm>
        </p:spPr>
        <p:txBody>
          <a:bodyPr/>
          <a:lstStyle/>
          <a:p>
            <a:r>
              <a:rPr lang="en-US" sz="2800" dirty="0">
                <a:solidFill>
                  <a:schemeClr val="bg1"/>
                </a:solidFill>
              </a:rPr>
              <a:t>Latest survey results</a:t>
            </a:r>
          </a:p>
          <a:p>
            <a:r>
              <a:rPr lang="en-US" dirty="0"/>
              <a:t>2020 survey publication</a:t>
            </a:r>
          </a:p>
        </p:txBody>
      </p:sp>
      <p:pic>
        <p:nvPicPr>
          <p:cNvPr id="5" name="Picture 2" descr="R:\Graphics team\Work_2014\ipsos_mori\sri\GPPS\CCG presentation\GPPS_update_logo_white_(emf).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74" y="850053"/>
            <a:ext cx="4465705" cy="70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67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481" y="0"/>
            <a:ext cx="8568952" cy="764704"/>
          </a:xfrm>
        </p:spPr>
        <p:txBody>
          <a:bodyPr/>
          <a:lstStyle/>
          <a:p>
            <a:r>
              <a:rPr lang="en-GB" dirty="0"/>
              <a:t>Overall experience: how the CCG’s results compare to other CCGs within the region</a:t>
            </a:r>
            <a:endParaRPr lang="en-GB" dirty="0">
              <a:solidFill>
                <a:srgbClr val="FF0000"/>
              </a:solidFill>
            </a:endParaRPr>
          </a:p>
        </p:txBody>
      </p:sp>
      <p:sp>
        <p:nvSpPr>
          <p:cNvPr id="15" name="Text Placeholder 5" hidden="1"/>
          <p:cNvSpPr txBox="1">
            <a:spLocks/>
          </p:cNvSpPr>
          <p:nvPr/>
        </p:nvSpPr>
        <p:spPr>
          <a:xfrm>
            <a:off x="247208" y="6128391"/>
            <a:ext cx="9458320"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dirty="0">
                <a:solidFill>
                  <a:schemeClr val="bg1"/>
                </a:solidFill>
              </a:rPr>
              <a:t>Base: All those completing a questionnaire : CCC bases range from </a:t>
            </a:r>
            <a:r>
              <a:rPr lang="en-GB" sz="800" kern="0" dirty="0">
                <a:solidFill>
                  <a:schemeClr val="accent5">
                    <a:lumMod val="60000"/>
                    <a:lumOff val="40000"/>
                  </a:schemeClr>
                </a:solidFill>
              </a:rPr>
              <a:t>[insert  smallest CCG base] </a:t>
            </a:r>
            <a:r>
              <a:rPr lang="en-GB" sz="800" kern="0" dirty="0">
                <a:solidFill>
                  <a:schemeClr val="bg1"/>
                </a:solidFill>
              </a:rPr>
              <a:t> to </a:t>
            </a:r>
            <a:r>
              <a:rPr lang="en-GB" sz="800" kern="0" dirty="0">
                <a:solidFill>
                  <a:schemeClr val="accent5">
                    <a:lumMod val="60000"/>
                    <a:lumOff val="40000"/>
                  </a:schemeClr>
                </a:solidFill>
              </a:rPr>
              <a:t>[insert  largest CCG base] 	</a:t>
            </a:r>
            <a:r>
              <a:rPr lang="en-GB" sz="800" dirty="0">
                <a:solidFill>
                  <a:schemeClr val="bg1"/>
                </a:solidFill>
              </a:rPr>
              <a:t> 	</a:t>
            </a:r>
            <a:endParaRPr lang="en-GB" sz="800" kern="0" dirty="0">
              <a:solidFill>
                <a:schemeClr val="bg1"/>
              </a:solidFill>
            </a:endParaRPr>
          </a:p>
        </p:txBody>
      </p:sp>
      <p:sp>
        <p:nvSpPr>
          <p:cNvPr id="11" name="Rectangle 10"/>
          <p:cNvSpPr/>
          <p:nvPr/>
        </p:nvSpPr>
        <p:spPr>
          <a:xfrm>
            <a:off x="4736977" y="5767372"/>
            <a:ext cx="5544615"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aphicFrame>
        <p:nvGraphicFramePr>
          <p:cNvPr id="12" name="D_9d6e55b527878086_CalcTable"/>
          <p:cNvGraphicFramePr>
            <a:graphicFrameLocks noGrp="1"/>
          </p:cNvGraphicFramePr>
          <p:nvPr/>
        </p:nvGraphicFramePr>
        <p:xfrm>
          <a:off x="6606839" y="3789040"/>
          <a:ext cx="2808314" cy="1584176"/>
        </p:xfrm>
        <a:graphic>
          <a:graphicData uri="http://schemas.openxmlformats.org/drawingml/2006/table">
            <a:tbl>
              <a:tblPr firstRow="1" bandRow="1">
                <a:tableStyleId>{5C22544A-7EE6-4342-B048-85BDC9FD1C3A}</a:tableStyleId>
              </a:tblPr>
              <a:tblGrid>
                <a:gridCol w="144016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792088">
                <a:tc>
                  <a:txBody>
                    <a:bodyPr/>
                    <a:lstStyle/>
                    <a:p>
                      <a:pPr algn="ctr"/>
                      <a:r>
                        <a:rPr lang="en-GB" sz="3600">
                          <a:solidFill>
                            <a:schemeClr val="accent6"/>
                          </a:solidFill>
                        </a:rPr>
                        <a:t>77%</a:t>
                      </a:r>
                      <a:endParaRPr lang="en-GB" sz="3600"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2088">
                <a:tc>
                  <a:txBody>
                    <a:bodyPr/>
                    <a:lstStyle/>
                    <a:p>
                      <a:pPr algn="ctr"/>
                      <a:r>
                        <a:rPr lang="en-GB" sz="3600" b="1">
                          <a:solidFill>
                            <a:schemeClr val="accent6"/>
                          </a:solidFill>
                        </a:rPr>
                        <a:t>87%</a:t>
                      </a:r>
                      <a:endParaRPr lang="en-GB" sz="3600" b="1"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6" name="Table 15" hidden="1"/>
          <p:cNvGraphicFramePr>
            <a:graphicFrameLocks noGrp="1"/>
          </p:cNvGraphicFramePr>
          <p:nvPr/>
        </p:nvGraphicFramePr>
        <p:xfrm>
          <a:off x="5961112" y="4293096"/>
          <a:ext cx="1278622" cy="792088"/>
        </p:xfrm>
        <a:graphic>
          <a:graphicData uri="http://schemas.openxmlformats.org/drawingml/2006/table">
            <a:tbl>
              <a:tblPr firstRow="1" bandRow="1">
                <a:tableStyleId>{5C22544A-7EE6-4342-B048-85BDC9FD1C3A}</a:tableStyleId>
              </a:tblPr>
              <a:tblGrid>
                <a:gridCol w="1278622">
                  <a:extLst>
                    <a:ext uri="{9D8B030D-6E8A-4147-A177-3AD203B41FA5}">
                      <a16:colId xmlns:a16="http://schemas.microsoft.com/office/drawing/2014/main" val="20000"/>
                    </a:ext>
                  </a:extLst>
                </a:gridCol>
              </a:tblGrid>
              <a:tr h="792088">
                <a:tc>
                  <a:txBody>
                    <a:bodyPr/>
                    <a:lstStyle/>
                    <a:p>
                      <a:pPr algn="ctr"/>
                      <a:r>
                        <a:rPr lang="en-GB" sz="3600" dirty="0">
                          <a:solidFill>
                            <a:schemeClr val="accent6"/>
                          </a:solidFill>
                        </a:rPr>
                        <a:t>90%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Rectangle 9"/>
          <p:cNvSpPr/>
          <p:nvPr/>
        </p:nvSpPr>
        <p:spPr>
          <a:xfrm>
            <a:off x="272480" y="1441477"/>
            <a:ext cx="2866490" cy="276999"/>
          </a:xfrm>
          <a:prstGeom prst="rect">
            <a:avLst/>
          </a:prstGeom>
        </p:spPr>
        <p:txBody>
          <a:bodyPr wrap="none">
            <a:spAutoFit/>
          </a:bodyPr>
          <a:lstStyle/>
          <a:p>
            <a:pPr algn="l"/>
            <a:r>
              <a:rPr lang="en-GB" b="1" i="1" dirty="0">
                <a:solidFill>
                  <a:schemeClr val="tx1">
                    <a:lumMod val="75000"/>
                    <a:lumOff val="25000"/>
                  </a:schemeClr>
                </a:solidFill>
              </a:rPr>
              <a:t>Percentage of patients saying ‘good’</a:t>
            </a:r>
            <a:endParaRPr lang="en-GB" sz="2800" b="1" i="1" dirty="0">
              <a:solidFill>
                <a:schemeClr val="tx1">
                  <a:lumMod val="75000"/>
                  <a:lumOff val="25000"/>
                </a:schemeClr>
              </a:solidFill>
            </a:endParaRPr>
          </a:p>
        </p:txBody>
      </p:sp>
      <p:graphicFrame>
        <p:nvGraphicFramePr>
          <p:cNvPr id="4" name="D_9d6e55b527878086" hidden="1"/>
          <p:cNvGraphicFramePr/>
          <p:nvPr>
            <p:extLst>
              <p:ext uri="{D42A27DB-BD31-4B8C-83A1-F6EECF244321}">
                <p14:modId xmlns:p14="http://schemas.microsoft.com/office/powerpoint/2010/main" val="4245665245"/>
              </p:ext>
            </p:extLst>
          </p:nvPr>
        </p:nvGraphicFramePr>
        <p:xfrm>
          <a:off x="8533976" y="4123219"/>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_94de764705f6bbab_CalcTable"/>
          <p:cNvGraphicFramePr>
            <a:graphicFrameLocks noGrp="1"/>
          </p:cNvGraphicFramePr>
          <p:nvPr>
            <p:extLst>
              <p:ext uri="{D42A27DB-BD31-4B8C-83A1-F6EECF244321}">
                <p14:modId xmlns:p14="http://schemas.microsoft.com/office/powerpoint/2010/main" val="961438677"/>
              </p:ext>
            </p:extLst>
          </p:nvPr>
        </p:nvGraphicFramePr>
        <p:xfrm>
          <a:off x="0" y="6082496"/>
          <a:ext cx="7113240" cy="254509"/>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54509">
                <a:tc>
                  <a:txBody>
                    <a:bodyPr/>
                    <a:lstStyle/>
                    <a:p>
                      <a:r>
                        <a:rPr lang="en-GB" sz="800" b="0"/>
                        <a:t>Base: All those completing a questionnaire: CCG bases range from 1,466 to 8,516</a:t>
                      </a:r>
                      <a:endParaRPr lang="en-GB" sz="8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4de764705f6bbab" hidden="1"/>
          <p:cNvGraphicFramePr/>
          <p:nvPr>
            <p:extLst>
              <p:ext uri="{D42A27DB-BD31-4B8C-83A1-F6EECF244321}">
                <p14:modId xmlns:p14="http://schemas.microsoft.com/office/powerpoint/2010/main" val="2183928646"/>
              </p:ext>
            </p:extLst>
          </p:nvPr>
        </p:nvGraphicFramePr>
        <p:xfrm>
          <a:off x="-2032000" y="594928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851103" y="6128391"/>
            <a:ext cx="1926433" cy="123111"/>
          </a:xfrm>
          <a:prstGeom prst="rect">
            <a:avLst/>
          </a:prstGeom>
          <a:noFill/>
        </p:spPr>
        <p:txBody>
          <a:bodyPr wrap="square" lIns="0" tIns="0" rIns="0" bIns="0" rtlCol="0">
            <a:spAutoFit/>
          </a:bodyPr>
          <a:lstStyle/>
          <a:p>
            <a:pPr lvl="0" algn="l"/>
            <a:r>
              <a:rPr lang="en-GB" sz="800" dirty="0">
                <a:solidFill>
                  <a:srgbClr val="FFFFFF"/>
                </a:solidFill>
              </a:rPr>
              <a:t>%Good = %Very good + %Fairly good</a:t>
            </a:r>
            <a:endParaRPr lang="en-GB" sz="800" kern="0" dirty="0">
              <a:solidFill>
                <a:srgbClr val="FFFFFF"/>
              </a:solidFill>
            </a:endParaRPr>
          </a:p>
        </p:txBody>
      </p:sp>
      <p:sp>
        <p:nvSpPr>
          <p:cNvPr id="19" name="Rectangle 18">
            <a:extLst>
              <a:ext uri="{FF2B5EF4-FFF2-40B4-BE49-F238E27FC236}">
                <a16:creationId xmlns:a16="http://schemas.microsoft.com/office/drawing/2014/main" id="{EF594185-AD31-453F-82DF-16A6CA542D58}"/>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Q31. Overall, how would you describe your experience of your GP practice?</a:t>
            </a:r>
          </a:p>
        </p:txBody>
      </p:sp>
      <p:sp>
        <p:nvSpPr>
          <p:cNvPr id="20" name="Rectangle 19">
            <a:extLst>
              <a:ext uri="{FF2B5EF4-FFF2-40B4-BE49-F238E27FC236}">
                <a16:creationId xmlns:a16="http://schemas.microsoft.com/office/drawing/2014/main" id="{02E661C0-19FB-4C3E-A7C1-D35934A13393}"/>
              </a:ext>
            </a:extLst>
          </p:cNvPr>
          <p:cNvSpPr/>
          <p:nvPr/>
        </p:nvSpPr>
        <p:spPr>
          <a:xfrm>
            <a:off x="4736977" y="5563620"/>
            <a:ext cx="5544615" cy="253916"/>
          </a:xfrm>
          <a:prstGeom prst="rect">
            <a:avLst/>
          </a:prstGeom>
        </p:spPr>
        <p:txBody>
          <a:bodyPr wrap="square">
            <a:spAutoFit/>
          </a:bodyPr>
          <a:lstStyle/>
          <a:p>
            <a:pPr algn="l"/>
            <a:r>
              <a:rPr lang="en-GB" sz="1050" b="1" dirty="0">
                <a:latin typeface="Arial MT Std Light" pitchFamily="34" charset="0"/>
              </a:rPr>
              <a:t>The CCG represented by this pack is highlighted in red</a:t>
            </a:r>
            <a:endParaRPr lang="en-GB" sz="1050" dirty="0"/>
          </a:p>
        </p:txBody>
      </p:sp>
      <p:pic>
        <p:nvPicPr>
          <p:cNvPr id="21" name="D_c7c02567d1f617a6" descr="I:\DATA\Dispatch\GPPS\Maps for slide packs\Area Team\AT_Q44.JPG.png">
            <a:extLst>
              <a:ext uri="{FF2B5EF4-FFF2-40B4-BE49-F238E27FC236}">
                <a16:creationId xmlns:a16="http://schemas.microsoft.com/office/drawing/2014/main" id="{207F16D6-7676-44DB-AF04-5009C55DA7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024" y="1718476"/>
            <a:ext cx="4380953" cy="428571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txBox="1">
            <a:spLocks/>
          </p:cNvSpPr>
          <p:nvPr/>
        </p:nvSpPr>
        <p:spPr>
          <a:xfrm>
            <a:off x="5601072" y="3375835"/>
            <a:ext cx="3456384" cy="1947217"/>
          </a:xfrm>
          <a:prstGeom prst="rect">
            <a:avLst/>
          </a:prstGeom>
        </p:spPr>
        <p:txBody>
          <a:bodyPr anchor="b"/>
          <a:lstStyle>
            <a:lvl1pPr marL="180975" indent="-180975" algn="l" rtl="0" eaLnBrk="1" fontAlgn="base" hangingPunct="1">
              <a:spcBef>
                <a:spcPts val="12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12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12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12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12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ctr">
              <a:spcBef>
                <a:spcPts val="0"/>
              </a:spcBef>
              <a:buNone/>
            </a:pPr>
            <a:r>
              <a:rPr lang="en-GB" sz="2000" kern="0" dirty="0"/>
              <a:t>Results range from </a:t>
            </a:r>
            <a:br>
              <a:rPr lang="en-GB" sz="2000" kern="0" dirty="0"/>
            </a:br>
            <a:r>
              <a:rPr lang="en-GB" sz="3600" b="1" kern="0" dirty="0">
                <a:solidFill>
                  <a:schemeClr val="accent6">
                    <a:lumMod val="75000"/>
                  </a:schemeClr>
                </a:solidFill>
              </a:rPr>
              <a:t>         </a:t>
            </a:r>
            <a:r>
              <a:rPr lang="en-GB" kern="0" dirty="0"/>
              <a:t> </a:t>
            </a:r>
            <a:br>
              <a:rPr lang="en-GB" kern="0" dirty="0"/>
            </a:br>
            <a:r>
              <a:rPr lang="en-GB" sz="2000" kern="0" dirty="0"/>
              <a:t>to </a:t>
            </a:r>
            <a:br>
              <a:rPr lang="en-GB" sz="2000" kern="0" dirty="0"/>
            </a:br>
            <a:r>
              <a:rPr lang="en-GB" sz="3600" b="1" kern="0" dirty="0">
                <a:solidFill>
                  <a:schemeClr val="accent6">
                    <a:lumMod val="75000"/>
                  </a:schemeClr>
                </a:solidFill>
              </a:rPr>
              <a:t>         </a:t>
            </a:r>
            <a:r>
              <a:rPr lang="en-GB" sz="2000" kern="0" dirty="0"/>
              <a:t> </a:t>
            </a:r>
          </a:p>
        </p:txBody>
      </p:sp>
      <p:pic>
        <p:nvPicPr>
          <p:cNvPr id="18" name="Picture 17">
            <a:extLst>
              <a:ext uri="{FF2B5EF4-FFF2-40B4-BE49-F238E27FC236}">
                <a16:creationId xmlns:a16="http://schemas.microsoft.com/office/drawing/2014/main" id="{FDEEB4D6-294C-46C4-93E4-7DE53D9DF8D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7974" y="1603187"/>
            <a:ext cx="3256506" cy="1897757"/>
          </a:xfrm>
          <a:prstGeom prst="rect">
            <a:avLst/>
          </a:prstGeom>
        </p:spPr>
      </p:pic>
    </p:spTree>
    <p:extLst>
      <p:ext uri="{BB962C8B-B14F-4D97-AF65-F5344CB8AC3E}">
        <p14:creationId xmlns:p14="http://schemas.microsoft.com/office/powerpoint/2010/main" val="9395635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rPr>
              <a:t>Overall experience</a:t>
            </a:r>
            <a:r>
              <a:rPr lang="en-GB">
                <a:solidFill>
                  <a:schemeClr val="bg1"/>
                </a:solidFill>
              </a:rPr>
              <a:t>: </a:t>
            </a:r>
            <a:br>
              <a:rPr lang="en-GB" dirty="0"/>
            </a:br>
            <a:r>
              <a:rPr lang="en-GB">
                <a:solidFill>
                  <a:schemeClr val="bg1"/>
                </a:solidFill>
              </a:rPr>
              <a:t>how </a:t>
            </a:r>
            <a:r>
              <a:rPr lang="en-GB" dirty="0">
                <a:solidFill>
                  <a:schemeClr val="bg1"/>
                </a:solidFill>
              </a:rPr>
              <a:t>th</a:t>
            </a:r>
            <a:r>
              <a:rPr lang="en-GB" dirty="0"/>
              <a:t>e CCG’s </a:t>
            </a:r>
            <a:r>
              <a:rPr lang="en-GB" dirty="0">
                <a:solidFill>
                  <a:schemeClr val="bg1"/>
                </a:solidFill>
              </a:rPr>
              <a:t>practices compare</a:t>
            </a:r>
          </a:p>
        </p:txBody>
      </p:sp>
      <p:sp>
        <p:nvSpPr>
          <p:cNvPr id="13" name="Text Placeholder 5" hidden="1"/>
          <p:cNvSpPr txBox="1">
            <a:spLocks/>
          </p:cNvSpPr>
          <p:nvPr/>
        </p:nvSpPr>
        <p:spPr>
          <a:xfrm>
            <a:off x="247208" y="6128391"/>
            <a:ext cx="9584552"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dirty="0">
                <a:solidFill>
                  <a:schemeClr val="bg1"/>
                </a:solidFill>
              </a:rPr>
              <a:t>Base: All those completing a questionnaire : Practice  bases range from </a:t>
            </a:r>
            <a:r>
              <a:rPr lang="en-GB" sz="800" kern="0" dirty="0">
                <a:solidFill>
                  <a:schemeClr val="accent5">
                    <a:lumMod val="60000"/>
                    <a:lumOff val="40000"/>
                  </a:schemeClr>
                </a:solidFill>
              </a:rPr>
              <a:t>[insert  smallest Practice base] </a:t>
            </a:r>
            <a:r>
              <a:rPr lang="en-GB" sz="800" kern="0" dirty="0">
                <a:solidFill>
                  <a:schemeClr val="bg1"/>
                </a:solidFill>
              </a:rPr>
              <a:t> to </a:t>
            </a:r>
            <a:r>
              <a:rPr lang="en-GB" sz="800" kern="0" dirty="0">
                <a:solidFill>
                  <a:schemeClr val="accent5">
                    <a:lumMod val="60000"/>
                    <a:lumOff val="40000"/>
                  </a:schemeClr>
                </a:solidFill>
              </a:rPr>
              <a:t>[insert  largest Practice  base] 	</a:t>
            </a:r>
            <a:r>
              <a:rPr lang="en-GB" sz="800" dirty="0">
                <a:solidFill>
                  <a:schemeClr val="bg1"/>
                </a:solidFill>
              </a:rPr>
              <a:t> 	</a:t>
            </a:r>
            <a:endParaRPr lang="en-GB" sz="800" kern="0" dirty="0">
              <a:solidFill>
                <a:schemeClr val="bg1"/>
              </a:solidFill>
            </a:endParaRPr>
          </a:p>
        </p:txBody>
      </p:sp>
      <p:graphicFrame>
        <p:nvGraphicFramePr>
          <p:cNvPr id="16" name="Table 15" hidden="1"/>
          <p:cNvGraphicFramePr>
            <a:graphicFrameLocks noGrp="1"/>
          </p:cNvGraphicFramePr>
          <p:nvPr>
            <p:extLst>
              <p:ext uri="{D42A27DB-BD31-4B8C-83A1-F6EECF244321}">
                <p14:modId xmlns:p14="http://schemas.microsoft.com/office/powerpoint/2010/main" val="3201811870"/>
              </p:ext>
            </p:extLst>
          </p:nvPr>
        </p:nvGraphicFramePr>
        <p:xfrm>
          <a:off x="6787100" y="3380234"/>
          <a:ext cx="3035135" cy="792088"/>
        </p:xfrm>
        <a:graphic>
          <a:graphicData uri="http://schemas.openxmlformats.org/drawingml/2006/table">
            <a:tbl>
              <a:tblPr firstRow="1" bandRow="1">
                <a:tableStyleId>{5C22544A-7EE6-4342-B048-85BDC9FD1C3A}</a:tableStyleId>
              </a:tblPr>
              <a:tblGrid>
                <a:gridCol w="1252720">
                  <a:extLst>
                    <a:ext uri="{9D8B030D-6E8A-4147-A177-3AD203B41FA5}">
                      <a16:colId xmlns:a16="http://schemas.microsoft.com/office/drawing/2014/main" val="20000"/>
                    </a:ext>
                  </a:extLst>
                </a:gridCol>
                <a:gridCol w="1782415">
                  <a:extLst>
                    <a:ext uri="{9D8B030D-6E8A-4147-A177-3AD203B41FA5}">
                      <a16:colId xmlns:a16="http://schemas.microsoft.com/office/drawing/2014/main" val="20001"/>
                    </a:ext>
                  </a:extLst>
                </a:gridCol>
              </a:tblGrid>
              <a:tr h="792088">
                <a:tc>
                  <a:txBody>
                    <a:bodyPr/>
                    <a:lstStyle/>
                    <a:p>
                      <a:pPr algn="ctr"/>
                      <a:r>
                        <a:rPr lang="en-GB" sz="3600" dirty="0">
                          <a:solidFill>
                            <a:schemeClr val="accent6"/>
                          </a:solidFill>
                        </a:rPr>
                        <a:t>83%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kern="0" dirty="0">
                          <a:solidFill>
                            <a:srgbClr val="000000"/>
                          </a:solidFill>
                        </a:rPr>
                        <a:t>(</a:t>
                      </a:r>
                      <a:r>
                        <a:rPr lang="en-GB" b="0" kern="0" dirty="0">
                          <a:solidFill>
                            <a:srgbClr val="FF0000"/>
                          </a:solidFill>
                        </a:rPr>
                        <a:t>Practice</a:t>
                      </a:r>
                      <a:r>
                        <a:rPr lang="en-GB" b="0" kern="0" baseline="0" dirty="0">
                          <a:solidFill>
                            <a:srgbClr val="FF0000"/>
                          </a:solidFill>
                        </a:rPr>
                        <a:t> X</a:t>
                      </a:r>
                      <a:r>
                        <a:rPr lang="en-GB" b="0" kern="0" baseline="0" dirty="0">
                          <a:solidFill>
                            <a:srgbClr val="000000"/>
                          </a:solidFill>
                        </a:rPr>
                        <a:t>)</a:t>
                      </a:r>
                      <a:endParaRPr lang="en-GB" b="0" kern="0" dirty="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Rectangle 4"/>
          <p:cNvSpPr/>
          <p:nvPr/>
        </p:nvSpPr>
        <p:spPr>
          <a:xfrm>
            <a:off x="272480" y="1441709"/>
            <a:ext cx="2866490" cy="276999"/>
          </a:xfrm>
          <a:prstGeom prst="rect">
            <a:avLst/>
          </a:prstGeom>
          <a:solidFill>
            <a:schemeClr val="bg1"/>
          </a:solidFill>
        </p:spPr>
        <p:txBody>
          <a:bodyPr wrap="none">
            <a:spAutoFit/>
          </a:bodyPr>
          <a:lstStyle/>
          <a:p>
            <a:pPr algn="l"/>
            <a:r>
              <a:rPr lang="en-GB" b="1" i="1" dirty="0">
                <a:solidFill>
                  <a:schemeClr val="tx1">
                    <a:lumMod val="75000"/>
                    <a:lumOff val="25000"/>
                  </a:schemeClr>
                </a:solidFill>
              </a:rPr>
              <a:t>Percentage of patients saying ‘good’</a:t>
            </a:r>
            <a:endParaRPr lang="en-GB" sz="2800" b="1" i="1" dirty="0">
              <a:solidFill>
                <a:schemeClr val="tx1">
                  <a:lumMod val="75000"/>
                  <a:lumOff val="25000"/>
                </a:schemeClr>
              </a:solidFill>
            </a:endParaRPr>
          </a:p>
        </p:txBody>
      </p:sp>
      <p:graphicFrame>
        <p:nvGraphicFramePr>
          <p:cNvPr id="7" name="D_1cb8d4a8ef414b78" hidden="1"/>
          <p:cNvGraphicFramePr/>
          <p:nvPr>
            <p:extLst>
              <p:ext uri="{D42A27DB-BD31-4B8C-83A1-F6EECF244321}">
                <p14:modId xmlns:p14="http://schemas.microsoft.com/office/powerpoint/2010/main" val="1112929802"/>
              </p:ext>
            </p:extLst>
          </p:nvPr>
        </p:nvGraphicFramePr>
        <p:xfrm>
          <a:off x="10040075" y="432026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D_2244b94f1ac3c923_CalcTable"/>
          <p:cNvGraphicFramePr>
            <a:graphicFrameLocks noGrp="1"/>
          </p:cNvGraphicFramePr>
          <p:nvPr>
            <p:extLst>
              <p:ext uri="{D42A27DB-BD31-4B8C-83A1-F6EECF244321}">
                <p14:modId xmlns:p14="http://schemas.microsoft.com/office/powerpoint/2010/main" val="1878555738"/>
              </p:ext>
            </p:extLst>
          </p:nvPr>
        </p:nvGraphicFramePr>
        <p:xfrm>
          <a:off x="1" y="6082496"/>
          <a:ext cx="7113240" cy="254509"/>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54509">
                <a:tc>
                  <a:txBody>
                    <a:bodyPr/>
                    <a:lstStyle/>
                    <a:p>
                      <a:r>
                        <a:rPr lang="en-GB" sz="800" b="0"/>
                        <a:t>Base: All those completing a questionnaire: Practice bases range from 81 to 146</a:t>
                      </a:r>
                      <a:endParaRPr lang="en-GB" sz="8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D_2244b94f1ac3c923" hidden="1"/>
          <p:cNvGraphicFramePr/>
          <p:nvPr>
            <p:extLst>
              <p:ext uri="{D42A27DB-BD31-4B8C-83A1-F6EECF244321}">
                <p14:modId xmlns:p14="http://schemas.microsoft.com/office/powerpoint/2010/main" val="479454748"/>
              </p:ext>
            </p:extLst>
          </p:nvPr>
        </p:nvGraphicFramePr>
        <p:xfrm>
          <a:off x="-1887760" y="6123526"/>
          <a:ext cx="1709789" cy="255951"/>
        </p:xfrm>
        <a:graphic>
          <a:graphicData uri="http://schemas.openxmlformats.org/drawingml/2006/chart">
            <c:chart xmlns:c="http://schemas.openxmlformats.org/drawingml/2006/chart" xmlns:r="http://schemas.openxmlformats.org/officeDocument/2006/relationships" r:id="rId4"/>
          </a:graphicData>
        </a:graphic>
      </p:graphicFrame>
      <p:pic>
        <p:nvPicPr>
          <p:cNvPr id="20" name="D_9d5990ff02d171c6" descr="I:\DATA\Dispatch\GPPS\Maps for slide packs\CCG\CCG_NorthEastWestDevon.jp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023" y="1718708"/>
            <a:ext cx="4380953" cy="428571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875A3E0-EBD7-49A4-A9EB-1C0EE3D5C11F}"/>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Q31. Overall, how would you describe your experience of your GP practice?</a:t>
            </a:r>
          </a:p>
        </p:txBody>
      </p:sp>
      <p:sp>
        <p:nvSpPr>
          <p:cNvPr id="17" name="Rectangle 16">
            <a:extLst>
              <a:ext uri="{FF2B5EF4-FFF2-40B4-BE49-F238E27FC236}">
                <a16:creationId xmlns:a16="http://schemas.microsoft.com/office/drawing/2014/main" id="{4F9D40E1-E047-41F2-817D-46035CADFAEC}"/>
              </a:ext>
            </a:extLst>
          </p:cNvPr>
          <p:cNvSpPr/>
          <p:nvPr/>
        </p:nvSpPr>
        <p:spPr>
          <a:xfrm>
            <a:off x="4736977" y="5767372"/>
            <a:ext cx="5544615"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sp>
        <p:nvSpPr>
          <p:cNvPr id="18" name="Text Placeholder 1">
            <a:extLst>
              <a:ext uri="{FF2B5EF4-FFF2-40B4-BE49-F238E27FC236}">
                <a16:creationId xmlns:a16="http://schemas.microsoft.com/office/drawing/2014/main" id="{D1E37DDB-783B-4FD3-A9FD-01010206F2F0}"/>
              </a:ext>
            </a:extLst>
          </p:cNvPr>
          <p:cNvSpPr txBox="1">
            <a:spLocks/>
          </p:cNvSpPr>
          <p:nvPr/>
        </p:nvSpPr>
        <p:spPr>
          <a:xfrm>
            <a:off x="5601072" y="3375835"/>
            <a:ext cx="3456384" cy="1947217"/>
          </a:xfrm>
          <a:prstGeom prst="rect">
            <a:avLst/>
          </a:prstGeom>
        </p:spPr>
        <p:txBody>
          <a:bodyPr anchor="b"/>
          <a:lstStyle>
            <a:lvl1pPr marL="180975" indent="-180975" algn="l" rtl="0" eaLnBrk="1" fontAlgn="base" hangingPunct="1">
              <a:spcBef>
                <a:spcPts val="1200"/>
              </a:spcBef>
              <a:spcAft>
                <a:spcPct val="0"/>
              </a:spcAft>
              <a:buFont typeface="Arial" pitchFamily="34" charset="0"/>
              <a:buChar char="•"/>
              <a:defRPr sz="1800" baseline="0">
                <a:solidFill>
                  <a:schemeClr val="tx1"/>
                </a:solidFill>
                <a:latin typeface="+mn-lt"/>
                <a:ea typeface="+mn-ea"/>
                <a:cs typeface="+mn-cs"/>
              </a:defRPr>
            </a:lvl1pPr>
            <a:lvl2pPr marL="358775" indent="-184150" algn="l" rtl="0" eaLnBrk="1" fontAlgn="base" hangingPunct="1">
              <a:spcBef>
                <a:spcPts val="1200"/>
              </a:spcBef>
              <a:spcAft>
                <a:spcPct val="0"/>
              </a:spcAft>
              <a:buFont typeface="Arial" pitchFamily="34" charset="0"/>
              <a:buChar char="−"/>
              <a:defRPr sz="1800">
                <a:solidFill>
                  <a:schemeClr val="tx1"/>
                </a:solidFill>
                <a:latin typeface="+mn-lt"/>
              </a:defRPr>
            </a:lvl2pPr>
            <a:lvl3pPr marL="720000" indent="-228600" algn="l" rtl="0" eaLnBrk="1" fontAlgn="base" hangingPunct="1">
              <a:spcBef>
                <a:spcPts val="1200"/>
              </a:spcBef>
              <a:spcAft>
                <a:spcPct val="0"/>
              </a:spcAft>
              <a:buFont typeface="Arial" pitchFamily="34" charset="0"/>
              <a:buChar char="−"/>
              <a:defRPr sz="1600">
                <a:solidFill>
                  <a:schemeClr val="tx1"/>
                </a:solidFill>
                <a:latin typeface="+mn-lt"/>
              </a:defRPr>
            </a:lvl3pPr>
            <a:lvl4pPr marL="1077913" indent="-273050" algn="l" rtl="0" eaLnBrk="1" fontAlgn="base" hangingPunct="1">
              <a:spcBef>
                <a:spcPts val="1200"/>
              </a:spcBef>
              <a:spcAft>
                <a:spcPct val="0"/>
              </a:spcAft>
              <a:buFont typeface="Arial" pitchFamily="34" charset="0"/>
              <a:buChar char="−"/>
              <a:defRPr sz="1600" baseline="0">
                <a:solidFill>
                  <a:schemeClr val="tx1"/>
                </a:solidFill>
                <a:latin typeface="+mn-lt"/>
              </a:defRPr>
            </a:lvl4pPr>
            <a:lvl5pPr marL="1436688" indent="-271463" algn="l" rtl="0" eaLnBrk="1" fontAlgn="base" hangingPunct="1">
              <a:spcBef>
                <a:spcPts val="1200"/>
              </a:spcBef>
              <a:spcAft>
                <a:spcPct val="0"/>
              </a:spcAft>
              <a:buFont typeface="Arial" pitchFamily="34" charset="0"/>
              <a:buChar char="−"/>
              <a:defRPr sz="1600" baseline="0">
                <a:solidFill>
                  <a:schemeClr val="tx1"/>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ctr">
              <a:spcBef>
                <a:spcPts val="0"/>
              </a:spcBef>
              <a:buNone/>
            </a:pPr>
            <a:r>
              <a:rPr lang="en-GB" sz="2000" kern="0" dirty="0"/>
              <a:t>Results range from </a:t>
            </a:r>
            <a:br>
              <a:rPr lang="en-GB" sz="2000" kern="0" dirty="0"/>
            </a:br>
            <a:r>
              <a:rPr lang="en-GB" sz="3600" b="1" kern="0" dirty="0">
                <a:solidFill>
                  <a:schemeClr val="accent6">
                    <a:lumMod val="75000"/>
                  </a:schemeClr>
                </a:solidFill>
              </a:rPr>
              <a:t>         </a:t>
            </a:r>
            <a:r>
              <a:rPr lang="en-GB" kern="0" dirty="0"/>
              <a:t> </a:t>
            </a:r>
            <a:br>
              <a:rPr lang="en-GB" kern="0" dirty="0"/>
            </a:br>
            <a:r>
              <a:rPr lang="en-GB" sz="2000" kern="0" dirty="0"/>
              <a:t>to </a:t>
            </a:r>
            <a:br>
              <a:rPr lang="en-GB" sz="2000" kern="0" dirty="0"/>
            </a:br>
            <a:r>
              <a:rPr lang="en-GB" sz="3600" b="1" kern="0" dirty="0">
                <a:solidFill>
                  <a:schemeClr val="accent6">
                    <a:lumMod val="75000"/>
                  </a:schemeClr>
                </a:solidFill>
              </a:rPr>
              <a:t>         </a:t>
            </a:r>
            <a:r>
              <a:rPr lang="en-GB" sz="2000" kern="0" dirty="0"/>
              <a:t> </a:t>
            </a:r>
          </a:p>
        </p:txBody>
      </p:sp>
      <p:graphicFrame>
        <p:nvGraphicFramePr>
          <p:cNvPr id="25" name="D_1cb8d4a8ef414b78_CalcTable">
            <a:extLst>
              <a:ext uri="{FF2B5EF4-FFF2-40B4-BE49-F238E27FC236}">
                <a16:creationId xmlns:a16="http://schemas.microsoft.com/office/drawing/2014/main" id="{8CA7749B-29F6-4933-8479-92D479587862}"/>
              </a:ext>
            </a:extLst>
          </p:cNvPr>
          <p:cNvGraphicFramePr>
            <a:graphicFrameLocks noGrp="1"/>
          </p:cNvGraphicFramePr>
          <p:nvPr>
            <p:extLst>
              <p:ext uri="{D42A27DB-BD31-4B8C-83A1-F6EECF244321}">
                <p14:modId xmlns:p14="http://schemas.microsoft.com/office/powerpoint/2010/main" val="600695689"/>
              </p:ext>
            </p:extLst>
          </p:nvPr>
        </p:nvGraphicFramePr>
        <p:xfrm>
          <a:off x="6606839" y="3789040"/>
          <a:ext cx="2808314" cy="1584176"/>
        </p:xfrm>
        <a:graphic>
          <a:graphicData uri="http://schemas.openxmlformats.org/drawingml/2006/table">
            <a:tbl>
              <a:tblPr firstRow="1" bandRow="1">
                <a:tableStyleId>{5C22544A-7EE6-4342-B048-85BDC9FD1C3A}</a:tableStyleId>
              </a:tblPr>
              <a:tblGrid>
                <a:gridCol w="144016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792088">
                <a:tc>
                  <a:txBody>
                    <a:bodyPr/>
                    <a:lstStyle/>
                    <a:p>
                      <a:pPr algn="ctr"/>
                      <a:r>
                        <a:rPr lang="en-GB" sz="3600">
                          <a:solidFill>
                            <a:schemeClr val="accent6"/>
                          </a:solidFill>
                        </a:rPr>
                        <a:t>74%</a:t>
                      </a:r>
                      <a:endParaRPr lang="en-GB" sz="3600"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2088">
                <a:tc>
                  <a:txBody>
                    <a:bodyPr/>
                    <a:lstStyle/>
                    <a:p>
                      <a:pPr algn="ctr"/>
                      <a:r>
                        <a:rPr lang="en-GB" sz="3600" b="1">
                          <a:solidFill>
                            <a:schemeClr val="accent6"/>
                          </a:solidFill>
                        </a:rPr>
                        <a:t>100%</a:t>
                      </a:r>
                      <a:endParaRPr lang="en-GB" sz="3600" b="1" dirty="0">
                        <a:solidFill>
                          <a:schemeClr val="accent6"/>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b="0" kern="0" dirty="0">
                        <a:solidFill>
                          <a:srgbClr val="000000"/>
                        </a:solidFill>
                      </a:endParaRPr>
                    </a:p>
                  </a:txBody>
                  <a:tcPr marT="10800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2" name="TextBox 21">
            <a:extLst>
              <a:ext uri="{FF2B5EF4-FFF2-40B4-BE49-F238E27FC236}">
                <a16:creationId xmlns:a16="http://schemas.microsoft.com/office/drawing/2014/main" id="{594A71B0-0DFA-4740-8D21-3BC9F85C47DE}"/>
              </a:ext>
            </a:extLst>
          </p:cNvPr>
          <p:cNvSpPr txBox="1"/>
          <p:nvPr/>
        </p:nvSpPr>
        <p:spPr>
          <a:xfrm>
            <a:off x="7851103" y="6128391"/>
            <a:ext cx="1926433" cy="123111"/>
          </a:xfrm>
          <a:prstGeom prst="rect">
            <a:avLst/>
          </a:prstGeom>
          <a:noFill/>
        </p:spPr>
        <p:txBody>
          <a:bodyPr wrap="square" lIns="0" tIns="0" rIns="0" bIns="0" rtlCol="0">
            <a:spAutoFit/>
          </a:bodyPr>
          <a:lstStyle/>
          <a:p>
            <a:pPr lvl="0" algn="l"/>
            <a:r>
              <a:rPr lang="en-GB" sz="800" dirty="0">
                <a:solidFill>
                  <a:srgbClr val="FFFFFF"/>
                </a:solidFill>
              </a:rPr>
              <a:t>%Good = %Very good + %Fairly good</a:t>
            </a:r>
            <a:endParaRPr lang="en-GB" sz="800" kern="0" dirty="0">
              <a:solidFill>
                <a:srgbClr val="FFFFFF"/>
              </a:solidFill>
            </a:endParaRPr>
          </a:p>
        </p:txBody>
      </p:sp>
      <p:pic>
        <p:nvPicPr>
          <p:cNvPr id="19" name="Picture 18">
            <a:extLst>
              <a:ext uri="{FF2B5EF4-FFF2-40B4-BE49-F238E27FC236}">
                <a16:creationId xmlns:a16="http://schemas.microsoft.com/office/drawing/2014/main" id="{7A286C9D-ADE3-4EB2-A977-59C12C9FF2D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5522" y="1628136"/>
            <a:ext cx="3315876" cy="1800864"/>
          </a:xfrm>
          <a:prstGeom prst="rect">
            <a:avLst/>
          </a:prstGeom>
        </p:spPr>
      </p:pic>
    </p:spTree>
    <p:extLst>
      <p:ext uri="{BB962C8B-B14F-4D97-AF65-F5344CB8AC3E}">
        <p14:creationId xmlns:p14="http://schemas.microsoft.com/office/powerpoint/2010/main" val="345769663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Overall experience: </a:t>
            </a:r>
            <a:br>
              <a:rPr lang="en-GB" dirty="0"/>
            </a:br>
            <a:r>
              <a:rPr lang="en-GB" dirty="0"/>
              <a:t>how the CCG’s practices compare</a:t>
            </a:r>
          </a:p>
        </p:txBody>
      </p:sp>
      <p:sp>
        <p:nvSpPr>
          <p:cNvPr id="41" name="Text Placeholder 5" hidden="1"/>
          <p:cNvSpPr txBox="1">
            <a:spLocks noGrp="1"/>
          </p:cNvSpPr>
          <p:nvPr>
            <p:ph type="body" sz="quarter" idx="12"/>
          </p:nvPr>
        </p:nvSpPr>
        <p:spPr>
          <a:xfrm>
            <a:off x="246062" y="6134151"/>
            <a:ext cx="9531473"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dirty="0">
                <a:solidFill>
                  <a:schemeClr val="bg1"/>
                </a:solidFill>
              </a:rPr>
              <a:t> 	</a:t>
            </a:r>
          </a:p>
        </p:txBody>
      </p:sp>
      <p:sp>
        <p:nvSpPr>
          <p:cNvPr id="23" name="Rectangle 22"/>
          <p:cNvSpPr/>
          <p:nvPr/>
        </p:nvSpPr>
        <p:spPr>
          <a:xfrm>
            <a:off x="56456" y="1433527"/>
            <a:ext cx="2525050"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‘good’</a:t>
            </a:r>
            <a:endParaRPr lang="en-GB" sz="2000" b="1" i="1" dirty="0">
              <a:solidFill>
                <a:schemeClr val="tx1">
                  <a:lumMod val="75000"/>
                  <a:lumOff val="25000"/>
                </a:schemeClr>
              </a:solidFill>
            </a:endParaRPr>
          </a:p>
        </p:txBody>
      </p:sp>
      <p:grpSp>
        <p:nvGrpSpPr>
          <p:cNvPr id="24" name="Group 23"/>
          <p:cNvGrpSpPr/>
          <p:nvPr/>
        </p:nvGrpSpPr>
        <p:grpSpPr>
          <a:xfrm>
            <a:off x="6880448" y="1504884"/>
            <a:ext cx="2969096" cy="138500"/>
            <a:chOff x="4380332" y="1526076"/>
            <a:chExt cx="2969096" cy="138500"/>
          </a:xfrm>
        </p:grpSpPr>
        <p:sp>
          <p:nvSpPr>
            <p:cNvPr id="26" name="TextBox 7"/>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7" name="TextBox 8"/>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21" name="Oval 20"/>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aphicFrame>
        <p:nvGraphicFramePr>
          <p:cNvPr id="7" name="D_19d1988da70378af_CalcTable"/>
          <p:cNvGraphicFramePr>
            <a:graphicFrameLocks noGrp="1"/>
          </p:cNvGraphicFramePr>
          <p:nvPr>
            <p:extLst>
              <p:ext uri="{D42A27DB-BD31-4B8C-83A1-F6EECF244321}">
                <p14:modId xmlns:p14="http://schemas.microsoft.com/office/powerpoint/2010/main" val="3462504074"/>
              </p:ext>
            </p:extLst>
          </p:nvPr>
        </p:nvGraphicFramePr>
        <p:xfrm>
          <a:off x="0" y="6071312"/>
          <a:ext cx="7113240" cy="282378"/>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82378">
                <a:tc>
                  <a:txBody>
                    <a:bodyPr/>
                    <a:lstStyle/>
                    <a:p>
                      <a:pPr marL="0" indent="0">
                        <a:buNone/>
                      </a:pPr>
                      <a:r>
                        <a:rPr lang="en-GB" sz="800" b="0">
                          <a:solidFill>
                            <a:schemeClr val="bg1"/>
                          </a:solidFill>
                        </a:rPr>
                        <a:t>Base: All those completing a questionnaire: National (710,945); CCG 2020 (5,271); Practice bases range from 81 to 146</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D_19d1988da70378af" hidden="1"/>
          <p:cNvGraphicFramePr/>
          <p:nvPr>
            <p:extLst>
              <p:ext uri="{D42A27DB-BD31-4B8C-83A1-F6EECF244321}">
                <p14:modId xmlns:p14="http://schemas.microsoft.com/office/powerpoint/2010/main" val="3448017605"/>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3DE32D0A-4AB6-4206-9187-0479216E2B3F}"/>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Q31. Overall, how would you describe your experience of your GP practice?</a:t>
            </a:r>
          </a:p>
        </p:txBody>
      </p:sp>
      <p:graphicFrame>
        <p:nvGraphicFramePr>
          <p:cNvPr id="25" name="D_859be3f9a31b7d00">
            <a:extLst>
              <a:ext uri="{FF2B5EF4-FFF2-40B4-BE49-F238E27FC236}">
                <a16:creationId xmlns:a16="http://schemas.microsoft.com/office/drawing/2014/main" id="{DC651961-5C24-4AE4-AA42-2D588596E634}"/>
              </a:ext>
            </a:extLst>
          </p:cNvPr>
          <p:cNvGraphicFramePr/>
          <p:nvPr>
            <p:extLst>
              <p:ext uri="{D42A27DB-BD31-4B8C-83A1-F6EECF244321}">
                <p14:modId xmlns:p14="http://schemas.microsoft.com/office/powerpoint/2010/main" val="1501116346"/>
              </p:ext>
            </p:extLst>
          </p:nvPr>
        </p:nvGraphicFramePr>
        <p:xfrm>
          <a:off x="150083" y="1700808"/>
          <a:ext cx="9649072" cy="3994556"/>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78DB594A-EE76-4B93-AB5B-F8DDA983EE04}"/>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cxnSp>
        <p:nvCxnSpPr>
          <p:cNvPr id="18" name="Straight Connector 17">
            <a:extLst>
              <a:ext uri="{FF2B5EF4-FFF2-40B4-BE49-F238E27FC236}">
                <a16:creationId xmlns:a16="http://schemas.microsoft.com/office/drawing/2014/main" id="{C63B7774-644E-4078-A565-CDF3BEFEBD55}"/>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
        <p:nvSpPr>
          <p:cNvPr id="28" name="TextBox 27">
            <a:extLst>
              <a:ext uri="{FF2B5EF4-FFF2-40B4-BE49-F238E27FC236}">
                <a16:creationId xmlns:a16="http://schemas.microsoft.com/office/drawing/2014/main" id="{0A547552-06E3-4E60-A8DD-A89B3CE75B11}"/>
              </a:ext>
            </a:extLst>
          </p:cNvPr>
          <p:cNvSpPr txBox="1"/>
          <p:nvPr/>
        </p:nvSpPr>
        <p:spPr>
          <a:xfrm>
            <a:off x="7851103" y="6128391"/>
            <a:ext cx="1926433" cy="123111"/>
          </a:xfrm>
          <a:prstGeom prst="rect">
            <a:avLst/>
          </a:prstGeom>
          <a:noFill/>
        </p:spPr>
        <p:txBody>
          <a:bodyPr wrap="square" lIns="0" tIns="0" rIns="0" bIns="0" rtlCol="0">
            <a:spAutoFit/>
          </a:bodyPr>
          <a:lstStyle/>
          <a:p>
            <a:pPr lvl="0" algn="l"/>
            <a:r>
              <a:rPr lang="en-GB" sz="800" dirty="0">
                <a:solidFill>
                  <a:srgbClr val="FFFFFF"/>
                </a:solidFill>
              </a:rPr>
              <a:t>%Good = %Very good + %Fairly good</a:t>
            </a:r>
            <a:endParaRPr lang="en-GB" sz="800" kern="0" dirty="0">
              <a:solidFill>
                <a:srgbClr val="FFFFFF"/>
              </a:solidFill>
            </a:endParaRPr>
          </a:p>
        </p:txBody>
      </p:sp>
    </p:spTree>
    <p:extLst>
      <p:ext uri="{BB962C8B-B14F-4D97-AF65-F5344CB8AC3E}">
        <p14:creationId xmlns:p14="http://schemas.microsoft.com/office/powerpoint/2010/main" val="119801803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Overall experience: </a:t>
            </a:r>
            <a:br>
              <a:rPr lang="en-GB" dirty="0"/>
            </a:br>
            <a:r>
              <a:rPr lang="en-GB" dirty="0"/>
              <a:t>how the CCG’s practices compare</a:t>
            </a:r>
          </a:p>
        </p:txBody>
      </p:sp>
      <p:sp>
        <p:nvSpPr>
          <p:cNvPr id="41" name="Text Placeholder 5" hidden="1"/>
          <p:cNvSpPr txBox="1">
            <a:spLocks noGrp="1"/>
          </p:cNvSpPr>
          <p:nvPr>
            <p:ph type="body" sz="quarter" idx="12"/>
          </p:nvPr>
        </p:nvSpPr>
        <p:spPr>
          <a:xfrm>
            <a:off x="246062" y="6134151"/>
            <a:ext cx="9531473"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dirty="0">
                <a:solidFill>
                  <a:schemeClr val="bg1"/>
                </a:solidFill>
              </a:rPr>
              <a:t> 	</a:t>
            </a:r>
          </a:p>
        </p:txBody>
      </p:sp>
      <p:sp>
        <p:nvSpPr>
          <p:cNvPr id="23" name="Rectangle 22"/>
          <p:cNvSpPr/>
          <p:nvPr/>
        </p:nvSpPr>
        <p:spPr>
          <a:xfrm>
            <a:off x="56456" y="1433527"/>
            <a:ext cx="2525050"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‘good’</a:t>
            </a:r>
            <a:endParaRPr lang="en-GB" sz="2000" b="1" i="1" dirty="0">
              <a:solidFill>
                <a:schemeClr val="tx1">
                  <a:lumMod val="75000"/>
                  <a:lumOff val="25000"/>
                </a:schemeClr>
              </a:solidFill>
            </a:endParaRPr>
          </a:p>
        </p:txBody>
      </p:sp>
      <p:grpSp>
        <p:nvGrpSpPr>
          <p:cNvPr id="24" name="Group 23"/>
          <p:cNvGrpSpPr/>
          <p:nvPr/>
        </p:nvGrpSpPr>
        <p:grpSpPr>
          <a:xfrm>
            <a:off x="6880448" y="1504884"/>
            <a:ext cx="2969096" cy="138500"/>
            <a:chOff x="4380332" y="1526076"/>
            <a:chExt cx="2969096" cy="138500"/>
          </a:xfrm>
        </p:grpSpPr>
        <p:sp>
          <p:nvSpPr>
            <p:cNvPr id="26" name="TextBox 7"/>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7" name="TextBox 8"/>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6" name="Oval 15"/>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40" name="TextBox 13"/>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21" name="Oval 20"/>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aphicFrame>
        <p:nvGraphicFramePr>
          <p:cNvPr id="7" name="D_19d1988da70378af_CalcTable"/>
          <p:cNvGraphicFramePr>
            <a:graphicFrameLocks noGrp="1"/>
          </p:cNvGraphicFramePr>
          <p:nvPr/>
        </p:nvGraphicFramePr>
        <p:xfrm>
          <a:off x="0" y="6071312"/>
          <a:ext cx="7113240" cy="282378"/>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82378">
                <a:tc>
                  <a:txBody>
                    <a:bodyPr/>
                    <a:lstStyle/>
                    <a:p>
                      <a:pPr marL="0" indent="0">
                        <a:buNone/>
                      </a:pPr>
                      <a:r>
                        <a:rPr lang="en-GB" sz="800" b="0">
                          <a:solidFill>
                            <a:schemeClr val="bg1"/>
                          </a:solidFill>
                        </a:rPr>
                        <a:t>Base: All those completing a questionnaire: National (710,945); CCG 2020 (5,271); Practice bases range from 81 to 146</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8" name="D_19d1988da70378af" hidden="1"/>
          <p:cNvGraphicFramePr/>
          <p:nvPr>
            <p:extLst>
              <p:ext uri="{D42A27DB-BD31-4B8C-83A1-F6EECF244321}">
                <p14:modId xmlns:p14="http://schemas.microsoft.com/office/powerpoint/2010/main" val="557228929"/>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a:extLst>
              <a:ext uri="{FF2B5EF4-FFF2-40B4-BE49-F238E27FC236}">
                <a16:creationId xmlns:a16="http://schemas.microsoft.com/office/drawing/2014/main" id="{3DE32D0A-4AB6-4206-9187-0479216E2B3F}"/>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Q31. Overall, how would you describe your experience of your GP practice?</a:t>
            </a:r>
          </a:p>
        </p:txBody>
      </p:sp>
      <p:graphicFrame>
        <p:nvGraphicFramePr>
          <p:cNvPr id="25" name="D_859be3f9a31b7d00">
            <a:extLst>
              <a:ext uri="{FF2B5EF4-FFF2-40B4-BE49-F238E27FC236}">
                <a16:creationId xmlns:a16="http://schemas.microsoft.com/office/drawing/2014/main" id="{DC651961-5C24-4AE4-AA42-2D588596E634}"/>
              </a:ext>
            </a:extLst>
          </p:cNvPr>
          <p:cNvGraphicFramePr/>
          <p:nvPr>
            <p:extLst>
              <p:ext uri="{D42A27DB-BD31-4B8C-83A1-F6EECF244321}">
                <p14:modId xmlns:p14="http://schemas.microsoft.com/office/powerpoint/2010/main" val="2220337877"/>
              </p:ext>
            </p:extLst>
          </p:nvPr>
        </p:nvGraphicFramePr>
        <p:xfrm>
          <a:off x="150083" y="1700808"/>
          <a:ext cx="9649072" cy="3994556"/>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78DB594A-EE76-4B93-AB5B-F8DDA983EE04}"/>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cxnSp>
        <p:nvCxnSpPr>
          <p:cNvPr id="18" name="Straight Connector 17">
            <a:extLst>
              <a:ext uri="{FF2B5EF4-FFF2-40B4-BE49-F238E27FC236}">
                <a16:creationId xmlns:a16="http://schemas.microsoft.com/office/drawing/2014/main" id="{C63B7774-644E-4078-A565-CDF3BEFEBD55}"/>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
        <p:nvSpPr>
          <p:cNvPr id="28" name="TextBox 27">
            <a:extLst>
              <a:ext uri="{FF2B5EF4-FFF2-40B4-BE49-F238E27FC236}">
                <a16:creationId xmlns:a16="http://schemas.microsoft.com/office/drawing/2014/main" id="{0A547552-06E3-4E60-A8DD-A89B3CE75B11}"/>
              </a:ext>
            </a:extLst>
          </p:cNvPr>
          <p:cNvSpPr txBox="1"/>
          <p:nvPr/>
        </p:nvSpPr>
        <p:spPr>
          <a:xfrm>
            <a:off x="7851103" y="6128391"/>
            <a:ext cx="1926433" cy="123111"/>
          </a:xfrm>
          <a:prstGeom prst="rect">
            <a:avLst/>
          </a:prstGeom>
          <a:noFill/>
        </p:spPr>
        <p:txBody>
          <a:bodyPr wrap="square" lIns="0" tIns="0" rIns="0" bIns="0" rtlCol="0">
            <a:spAutoFit/>
          </a:bodyPr>
          <a:lstStyle/>
          <a:p>
            <a:pPr lvl="0" algn="l"/>
            <a:r>
              <a:rPr lang="en-GB" sz="800" dirty="0">
                <a:solidFill>
                  <a:srgbClr val="FFFFFF"/>
                </a:solidFill>
              </a:rPr>
              <a:t>%Good = %Very good + %Fairly good</a:t>
            </a:r>
            <a:endParaRPr lang="en-GB" sz="800" kern="0" dirty="0">
              <a:solidFill>
                <a:srgbClr val="FFFFFF"/>
              </a:solidFill>
            </a:endParaRPr>
          </a:p>
        </p:txBody>
      </p:sp>
    </p:spTree>
    <p:extLst>
      <p:ext uri="{BB962C8B-B14F-4D97-AF65-F5344CB8AC3E}">
        <p14:creationId xmlns:p14="http://schemas.microsoft.com/office/powerpoint/2010/main" val="35112849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3119482"/>
            <a:ext cx="6768752" cy="553998"/>
          </a:xfrm>
        </p:spPr>
        <p:txBody>
          <a:bodyPr/>
          <a:lstStyle/>
          <a:p>
            <a:r>
              <a:rPr lang="en-GB" sz="3600" dirty="0"/>
              <a:t>Local GP services </a:t>
            </a:r>
          </a:p>
        </p:txBody>
      </p:sp>
    </p:spTree>
    <p:extLst>
      <p:ext uri="{BB962C8B-B14F-4D97-AF65-F5344CB8AC3E}">
        <p14:creationId xmlns:p14="http://schemas.microsoft.com/office/powerpoint/2010/main" val="290105813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D_cdf9adae7d5734f3">
            <a:extLst>
              <a:ext uri="{FF2B5EF4-FFF2-40B4-BE49-F238E27FC236}">
                <a16:creationId xmlns:a16="http://schemas.microsoft.com/office/drawing/2014/main" id="{599833D2-440C-4649-812A-32054B29F118}"/>
              </a:ext>
            </a:extLst>
          </p:cNvPr>
          <p:cNvGraphicFramePr>
            <a:graphicFrameLocks/>
          </p:cNvGraphicFramePr>
          <p:nvPr>
            <p:extLst>
              <p:ext uri="{D42A27DB-BD31-4B8C-83A1-F6EECF244321}">
                <p14:modId xmlns:p14="http://schemas.microsoft.com/office/powerpoint/2010/main" val="2371618540"/>
              </p:ext>
            </p:extLst>
          </p:nvPr>
        </p:nvGraphicFramePr>
        <p:xfrm>
          <a:off x="-15552" y="1700808"/>
          <a:ext cx="4176465" cy="3138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D_e4f35258c9db5b73"/>
          <p:cNvGraphicFramePr>
            <a:graphicFrameLocks noGrp="1"/>
          </p:cNvGraphicFramePr>
          <p:nvPr>
            <p:extLst>
              <p:ext uri="{D42A27DB-BD31-4B8C-83A1-F6EECF244321}">
                <p14:modId xmlns:p14="http://schemas.microsoft.com/office/powerpoint/2010/main" val="1090024669"/>
              </p:ext>
            </p:extLst>
          </p:nvPr>
        </p:nvGraphicFramePr>
        <p:xfrm>
          <a:off x="7987704" y="212200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65%</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D_402ad5931b5eceaa"/>
          <p:cNvGraphicFramePr>
            <a:graphicFrameLocks noGrp="1"/>
          </p:cNvGraphicFramePr>
          <p:nvPr>
            <p:extLst>
              <p:ext uri="{D42A27DB-BD31-4B8C-83A1-F6EECF244321}">
                <p14:modId xmlns:p14="http://schemas.microsoft.com/office/powerpoint/2010/main" val="1914266386"/>
              </p:ext>
            </p:extLst>
          </p:nvPr>
        </p:nvGraphicFramePr>
        <p:xfrm>
          <a:off x="6542360"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29%</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247801" y="0"/>
            <a:ext cx="8064523" cy="764704"/>
          </a:xfrm>
        </p:spPr>
        <p:txBody>
          <a:bodyPr/>
          <a:lstStyle/>
          <a:p>
            <a:r>
              <a:rPr lang="en-GB" dirty="0"/>
              <a:t>Ease of getting through to GP practice on the phone</a:t>
            </a:r>
          </a:p>
        </p:txBody>
      </p:sp>
      <p:sp>
        <p:nvSpPr>
          <p:cNvPr id="30" name="Rectangle 29"/>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Q1. Generally, how easy is it to get through to someone at your GP practice on the phone?</a:t>
            </a:r>
          </a:p>
        </p:txBody>
      </p:sp>
      <p:graphicFrame>
        <p:nvGraphicFramePr>
          <p:cNvPr id="53" name="D_aebe916e0a5d98f3"/>
          <p:cNvGraphicFramePr>
            <a:graphicFrameLocks noGrp="1"/>
          </p:cNvGraphicFramePr>
          <p:nvPr>
            <p:extLst>
              <p:ext uri="{D42A27DB-BD31-4B8C-83A1-F6EECF244321}">
                <p14:modId xmlns:p14="http://schemas.microsoft.com/office/powerpoint/2010/main" val="2089316600"/>
              </p:ext>
            </p:extLst>
          </p:nvPr>
        </p:nvGraphicFramePr>
        <p:xfrm>
          <a:off x="7987704"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35%</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TextBox 49"/>
          <p:cNvSpPr txBox="1"/>
          <p:nvPr/>
        </p:nvSpPr>
        <p:spPr>
          <a:xfrm>
            <a:off x="8306556" y="2699628"/>
            <a:ext cx="1368152" cy="369332"/>
          </a:xfrm>
          <a:prstGeom prst="rect">
            <a:avLst/>
          </a:prstGeom>
          <a:noFill/>
          <a:effectLst/>
        </p:spPr>
        <p:txBody>
          <a:bodyPr wrap="square" lIns="0" tIns="0" rIns="0" bIns="0" rtlCol="0">
            <a:spAutoFit/>
          </a:bodyPr>
          <a:lstStyle/>
          <a:p>
            <a:pPr algn="ctr"/>
            <a:br>
              <a:rPr lang="en-GB" dirty="0"/>
            </a:br>
            <a:r>
              <a:rPr lang="en-GB" dirty="0"/>
              <a:t>Easy</a:t>
            </a:r>
          </a:p>
        </p:txBody>
      </p:sp>
      <p:sp>
        <p:nvSpPr>
          <p:cNvPr id="51" name="TextBox 50"/>
          <p:cNvSpPr txBox="1"/>
          <p:nvPr/>
        </p:nvSpPr>
        <p:spPr>
          <a:xfrm>
            <a:off x="8337376" y="3820398"/>
            <a:ext cx="1368152" cy="184666"/>
          </a:xfrm>
          <a:prstGeom prst="rect">
            <a:avLst/>
          </a:prstGeom>
          <a:noFill/>
          <a:effectLst/>
        </p:spPr>
        <p:txBody>
          <a:bodyPr wrap="square" lIns="0" tIns="0" rIns="0" bIns="0" rtlCol="0">
            <a:spAutoFit/>
          </a:bodyPr>
          <a:lstStyle/>
          <a:p>
            <a:pPr algn="ctr"/>
            <a:r>
              <a:rPr lang="en-GB" dirty="0"/>
              <a:t>Not easy</a:t>
            </a:r>
          </a:p>
        </p:txBody>
      </p:sp>
      <p:graphicFrame>
        <p:nvGraphicFramePr>
          <p:cNvPr id="6" name="Ipsos Ribbon Rules" hidden="1"/>
          <p:cNvGraphicFramePr/>
          <p:nvPr>
            <p:extLst>
              <p:ext uri="{D42A27DB-BD31-4B8C-83A1-F6EECF244321}">
                <p14:modId xmlns:p14="http://schemas.microsoft.com/office/powerpoint/2010/main" val="214022956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1d9b622c46c94127" hidden="1"/>
          <p:cNvGraphicFramePr/>
          <p:nvPr>
            <p:extLst>
              <p:ext uri="{D42A27DB-BD31-4B8C-83A1-F6EECF244321}">
                <p14:modId xmlns:p14="http://schemas.microsoft.com/office/powerpoint/2010/main" val="4132912896"/>
              </p:ext>
            </p:extLst>
          </p:nvPr>
        </p:nvGraphicFramePr>
        <p:xfrm>
          <a:off x="-950311" y="458929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D_0b4a4e23c472fe75" hidden="1"/>
          <p:cNvGraphicFramePr/>
          <p:nvPr>
            <p:extLst>
              <p:ext uri="{D42A27DB-BD31-4B8C-83A1-F6EECF244321}">
                <p14:modId xmlns:p14="http://schemas.microsoft.com/office/powerpoint/2010/main" val="1758289291"/>
              </p:ext>
            </p:extLst>
          </p:nvPr>
        </p:nvGraphicFramePr>
        <p:xfrm>
          <a:off x="8555140" y="4568403"/>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D_7fa361abf645be66_CalcTable"/>
          <p:cNvGraphicFramePr>
            <a:graphicFrameLocks noGrp="1"/>
          </p:cNvGraphicFramePr>
          <p:nvPr>
            <p:extLst>
              <p:ext uri="{D42A27DB-BD31-4B8C-83A1-F6EECF244321}">
                <p14:modId xmlns:p14="http://schemas.microsoft.com/office/powerpoint/2010/main" val="273280315"/>
              </p:ext>
            </p:extLst>
          </p:nvPr>
        </p:nvGraphicFramePr>
        <p:xfrm>
          <a:off x="45996" y="6021288"/>
          <a:ext cx="7067243" cy="300968"/>
        </p:xfrm>
        <a:graphic>
          <a:graphicData uri="http://schemas.openxmlformats.org/drawingml/2006/table">
            <a:tbl>
              <a:tblPr firstRow="1" bandRow="1">
                <a:tableStyleId>{5C22544A-7EE6-4342-B048-85BDC9FD1C3A}</a:tableStyleId>
              </a:tblPr>
              <a:tblGrid>
                <a:gridCol w="7067243">
                  <a:extLst>
                    <a:ext uri="{9D8B030D-6E8A-4147-A177-3AD203B41FA5}">
                      <a16:colId xmlns:a16="http://schemas.microsoft.com/office/drawing/2014/main" val="20000"/>
                    </a:ext>
                  </a:extLst>
                </a:gridCol>
              </a:tblGrid>
              <a:tr h="300968">
                <a:tc>
                  <a:txBody>
                    <a:bodyPr/>
                    <a:lstStyle/>
                    <a:p>
                      <a:pPr marL="0" indent="0">
                        <a:buNone/>
                      </a:pPr>
                      <a:r>
                        <a:rPr lang="en-GB" sz="800" b="0">
                          <a:solidFill>
                            <a:schemeClr val="bg1"/>
                          </a:solidFill>
                        </a:rPr>
                        <a:t>Base: All those completing a questionnaire excluding 'Haven't tried': National (701,494); CCG 2020 (5,236); CCG 2019 (5,428); CCG 2018 (5,213); Practice bases range from 76 to 149; CCG bases range from 1,443 to 8,498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0" name="D_7fa361abf645be66" hidden="1"/>
          <p:cNvGraphicFramePr/>
          <p:nvPr>
            <p:extLst>
              <p:ext uri="{D42A27DB-BD31-4B8C-83A1-F6EECF244321}">
                <p14:modId xmlns:p14="http://schemas.microsoft.com/office/powerpoint/2010/main" val="1302835864"/>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4" name="D_ca8404d1125565fa"/>
          <p:cNvGraphicFramePr>
            <a:graphicFrameLocks noGrp="1"/>
          </p:cNvGraphicFramePr>
          <p:nvPr>
            <p:extLst>
              <p:ext uri="{D42A27DB-BD31-4B8C-83A1-F6EECF244321}">
                <p14:modId xmlns:p14="http://schemas.microsoft.com/office/powerpoint/2010/main" val="2553414988"/>
              </p:ext>
            </p:extLst>
          </p:nvPr>
        </p:nvGraphicFramePr>
        <p:xfrm>
          <a:off x="6542360" y="2123176"/>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71%</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8" name="TextBox 57"/>
          <p:cNvSpPr txBox="1"/>
          <p:nvPr/>
        </p:nvSpPr>
        <p:spPr>
          <a:xfrm>
            <a:off x="6861212" y="2699628"/>
            <a:ext cx="1368152" cy="369332"/>
          </a:xfrm>
          <a:prstGeom prst="rect">
            <a:avLst/>
          </a:prstGeom>
          <a:noFill/>
          <a:effectLst/>
        </p:spPr>
        <p:txBody>
          <a:bodyPr wrap="square" lIns="0" tIns="0" rIns="0" bIns="0" rtlCol="0">
            <a:spAutoFit/>
          </a:bodyPr>
          <a:lstStyle/>
          <a:p>
            <a:pPr algn="ctr"/>
            <a:br>
              <a:rPr lang="en-GB" dirty="0"/>
            </a:br>
            <a:r>
              <a:rPr lang="en-GB" dirty="0"/>
              <a:t>Easy</a:t>
            </a:r>
          </a:p>
        </p:txBody>
      </p:sp>
      <p:sp>
        <p:nvSpPr>
          <p:cNvPr id="60" name="TextBox 59"/>
          <p:cNvSpPr txBox="1"/>
          <p:nvPr/>
        </p:nvSpPr>
        <p:spPr>
          <a:xfrm>
            <a:off x="6888570" y="3820398"/>
            <a:ext cx="1368152" cy="184666"/>
          </a:xfrm>
          <a:prstGeom prst="rect">
            <a:avLst/>
          </a:prstGeom>
          <a:noFill/>
          <a:effectLst/>
        </p:spPr>
        <p:txBody>
          <a:bodyPr wrap="square" lIns="0" tIns="0" rIns="0" bIns="0" rtlCol="0">
            <a:spAutoFit/>
          </a:bodyPr>
          <a:lstStyle/>
          <a:p>
            <a:pPr algn="ctr"/>
            <a:r>
              <a:rPr lang="en-GB" dirty="0"/>
              <a:t>Not easy</a:t>
            </a:r>
          </a:p>
        </p:txBody>
      </p:sp>
      <p:cxnSp>
        <p:nvCxnSpPr>
          <p:cNvPr id="42" name="Straight Connector 41">
            <a:extLst>
              <a:ext uri="{FF2B5EF4-FFF2-40B4-BE49-F238E27FC236}">
                <a16:creationId xmlns:a16="http://schemas.microsoft.com/office/drawing/2014/main" id="{5A8D4180-EACF-48A8-BED2-61E9A88E11C3}"/>
              </a:ext>
            </a:extLst>
          </p:cNvPr>
          <p:cNvCxnSpPr/>
          <p:nvPr/>
        </p:nvCxnSpPr>
        <p:spPr bwMode="auto">
          <a:xfrm>
            <a:off x="6753200" y="2190177"/>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45" name="Straight Connector 44">
            <a:extLst>
              <a:ext uri="{FF2B5EF4-FFF2-40B4-BE49-F238E27FC236}">
                <a16:creationId xmlns:a16="http://schemas.microsoft.com/office/drawing/2014/main" id="{9E2A914B-79A1-4ECB-99CB-3A6CD5832FDE}"/>
              </a:ext>
            </a:extLst>
          </p:cNvPr>
          <p:cNvCxnSpPr/>
          <p:nvPr/>
        </p:nvCxnSpPr>
        <p:spPr bwMode="auto">
          <a:xfrm>
            <a:off x="3224808" y="2190177"/>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3" name="TextBox 62">
            <a:extLst>
              <a:ext uri="{FF2B5EF4-FFF2-40B4-BE49-F238E27FC236}">
                <a16:creationId xmlns:a16="http://schemas.microsoft.com/office/drawing/2014/main" id="{4E6522F2-7AAD-4A14-82FB-7D66CD68887A}"/>
              </a:ext>
            </a:extLst>
          </p:cNvPr>
          <p:cNvSpPr txBox="1"/>
          <p:nvPr/>
        </p:nvSpPr>
        <p:spPr>
          <a:xfrm>
            <a:off x="7617296" y="6086849"/>
            <a:ext cx="2242708" cy="246221"/>
          </a:xfrm>
          <a:prstGeom prst="rect">
            <a:avLst/>
          </a:prstGeom>
          <a:noFill/>
        </p:spPr>
        <p:txBody>
          <a:bodyPr wrap="square" lIns="0" tIns="0" rIns="0" bIns="0" rtlCol="0">
            <a:spAutoFit/>
          </a:bodyPr>
          <a:lstStyle/>
          <a:p>
            <a:pPr lvl="0" algn="l" eaLnBrk="1" hangingPunct="1">
              <a:spcBef>
                <a:spcPts val="0"/>
              </a:spcBef>
            </a:pPr>
            <a:r>
              <a:rPr lang="en-GB" sz="800" kern="0" dirty="0">
                <a:solidFill>
                  <a:srgbClr val="FFFFFF"/>
                </a:solidFill>
                <a:latin typeface="Arial"/>
              </a:rPr>
              <a:t>%Easy = %Very easy + %Fairly easy  </a:t>
            </a:r>
          </a:p>
          <a:p>
            <a:pPr lvl="0" algn="l" eaLnBrk="1" hangingPunct="1">
              <a:spcBef>
                <a:spcPts val="0"/>
              </a:spcBef>
            </a:pPr>
            <a:r>
              <a:rPr lang="en-GB" sz="800" kern="0" dirty="0">
                <a:solidFill>
                  <a:srgbClr val="FFFFFF"/>
                </a:solidFill>
                <a:latin typeface="Arial"/>
              </a:rPr>
              <a:t>%Not easy = %Not very easy + %Not at all easy</a:t>
            </a:r>
            <a:endParaRPr lang="en-GB" sz="1800" dirty="0"/>
          </a:p>
        </p:txBody>
      </p:sp>
      <p:sp>
        <p:nvSpPr>
          <p:cNvPr id="64" name="Rectangle 63">
            <a:extLst>
              <a:ext uri="{FF2B5EF4-FFF2-40B4-BE49-F238E27FC236}">
                <a16:creationId xmlns:a16="http://schemas.microsoft.com/office/drawing/2014/main" id="{AF3EFE23-832E-4F15-90A1-321ADC9F1D66}"/>
              </a:ext>
            </a:extLst>
          </p:cNvPr>
          <p:cNvSpPr/>
          <p:nvPr/>
        </p:nvSpPr>
        <p:spPr bwMode="auto">
          <a:xfrm>
            <a:off x="632520" y="4509121"/>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5" name="TextBox 64">
            <a:extLst>
              <a:ext uri="{FF2B5EF4-FFF2-40B4-BE49-F238E27FC236}">
                <a16:creationId xmlns:a16="http://schemas.microsoft.com/office/drawing/2014/main" id="{BEE658C7-5608-49DB-98B1-24CAE07F156B}"/>
              </a:ext>
            </a:extLst>
          </p:cNvPr>
          <p:cNvSpPr txBox="1"/>
          <p:nvPr/>
        </p:nvSpPr>
        <p:spPr>
          <a:xfrm>
            <a:off x="1130861" y="4597746"/>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Practice range within CCG – % </a:t>
            </a:r>
            <a:r>
              <a:rPr lang="en-GB" sz="1100" b="1" dirty="0">
                <a:solidFill>
                  <a:schemeClr val="bg1"/>
                </a:solidFill>
              </a:rPr>
              <a:t>Easy</a:t>
            </a:r>
          </a:p>
        </p:txBody>
      </p:sp>
      <p:sp>
        <p:nvSpPr>
          <p:cNvPr id="66" name="TextBox 65">
            <a:extLst>
              <a:ext uri="{FF2B5EF4-FFF2-40B4-BE49-F238E27FC236}">
                <a16:creationId xmlns:a16="http://schemas.microsoft.com/office/drawing/2014/main" id="{7A6012F9-232F-4E15-AC79-446C5466C361}"/>
              </a:ext>
            </a:extLst>
          </p:cNvPr>
          <p:cNvSpPr txBox="1"/>
          <p:nvPr/>
        </p:nvSpPr>
        <p:spPr>
          <a:xfrm>
            <a:off x="5793829" y="4600921"/>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Easy</a:t>
            </a:r>
          </a:p>
        </p:txBody>
      </p:sp>
      <p:graphicFrame>
        <p:nvGraphicFramePr>
          <p:cNvPr id="67" name="D_4f77c31487262a3d">
            <a:extLst>
              <a:ext uri="{FF2B5EF4-FFF2-40B4-BE49-F238E27FC236}">
                <a16:creationId xmlns:a16="http://schemas.microsoft.com/office/drawing/2014/main" id="{2800418A-413C-4A60-8AB1-03CD22BB6126}"/>
              </a:ext>
            </a:extLst>
          </p:cNvPr>
          <p:cNvGraphicFramePr/>
          <p:nvPr>
            <p:extLst>
              <p:ext uri="{D42A27DB-BD31-4B8C-83A1-F6EECF244321}">
                <p14:modId xmlns:p14="http://schemas.microsoft.com/office/powerpoint/2010/main" val="2074474105"/>
              </p:ext>
            </p:extLst>
          </p:nvPr>
        </p:nvGraphicFramePr>
        <p:xfrm>
          <a:off x="1692945" y="4918290"/>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8" name="D_2d25be5c4e7b80a4">
            <a:extLst>
              <a:ext uri="{FF2B5EF4-FFF2-40B4-BE49-F238E27FC236}">
                <a16:creationId xmlns:a16="http://schemas.microsoft.com/office/drawing/2014/main" id="{E6760CFE-E84B-4C6C-9087-F5FDBF8833D8}"/>
              </a:ext>
            </a:extLst>
          </p:cNvPr>
          <p:cNvGraphicFramePr/>
          <p:nvPr>
            <p:extLst>
              <p:ext uri="{D42A27DB-BD31-4B8C-83A1-F6EECF244321}">
                <p14:modId xmlns:p14="http://schemas.microsoft.com/office/powerpoint/2010/main" val="1625288287"/>
              </p:ext>
            </p:extLst>
          </p:nvPr>
        </p:nvGraphicFramePr>
        <p:xfrm>
          <a:off x="2896241" y="4918290"/>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9" name="D_52d8e0ccbf9680b3">
            <a:extLst>
              <a:ext uri="{FF2B5EF4-FFF2-40B4-BE49-F238E27FC236}">
                <a16:creationId xmlns:a16="http://schemas.microsoft.com/office/drawing/2014/main" id="{D621A208-212A-4EEF-B437-7BE27E367551}"/>
              </a:ext>
            </a:extLst>
          </p:cNvPr>
          <p:cNvGraphicFramePr/>
          <p:nvPr>
            <p:extLst>
              <p:ext uri="{D42A27DB-BD31-4B8C-83A1-F6EECF244321}">
                <p14:modId xmlns:p14="http://schemas.microsoft.com/office/powerpoint/2010/main" val="1499258899"/>
              </p:ext>
            </p:extLst>
          </p:nvPr>
        </p:nvGraphicFramePr>
        <p:xfrm>
          <a:off x="6321103" y="4918290"/>
          <a:ext cx="1080000" cy="10801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0" name="D_e544904a2d64764e">
            <a:extLst>
              <a:ext uri="{FF2B5EF4-FFF2-40B4-BE49-F238E27FC236}">
                <a16:creationId xmlns:a16="http://schemas.microsoft.com/office/drawing/2014/main" id="{26F24272-93A9-40DB-8160-D7ABD6EB8BA8}"/>
              </a:ext>
            </a:extLst>
          </p:cNvPr>
          <p:cNvGraphicFramePr/>
          <p:nvPr>
            <p:extLst>
              <p:ext uri="{D42A27DB-BD31-4B8C-83A1-F6EECF244321}">
                <p14:modId xmlns:p14="http://schemas.microsoft.com/office/powerpoint/2010/main" val="3378825803"/>
              </p:ext>
            </p:extLst>
          </p:nvPr>
        </p:nvGraphicFramePr>
        <p:xfrm>
          <a:off x="7524399" y="4918290"/>
          <a:ext cx="1080000" cy="1080119"/>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1" name="D_0ead3e59b607fb92_CalcTable">
            <a:extLst>
              <a:ext uri="{FF2B5EF4-FFF2-40B4-BE49-F238E27FC236}">
                <a16:creationId xmlns:a16="http://schemas.microsoft.com/office/drawing/2014/main" id="{D132B779-CF8C-4D17-B024-524B9B9FCBD0}"/>
              </a:ext>
            </a:extLst>
          </p:cNvPr>
          <p:cNvGraphicFramePr>
            <a:graphicFrameLocks noGrp="1"/>
          </p:cNvGraphicFramePr>
          <p:nvPr>
            <p:extLst>
              <p:ext uri="{D42A27DB-BD31-4B8C-83A1-F6EECF244321}">
                <p14:modId xmlns:p14="http://schemas.microsoft.com/office/powerpoint/2010/main" val="2020842471"/>
              </p:ext>
            </p:extLst>
          </p:nvPr>
        </p:nvGraphicFramePr>
        <p:xfrm>
          <a:off x="1896210" y="5138309"/>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43%</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99%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2" name="D_1c783c2884657657_CalcTable">
            <a:extLst>
              <a:ext uri="{FF2B5EF4-FFF2-40B4-BE49-F238E27FC236}">
                <a16:creationId xmlns:a16="http://schemas.microsoft.com/office/drawing/2014/main" id="{EE7F432D-FD81-4B6A-9932-F849A8A82BB9}"/>
              </a:ext>
            </a:extLst>
          </p:cNvPr>
          <p:cNvGraphicFramePr>
            <a:graphicFrameLocks noGrp="1"/>
          </p:cNvGraphicFramePr>
          <p:nvPr>
            <p:extLst>
              <p:ext uri="{D42A27DB-BD31-4B8C-83A1-F6EECF244321}">
                <p14:modId xmlns:p14="http://schemas.microsoft.com/office/powerpoint/2010/main" val="3338848570"/>
              </p:ext>
            </p:extLst>
          </p:nvPr>
        </p:nvGraphicFramePr>
        <p:xfrm>
          <a:off x="6504722" y="5172433"/>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52%</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73%</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8" name="D_0ead3e59b607fb92" hidden="1"/>
          <p:cNvGraphicFramePr/>
          <p:nvPr>
            <p:extLst>
              <p:ext uri="{D42A27DB-BD31-4B8C-83A1-F6EECF244321}">
                <p14:modId xmlns:p14="http://schemas.microsoft.com/office/powerpoint/2010/main" val="3560508589"/>
              </p:ext>
            </p:extLst>
          </p:nvPr>
        </p:nvGraphicFramePr>
        <p:xfrm>
          <a:off x="-2138558" y="5172433"/>
          <a:ext cx="2032000" cy="5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3" name="D_1c783c2884657657" hidden="1"/>
          <p:cNvGraphicFramePr/>
          <p:nvPr>
            <p:extLst>
              <p:ext uri="{D42A27DB-BD31-4B8C-83A1-F6EECF244321}">
                <p14:modId xmlns:p14="http://schemas.microsoft.com/office/powerpoint/2010/main" val="1588493963"/>
              </p:ext>
            </p:extLst>
          </p:nvPr>
        </p:nvGraphicFramePr>
        <p:xfrm>
          <a:off x="10070742" y="5204349"/>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47" name="TextBox 46">
            <a:extLst>
              <a:ext uri="{FF2B5EF4-FFF2-40B4-BE49-F238E27FC236}">
                <a16:creationId xmlns:a16="http://schemas.microsoft.com/office/drawing/2014/main" id="{CDE608F9-2026-463D-B56D-402EC144F1A5}"/>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48" name="TextBox 47">
            <a:extLst>
              <a:ext uri="{FF2B5EF4-FFF2-40B4-BE49-F238E27FC236}">
                <a16:creationId xmlns:a16="http://schemas.microsoft.com/office/drawing/2014/main" id="{0A681AC3-7577-4C55-8F39-AD7505FA60E1}"/>
              </a:ext>
            </a:extLst>
          </p:cNvPr>
          <p:cNvSpPr txBox="1"/>
          <p:nvPr/>
        </p:nvSpPr>
        <p:spPr>
          <a:xfrm>
            <a:off x="7113240" y="1628800"/>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55" name="TextBox 54">
            <a:extLst>
              <a:ext uri="{FF2B5EF4-FFF2-40B4-BE49-F238E27FC236}">
                <a16:creationId xmlns:a16="http://schemas.microsoft.com/office/drawing/2014/main" id="{F5EA8C89-532E-446B-A15E-56023E966B36}"/>
              </a:ext>
            </a:extLst>
          </p:cNvPr>
          <p:cNvSpPr txBox="1"/>
          <p:nvPr/>
        </p:nvSpPr>
        <p:spPr>
          <a:xfrm>
            <a:off x="3766141" y="1628800"/>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56" name="TextBox 55">
            <a:extLst>
              <a:ext uri="{FF2B5EF4-FFF2-40B4-BE49-F238E27FC236}">
                <a16:creationId xmlns:a16="http://schemas.microsoft.com/office/drawing/2014/main" id="{1D343FCB-7B54-4E21-BC99-F937139EC9FC}"/>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73" name="TextBox 72">
            <a:extLst>
              <a:ext uri="{FF2B5EF4-FFF2-40B4-BE49-F238E27FC236}">
                <a16:creationId xmlns:a16="http://schemas.microsoft.com/office/drawing/2014/main" id="{0D47C67F-3A16-4D30-BAA4-222E486CF375}"/>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41" name="D_3b251f3c426c31a3_CalcTable"/>
          <p:cNvGraphicFramePr>
            <a:graphicFrameLocks noGrp="1"/>
          </p:cNvGraphicFramePr>
          <p:nvPr>
            <p:extLst>
              <p:ext uri="{D42A27DB-BD31-4B8C-83A1-F6EECF244321}">
                <p14:modId xmlns:p14="http://schemas.microsoft.com/office/powerpoint/2010/main" val="1095191711"/>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44" name="D_3b251f3c426c31a3" hidden="1"/>
          <p:cNvGraphicFramePr/>
          <p:nvPr>
            <p:extLst>
              <p:ext uri="{D42A27DB-BD31-4B8C-83A1-F6EECF244321}">
                <p14:modId xmlns:p14="http://schemas.microsoft.com/office/powerpoint/2010/main" val="3212585765"/>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9" name="D_13e6535e4e553ea4">
            <a:extLst>
              <a:ext uri="{FF2B5EF4-FFF2-40B4-BE49-F238E27FC236}">
                <a16:creationId xmlns:a16="http://schemas.microsoft.com/office/drawing/2014/main" id="{92DE1580-DB4D-4962-921A-2F8B99575852}"/>
              </a:ext>
            </a:extLst>
          </p:cNvPr>
          <p:cNvGraphicFramePr/>
          <p:nvPr>
            <p:extLst>
              <p:ext uri="{D42A27DB-BD31-4B8C-83A1-F6EECF244321}">
                <p14:modId xmlns:p14="http://schemas.microsoft.com/office/powerpoint/2010/main" val="2156042384"/>
              </p:ext>
            </p:extLst>
          </p:nvPr>
        </p:nvGraphicFramePr>
        <p:xfrm>
          <a:off x="3543163" y="2148569"/>
          <a:ext cx="2813496" cy="186144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38535974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_ea5808b1f5cec66c"/>
          <p:cNvGraphicFramePr/>
          <p:nvPr>
            <p:extLst>
              <p:ext uri="{D42A27DB-BD31-4B8C-83A1-F6EECF244321}">
                <p14:modId xmlns:p14="http://schemas.microsoft.com/office/powerpoint/2010/main" val="1020821283"/>
              </p:ext>
            </p:extLst>
          </p:nvPr>
        </p:nvGraphicFramePr>
        <p:xfrm>
          <a:off x="150083"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Ease of getting through to GP practice on the phone: how the CCG’s practices compare</a:t>
            </a:r>
          </a:p>
        </p:txBody>
      </p:sp>
      <p:sp>
        <p:nvSpPr>
          <p:cNvPr id="41" name="Text Placeholder 5" hidden="1"/>
          <p:cNvSpPr txBox="1">
            <a:spLocks noGrp="1"/>
          </p:cNvSpPr>
          <p:nvPr>
            <p:ph type="body" sz="quarter" idx="12"/>
          </p:nvPr>
        </p:nvSpPr>
        <p:spPr>
          <a:xfrm>
            <a:off x="128464" y="6154851"/>
            <a:ext cx="977753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endParaRPr lang="en-GB" sz="800" kern="0" dirty="0">
              <a:solidFill>
                <a:schemeClr val="bg1"/>
              </a:solidFill>
            </a:endParaRPr>
          </a:p>
        </p:txBody>
      </p:sp>
      <p:sp>
        <p:nvSpPr>
          <p:cNvPr id="23" name="Rectangle 22"/>
          <p:cNvSpPr/>
          <p:nvPr/>
        </p:nvSpPr>
        <p:spPr>
          <a:xfrm>
            <a:off x="53641" y="1433527"/>
            <a:ext cx="5388013"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it is ‘easy’ to get through to someone on the phone</a:t>
            </a:r>
            <a:endParaRPr lang="en-GB" sz="2000" b="1" i="1" dirty="0">
              <a:solidFill>
                <a:schemeClr val="tx1">
                  <a:lumMod val="75000"/>
                  <a:lumOff val="25000"/>
                </a:schemeClr>
              </a:solidFill>
            </a:endParaRPr>
          </a:p>
        </p:txBody>
      </p:sp>
      <p:graphicFrame>
        <p:nvGraphicFramePr>
          <p:cNvPr id="25" name="D_1fc4506639beacfa_CalcTable"/>
          <p:cNvGraphicFramePr>
            <a:graphicFrameLocks noGrp="1"/>
          </p:cNvGraphicFramePr>
          <p:nvPr>
            <p:extLst>
              <p:ext uri="{D42A27DB-BD31-4B8C-83A1-F6EECF244321}">
                <p14:modId xmlns:p14="http://schemas.microsoft.com/office/powerpoint/2010/main" val="463319104"/>
              </p:ext>
            </p:extLst>
          </p:nvPr>
        </p:nvGraphicFramePr>
        <p:xfrm>
          <a:off x="1" y="6048390"/>
          <a:ext cx="7113240" cy="310015"/>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310015">
                <a:tc>
                  <a:txBody>
                    <a:bodyPr/>
                    <a:lstStyle/>
                    <a:p>
                      <a:pPr marL="0" indent="0">
                        <a:buNone/>
                      </a:pPr>
                      <a:r>
                        <a:rPr lang="en-GB" sz="800" b="0">
                          <a:solidFill>
                            <a:schemeClr val="bg1"/>
                          </a:solidFill>
                        </a:rPr>
                        <a:t>Base: All those completing a questionnaire excluding ‘Haven’t tried’: National (701,494); CCG 2020 (5,236); Practice bases range from 76 to 149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TextBox 23"/>
          <p:cNvSpPr txBox="1"/>
          <p:nvPr/>
        </p:nvSpPr>
        <p:spPr>
          <a:xfrm>
            <a:off x="7846013" y="6114201"/>
            <a:ext cx="2003531" cy="123111"/>
          </a:xfrm>
          <a:prstGeom prst="rect">
            <a:avLst/>
          </a:prstGeom>
          <a:noFill/>
        </p:spPr>
        <p:txBody>
          <a:bodyPr wrap="square" lIns="0" tIns="0" rIns="0" bIns="0" rtlCol="0">
            <a:spAutoFit/>
          </a:bodyPr>
          <a:lstStyle/>
          <a:p>
            <a:pPr lvl="0" algn="l" eaLnBrk="1" hangingPunct="1">
              <a:spcBef>
                <a:spcPts val="600"/>
              </a:spcBef>
            </a:pPr>
            <a:r>
              <a:rPr lang="en-GB" sz="800" kern="0" dirty="0">
                <a:solidFill>
                  <a:srgbClr val="FFFFFF"/>
                </a:solidFill>
                <a:latin typeface="Arial"/>
              </a:rPr>
              <a:t>%Easy = %Very easy + %Fairly easy</a:t>
            </a:r>
            <a:endParaRPr lang="en-GB" sz="1800" dirty="0"/>
          </a:p>
        </p:txBody>
      </p:sp>
      <p:graphicFrame>
        <p:nvGraphicFramePr>
          <p:cNvPr id="21" name="D_1fc4506639beacfa" hidden="1"/>
          <p:cNvGraphicFramePr/>
          <p:nvPr>
            <p:extLst>
              <p:ext uri="{D42A27DB-BD31-4B8C-83A1-F6EECF244321}">
                <p14:modId xmlns:p14="http://schemas.microsoft.com/office/powerpoint/2010/main" val="3955641523"/>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F185A5D3-9D20-4E46-928D-C217B06AE4B7}"/>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Q1. Generally, how easy is it to get through to someone at your GP practice on the phone?</a:t>
            </a:r>
          </a:p>
        </p:txBody>
      </p:sp>
      <p:sp>
        <p:nvSpPr>
          <p:cNvPr id="22" name="Rectangle 21">
            <a:extLst>
              <a:ext uri="{FF2B5EF4-FFF2-40B4-BE49-F238E27FC236}">
                <a16:creationId xmlns:a16="http://schemas.microsoft.com/office/drawing/2014/main" id="{AC733216-607F-4EDB-BD75-3AAECD1F8779}"/>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18" name="Group 17">
            <a:extLst>
              <a:ext uri="{FF2B5EF4-FFF2-40B4-BE49-F238E27FC236}">
                <a16:creationId xmlns:a16="http://schemas.microsoft.com/office/drawing/2014/main" id="{5D0E7469-DEF6-4FFA-919D-71ED2DC47C86}"/>
              </a:ext>
            </a:extLst>
          </p:cNvPr>
          <p:cNvGrpSpPr/>
          <p:nvPr/>
        </p:nvGrpSpPr>
        <p:grpSpPr>
          <a:xfrm>
            <a:off x="6880448" y="1504884"/>
            <a:ext cx="2969096" cy="138500"/>
            <a:chOff x="4380332" y="1526076"/>
            <a:chExt cx="2969096" cy="138500"/>
          </a:xfrm>
        </p:grpSpPr>
        <p:sp>
          <p:nvSpPr>
            <p:cNvPr id="20" name="TextBox 7">
              <a:extLst>
                <a:ext uri="{FF2B5EF4-FFF2-40B4-BE49-F238E27FC236}">
                  <a16:creationId xmlns:a16="http://schemas.microsoft.com/office/drawing/2014/main" id="{FB06BE3A-D118-4F5C-9B7E-EF7C17A9129C}"/>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6" name="TextBox 8">
              <a:extLst>
                <a:ext uri="{FF2B5EF4-FFF2-40B4-BE49-F238E27FC236}">
                  <a16:creationId xmlns:a16="http://schemas.microsoft.com/office/drawing/2014/main" id="{A0FAA03D-9ADF-49CC-8CE0-20E27D46BC78}"/>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2" name="Oval 15">
              <a:extLst>
                <a:ext uri="{FF2B5EF4-FFF2-40B4-BE49-F238E27FC236}">
                  <a16:creationId xmlns:a16="http://schemas.microsoft.com/office/drawing/2014/main" id="{7185A83D-FE07-4B7D-922C-333C20E00B0A}"/>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3" name="TextBox 13">
              <a:extLst>
                <a:ext uri="{FF2B5EF4-FFF2-40B4-BE49-F238E27FC236}">
                  <a16:creationId xmlns:a16="http://schemas.microsoft.com/office/drawing/2014/main" id="{2D2D90BC-8E82-4D14-9323-47268796D18E}"/>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4" name="Oval 33">
            <a:extLst>
              <a:ext uri="{FF2B5EF4-FFF2-40B4-BE49-F238E27FC236}">
                <a16:creationId xmlns:a16="http://schemas.microsoft.com/office/drawing/2014/main" id="{56A4CC78-A4D4-4164-99C7-53AA2AE7A791}"/>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5" name="Straight Connector 34">
            <a:extLst>
              <a:ext uri="{FF2B5EF4-FFF2-40B4-BE49-F238E27FC236}">
                <a16:creationId xmlns:a16="http://schemas.microsoft.com/office/drawing/2014/main" id="{F2C5858D-2BFE-4358-A8D8-6C1C4CBC00DE}"/>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Tree>
    <p:extLst>
      <p:ext uri="{BB962C8B-B14F-4D97-AF65-F5344CB8AC3E}">
        <p14:creationId xmlns:p14="http://schemas.microsoft.com/office/powerpoint/2010/main" val="33626621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_ea5808b1f5cec66c"/>
          <p:cNvGraphicFramePr/>
          <p:nvPr>
            <p:extLst>
              <p:ext uri="{D42A27DB-BD31-4B8C-83A1-F6EECF244321}">
                <p14:modId xmlns:p14="http://schemas.microsoft.com/office/powerpoint/2010/main" val="116821388"/>
              </p:ext>
            </p:extLst>
          </p:nvPr>
        </p:nvGraphicFramePr>
        <p:xfrm>
          <a:off x="150083"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Ease of getting through to GP practice on the phone: how the CCG’s practices compare</a:t>
            </a:r>
          </a:p>
        </p:txBody>
      </p:sp>
      <p:sp>
        <p:nvSpPr>
          <p:cNvPr id="41" name="Text Placeholder 5" hidden="1"/>
          <p:cNvSpPr txBox="1">
            <a:spLocks noGrp="1"/>
          </p:cNvSpPr>
          <p:nvPr>
            <p:ph type="body" sz="quarter" idx="12"/>
          </p:nvPr>
        </p:nvSpPr>
        <p:spPr>
          <a:xfrm>
            <a:off x="128464" y="6154851"/>
            <a:ext cx="977753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endParaRPr lang="en-GB" sz="800" kern="0" dirty="0">
              <a:solidFill>
                <a:schemeClr val="bg1"/>
              </a:solidFill>
            </a:endParaRPr>
          </a:p>
        </p:txBody>
      </p:sp>
      <p:sp>
        <p:nvSpPr>
          <p:cNvPr id="23" name="Rectangle 22"/>
          <p:cNvSpPr/>
          <p:nvPr/>
        </p:nvSpPr>
        <p:spPr>
          <a:xfrm>
            <a:off x="53641" y="1433527"/>
            <a:ext cx="5388013"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it is ‘easy’ to get through to someone on the phone</a:t>
            </a:r>
            <a:endParaRPr lang="en-GB" sz="2000" b="1" i="1" dirty="0">
              <a:solidFill>
                <a:schemeClr val="tx1">
                  <a:lumMod val="75000"/>
                  <a:lumOff val="25000"/>
                </a:schemeClr>
              </a:solidFill>
            </a:endParaRPr>
          </a:p>
        </p:txBody>
      </p:sp>
      <p:graphicFrame>
        <p:nvGraphicFramePr>
          <p:cNvPr id="25" name="D_1fc4506639beacfa_CalcTable"/>
          <p:cNvGraphicFramePr>
            <a:graphicFrameLocks noGrp="1"/>
          </p:cNvGraphicFramePr>
          <p:nvPr/>
        </p:nvGraphicFramePr>
        <p:xfrm>
          <a:off x="1" y="6048390"/>
          <a:ext cx="7113240" cy="310015"/>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310015">
                <a:tc>
                  <a:txBody>
                    <a:bodyPr/>
                    <a:lstStyle/>
                    <a:p>
                      <a:pPr marL="0" indent="0">
                        <a:buNone/>
                      </a:pPr>
                      <a:r>
                        <a:rPr lang="en-GB" sz="800" b="0">
                          <a:solidFill>
                            <a:schemeClr val="bg1"/>
                          </a:solidFill>
                        </a:rPr>
                        <a:t>Base: All those completing a questionnaire excluding ‘Haven’t tried’: National (701,494); CCG 2020 (5,236); Practice bases range from 76 to 149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TextBox 23"/>
          <p:cNvSpPr txBox="1"/>
          <p:nvPr/>
        </p:nvSpPr>
        <p:spPr>
          <a:xfrm>
            <a:off x="7846013" y="6114201"/>
            <a:ext cx="2003531" cy="123111"/>
          </a:xfrm>
          <a:prstGeom prst="rect">
            <a:avLst/>
          </a:prstGeom>
          <a:noFill/>
        </p:spPr>
        <p:txBody>
          <a:bodyPr wrap="square" lIns="0" tIns="0" rIns="0" bIns="0" rtlCol="0">
            <a:spAutoFit/>
          </a:bodyPr>
          <a:lstStyle/>
          <a:p>
            <a:pPr lvl="0" algn="l" eaLnBrk="1" hangingPunct="1">
              <a:spcBef>
                <a:spcPts val="600"/>
              </a:spcBef>
            </a:pPr>
            <a:r>
              <a:rPr lang="en-GB" sz="800" kern="0" dirty="0">
                <a:solidFill>
                  <a:srgbClr val="FFFFFF"/>
                </a:solidFill>
                <a:latin typeface="Arial"/>
              </a:rPr>
              <a:t>%Easy = %Very easy + %Fairly easy</a:t>
            </a:r>
            <a:endParaRPr lang="en-GB" sz="1800" dirty="0"/>
          </a:p>
        </p:txBody>
      </p:sp>
      <p:graphicFrame>
        <p:nvGraphicFramePr>
          <p:cNvPr id="21" name="D_1fc4506639beacfa" hidden="1"/>
          <p:cNvGraphicFramePr/>
          <p:nvPr>
            <p:extLst>
              <p:ext uri="{D42A27DB-BD31-4B8C-83A1-F6EECF244321}">
                <p14:modId xmlns:p14="http://schemas.microsoft.com/office/powerpoint/2010/main" val="1584730448"/>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F185A5D3-9D20-4E46-928D-C217B06AE4B7}"/>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Q1. Generally, how easy is it to get through to someone at your GP practice on the phone?</a:t>
            </a:r>
          </a:p>
        </p:txBody>
      </p:sp>
      <p:sp>
        <p:nvSpPr>
          <p:cNvPr id="22" name="Rectangle 21">
            <a:extLst>
              <a:ext uri="{FF2B5EF4-FFF2-40B4-BE49-F238E27FC236}">
                <a16:creationId xmlns:a16="http://schemas.microsoft.com/office/drawing/2014/main" id="{AC733216-607F-4EDB-BD75-3AAECD1F8779}"/>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18" name="Group 17">
            <a:extLst>
              <a:ext uri="{FF2B5EF4-FFF2-40B4-BE49-F238E27FC236}">
                <a16:creationId xmlns:a16="http://schemas.microsoft.com/office/drawing/2014/main" id="{5D0E7469-DEF6-4FFA-919D-71ED2DC47C86}"/>
              </a:ext>
            </a:extLst>
          </p:cNvPr>
          <p:cNvGrpSpPr/>
          <p:nvPr/>
        </p:nvGrpSpPr>
        <p:grpSpPr>
          <a:xfrm>
            <a:off x="6880448" y="1504884"/>
            <a:ext cx="2969096" cy="138500"/>
            <a:chOff x="4380332" y="1526076"/>
            <a:chExt cx="2969096" cy="138500"/>
          </a:xfrm>
        </p:grpSpPr>
        <p:sp>
          <p:nvSpPr>
            <p:cNvPr id="20" name="TextBox 7">
              <a:extLst>
                <a:ext uri="{FF2B5EF4-FFF2-40B4-BE49-F238E27FC236}">
                  <a16:creationId xmlns:a16="http://schemas.microsoft.com/office/drawing/2014/main" id="{FB06BE3A-D118-4F5C-9B7E-EF7C17A9129C}"/>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6" name="TextBox 8">
              <a:extLst>
                <a:ext uri="{FF2B5EF4-FFF2-40B4-BE49-F238E27FC236}">
                  <a16:creationId xmlns:a16="http://schemas.microsoft.com/office/drawing/2014/main" id="{A0FAA03D-9ADF-49CC-8CE0-20E27D46BC78}"/>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2" name="Oval 15">
              <a:extLst>
                <a:ext uri="{FF2B5EF4-FFF2-40B4-BE49-F238E27FC236}">
                  <a16:creationId xmlns:a16="http://schemas.microsoft.com/office/drawing/2014/main" id="{7185A83D-FE07-4B7D-922C-333C20E00B0A}"/>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3" name="TextBox 13">
              <a:extLst>
                <a:ext uri="{FF2B5EF4-FFF2-40B4-BE49-F238E27FC236}">
                  <a16:creationId xmlns:a16="http://schemas.microsoft.com/office/drawing/2014/main" id="{2D2D90BC-8E82-4D14-9323-47268796D18E}"/>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4" name="Oval 33">
            <a:extLst>
              <a:ext uri="{FF2B5EF4-FFF2-40B4-BE49-F238E27FC236}">
                <a16:creationId xmlns:a16="http://schemas.microsoft.com/office/drawing/2014/main" id="{56A4CC78-A4D4-4164-99C7-53AA2AE7A791}"/>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5" name="Straight Connector 34">
            <a:extLst>
              <a:ext uri="{FF2B5EF4-FFF2-40B4-BE49-F238E27FC236}">
                <a16:creationId xmlns:a16="http://schemas.microsoft.com/office/drawing/2014/main" id="{F2C5858D-2BFE-4358-A8D8-6C1C4CBC00DE}"/>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Tree>
    <p:extLst>
      <p:ext uri="{BB962C8B-B14F-4D97-AF65-F5344CB8AC3E}">
        <p14:creationId xmlns:p14="http://schemas.microsoft.com/office/powerpoint/2010/main" val="7532073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D_0e62064169124daa">
            <a:extLst>
              <a:ext uri="{FF2B5EF4-FFF2-40B4-BE49-F238E27FC236}">
                <a16:creationId xmlns:a16="http://schemas.microsoft.com/office/drawing/2014/main" id="{AB9E7CB9-D800-4F9E-BFA5-534E106D155F}"/>
              </a:ext>
            </a:extLst>
          </p:cNvPr>
          <p:cNvGraphicFramePr>
            <a:graphicFrameLocks/>
          </p:cNvGraphicFramePr>
          <p:nvPr>
            <p:extLst>
              <p:ext uri="{D42A27DB-BD31-4B8C-83A1-F6EECF244321}">
                <p14:modId xmlns:p14="http://schemas.microsoft.com/office/powerpoint/2010/main" val="3922414255"/>
              </p:ext>
            </p:extLst>
          </p:nvPr>
        </p:nvGraphicFramePr>
        <p:xfrm>
          <a:off x="6657" y="1687742"/>
          <a:ext cx="4082247" cy="3138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D_45325adb17eacdaa"/>
          <p:cNvGraphicFramePr>
            <a:graphicFrameLocks noGrp="1"/>
          </p:cNvGraphicFramePr>
          <p:nvPr>
            <p:extLst>
              <p:ext uri="{D42A27DB-BD31-4B8C-83A1-F6EECF244321}">
                <p14:modId xmlns:p14="http://schemas.microsoft.com/office/powerpoint/2010/main" val="2313630394"/>
              </p:ext>
            </p:extLst>
          </p:nvPr>
        </p:nvGraphicFramePr>
        <p:xfrm>
          <a:off x="7987704" y="212200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89%</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D_b1a6a2ad27d7160a"/>
          <p:cNvGraphicFramePr>
            <a:graphicFrameLocks noGrp="1"/>
          </p:cNvGraphicFramePr>
          <p:nvPr>
            <p:extLst>
              <p:ext uri="{D42A27DB-BD31-4B8C-83A1-F6EECF244321}">
                <p14:modId xmlns:p14="http://schemas.microsoft.com/office/powerpoint/2010/main" val="1674930443"/>
              </p:ext>
            </p:extLst>
          </p:nvPr>
        </p:nvGraphicFramePr>
        <p:xfrm>
          <a:off x="6542360"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8%</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r>
              <a:rPr lang="en-GB" dirty="0"/>
              <a:t>Helpfulness of receptionists at GP practice </a:t>
            </a:r>
          </a:p>
        </p:txBody>
      </p:sp>
      <p:sp>
        <p:nvSpPr>
          <p:cNvPr id="30" name="Rectangle 29"/>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Q2. How helpful do you find the receptionists at your GP practice?</a:t>
            </a:r>
          </a:p>
        </p:txBody>
      </p:sp>
      <p:graphicFrame>
        <p:nvGraphicFramePr>
          <p:cNvPr id="53" name="D_2a1c720dde2ecdaa"/>
          <p:cNvGraphicFramePr>
            <a:graphicFrameLocks noGrp="1"/>
          </p:cNvGraphicFramePr>
          <p:nvPr>
            <p:extLst>
              <p:ext uri="{D42A27DB-BD31-4B8C-83A1-F6EECF244321}">
                <p14:modId xmlns:p14="http://schemas.microsoft.com/office/powerpoint/2010/main" val="3313406124"/>
              </p:ext>
            </p:extLst>
          </p:nvPr>
        </p:nvGraphicFramePr>
        <p:xfrm>
          <a:off x="7987704"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11%</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TextBox 49"/>
          <p:cNvSpPr txBox="1"/>
          <p:nvPr/>
        </p:nvSpPr>
        <p:spPr>
          <a:xfrm>
            <a:off x="8306556" y="2636912"/>
            <a:ext cx="1368152" cy="369332"/>
          </a:xfrm>
          <a:prstGeom prst="rect">
            <a:avLst/>
          </a:prstGeom>
          <a:noFill/>
          <a:effectLst/>
        </p:spPr>
        <p:txBody>
          <a:bodyPr wrap="square" lIns="0" tIns="0" rIns="0" bIns="0" rtlCol="0">
            <a:spAutoFit/>
          </a:bodyPr>
          <a:lstStyle/>
          <a:p>
            <a:pPr algn="ctr"/>
            <a:br>
              <a:rPr lang="en-GB" dirty="0"/>
            </a:br>
            <a:r>
              <a:rPr lang="en-GB" dirty="0"/>
              <a:t>Helpful</a:t>
            </a:r>
          </a:p>
        </p:txBody>
      </p:sp>
      <p:sp>
        <p:nvSpPr>
          <p:cNvPr id="51" name="TextBox 50"/>
          <p:cNvSpPr txBox="1"/>
          <p:nvPr/>
        </p:nvSpPr>
        <p:spPr>
          <a:xfrm>
            <a:off x="8337376" y="3833224"/>
            <a:ext cx="1368152" cy="184666"/>
          </a:xfrm>
          <a:prstGeom prst="rect">
            <a:avLst/>
          </a:prstGeom>
          <a:noFill/>
          <a:effectLst/>
        </p:spPr>
        <p:txBody>
          <a:bodyPr wrap="square" lIns="0" tIns="0" rIns="0" bIns="0" rtlCol="0">
            <a:spAutoFit/>
          </a:bodyPr>
          <a:lstStyle/>
          <a:p>
            <a:pPr algn="ctr"/>
            <a:r>
              <a:rPr lang="en-GB" dirty="0"/>
              <a:t>Not helpful</a:t>
            </a:r>
          </a:p>
        </p:txBody>
      </p:sp>
      <p:graphicFrame>
        <p:nvGraphicFramePr>
          <p:cNvPr id="6" name="Ipsos Ribbon Rules" hidden="1"/>
          <p:cNvGraphicFramePr/>
          <p:nvPr>
            <p:extLst>
              <p:ext uri="{D42A27DB-BD31-4B8C-83A1-F6EECF244321}">
                <p14:modId xmlns:p14="http://schemas.microsoft.com/office/powerpoint/2010/main" val="326171285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1d9b622c46c94127" hidden="1"/>
          <p:cNvGraphicFramePr/>
          <p:nvPr>
            <p:extLst>
              <p:ext uri="{D42A27DB-BD31-4B8C-83A1-F6EECF244321}">
                <p14:modId xmlns:p14="http://schemas.microsoft.com/office/powerpoint/2010/main" val="977428286"/>
              </p:ext>
            </p:extLst>
          </p:nvPr>
        </p:nvGraphicFramePr>
        <p:xfrm>
          <a:off x="-950311" y="458929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D_0b4a4e23c472fe75" hidden="1"/>
          <p:cNvGraphicFramePr/>
          <p:nvPr>
            <p:extLst>
              <p:ext uri="{D42A27DB-BD31-4B8C-83A1-F6EECF244321}">
                <p14:modId xmlns:p14="http://schemas.microsoft.com/office/powerpoint/2010/main" val="2017065908"/>
              </p:ext>
            </p:extLst>
          </p:nvPr>
        </p:nvGraphicFramePr>
        <p:xfrm>
          <a:off x="8555140" y="4568403"/>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D_483ec2c055a84de8_CalcTable"/>
          <p:cNvGraphicFramePr>
            <a:graphicFrameLocks noGrp="1"/>
          </p:cNvGraphicFramePr>
          <p:nvPr>
            <p:extLst>
              <p:ext uri="{D42A27DB-BD31-4B8C-83A1-F6EECF244321}">
                <p14:modId xmlns:p14="http://schemas.microsoft.com/office/powerpoint/2010/main" val="2600010567"/>
              </p:ext>
            </p:extLst>
          </p:nvPr>
        </p:nvGraphicFramePr>
        <p:xfrm>
          <a:off x="45996" y="6046048"/>
          <a:ext cx="7067243" cy="216024"/>
        </p:xfrm>
        <a:graphic>
          <a:graphicData uri="http://schemas.openxmlformats.org/drawingml/2006/table">
            <a:tbl>
              <a:tblPr firstRow="1" bandRow="1">
                <a:tableStyleId>{5C22544A-7EE6-4342-B048-85BDC9FD1C3A}</a:tableStyleId>
              </a:tblPr>
              <a:tblGrid>
                <a:gridCol w="7067243">
                  <a:extLst>
                    <a:ext uri="{9D8B030D-6E8A-4147-A177-3AD203B41FA5}">
                      <a16:colId xmlns:a16="http://schemas.microsoft.com/office/drawing/2014/main" val="20000"/>
                    </a:ext>
                  </a:extLst>
                </a:gridCol>
              </a:tblGrid>
              <a:tr h="216024">
                <a:tc>
                  <a:txBody>
                    <a:bodyPr/>
                    <a:lstStyle/>
                    <a:p>
                      <a:pPr marL="0" indent="0">
                        <a:buNone/>
                      </a:pPr>
                      <a:r>
                        <a:rPr lang="en-GB" sz="800" b="0">
                          <a:solidFill>
                            <a:schemeClr val="bg1"/>
                          </a:solidFill>
                        </a:rPr>
                        <a:t>Base: All those completing a questionnaire excluding ‘Don’t know’: National (714,379); CCG 2020 (5,302); CCG 2019 (5,465); CCG 2018 (5,261); Practice bases range from 79 to 149; CCG bases range from 1,467 to 8,629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4" name="D_cc8f81937ce90cfa"/>
          <p:cNvGraphicFramePr>
            <a:graphicFrameLocks noGrp="1"/>
          </p:cNvGraphicFramePr>
          <p:nvPr>
            <p:extLst>
              <p:ext uri="{D42A27DB-BD31-4B8C-83A1-F6EECF244321}">
                <p14:modId xmlns:p14="http://schemas.microsoft.com/office/powerpoint/2010/main" val="391250947"/>
              </p:ext>
            </p:extLst>
          </p:nvPr>
        </p:nvGraphicFramePr>
        <p:xfrm>
          <a:off x="6542360" y="2123176"/>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92%</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8" name="TextBox 57"/>
          <p:cNvSpPr txBox="1"/>
          <p:nvPr/>
        </p:nvSpPr>
        <p:spPr>
          <a:xfrm>
            <a:off x="6861212" y="2636912"/>
            <a:ext cx="1368152" cy="369332"/>
          </a:xfrm>
          <a:prstGeom prst="rect">
            <a:avLst/>
          </a:prstGeom>
          <a:noFill/>
          <a:effectLst/>
        </p:spPr>
        <p:txBody>
          <a:bodyPr wrap="square" lIns="0" tIns="0" rIns="0" bIns="0" rtlCol="0">
            <a:spAutoFit/>
          </a:bodyPr>
          <a:lstStyle/>
          <a:p>
            <a:pPr algn="ctr"/>
            <a:br>
              <a:rPr lang="en-GB" dirty="0"/>
            </a:br>
            <a:r>
              <a:rPr lang="en-GB" dirty="0"/>
              <a:t>Helpful</a:t>
            </a:r>
          </a:p>
        </p:txBody>
      </p:sp>
      <p:sp>
        <p:nvSpPr>
          <p:cNvPr id="60" name="TextBox 59"/>
          <p:cNvSpPr txBox="1"/>
          <p:nvPr/>
        </p:nvSpPr>
        <p:spPr>
          <a:xfrm>
            <a:off x="6888570" y="3833224"/>
            <a:ext cx="1368152" cy="184666"/>
          </a:xfrm>
          <a:prstGeom prst="rect">
            <a:avLst/>
          </a:prstGeom>
          <a:noFill/>
          <a:effectLst/>
        </p:spPr>
        <p:txBody>
          <a:bodyPr wrap="square" lIns="0" tIns="0" rIns="0" bIns="0" rtlCol="0">
            <a:spAutoFit/>
          </a:bodyPr>
          <a:lstStyle/>
          <a:p>
            <a:pPr algn="ctr"/>
            <a:r>
              <a:rPr lang="en-GB" dirty="0"/>
              <a:t>Not helpful</a:t>
            </a:r>
          </a:p>
        </p:txBody>
      </p:sp>
      <p:cxnSp>
        <p:nvCxnSpPr>
          <p:cNvPr id="42" name="Straight Connector 41">
            <a:extLst>
              <a:ext uri="{FF2B5EF4-FFF2-40B4-BE49-F238E27FC236}">
                <a16:creationId xmlns:a16="http://schemas.microsoft.com/office/drawing/2014/main" id="{5A8D4180-EACF-48A8-BED2-61E9A88E11C3}"/>
              </a:ext>
            </a:extLst>
          </p:cNvPr>
          <p:cNvCxnSpPr/>
          <p:nvPr/>
        </p:nvCxnSpPr>
        <p:spPr bwMode="auto">
          <a:xfrm>
            <a:off x="6753200" y="212746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45" name="Straight Connector 44">
            <a:extLst>
              <a:ext uri="{FF2B5EF4-FFF2-40B4-BE49-F238E27FC236}">
                <a16:creationId xmlns:a16="http://schemas.microsoft.com/office/drawing/2014/main" id="{9E2A914B-79A1-4ECB-99CB-3A6CD5832FDE}"/>
              </a:ext>
            </a:extLst>
          </p:cNvPr>
          <p:cNvCxnSpPr/>
          <p:nvPr/>
        </p:nvCxnSpPr>
        <p:spPr bwMode="auto">
          <a:xfrm>
            <a:off x="3224808" y="2190177"/>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5" name="TextBox 64">
            <a:extLst>
              <a:ext uri="{FF2B5EF4-FFF2-40B4-BE49-F238E27FC236}">
                <a16:creationId xmlns:a16="http://schemas.microsoft.com/office/drawing/2014/main" id="{50801905-11F7-441C-A0F1-F16055ED4666}"/>
              </a:ext>
            </a:extLst>
          </p:cNvPr>
          <p:cNvSpPr txBox="1"/>
          <p:nvPr/>
        </p:nvSpPr>
        <p:spPr>
          <a:xfrm>
            <a:off x="7352362" y="6093296"/>
            <a:ext cx="2507640" cy="246221"/>
          </a:xfrm>
          <a:prstGeom prst="rect">
            <a:avLst/>
          </a:prstGeom>
          <a:noFill/>
        </p:spPr>
        <p:txBody>
          <a:bodyPr wrap="square" lIns="0" tIns="0" rIns="0" bIns="0" rtlCol="0">
            <a:spAutoFit/>
          </a:bodyPr>
          <a:lstStyle/>
          <a:p>
            <a:pPr lvl="0" algn="l" eaLnBrk="1" hangingPunct="1">
              <a:spcBef>
                <a:spcPts val="0"/>
              </a:spcBef>
            </a:pPr>
            <a:r>
              <a:rPr lang="en-GB" sz="800" kern="0" dirty="0">
                <a:solidFill>
                  <a:srgbClr val="FFFFFF"/>
                </a:solidFill>
                <a:latin typeface="Arial"/>
              </a:rPr>
              <a:t>%Helpful = %Very helpful + %Fairly helpful </a:t>
            </a:r>
          </a:p>
          <a:p>
            <a:pPr lvl="0" algn="l" eaLnBrk="1" hangingPunct="1">
              <a:spcBef>
                <a:spcPts val="0"/>
              </a:spcBef>
            </a:pPr>
            <a:r>
              <a:rPr lang="en-GB" sz="800" kern="0" dirty="0">
                <a:solidFill>
                  <a:srgbClr val="FFFFFF"/>
                </a:solidFill>
                <a:latin typeface="Arial"/>
              </a:rPr>
              <a:t>%Not helpful = %Not very helpful + %Not at all helpful</a:t>
            </a:r>
            <a:endParaRPr lang="en-GB" sz="1800" dirty="0"/>
          </a:p>
        </p:txBody>
      </p:sp>
      <p:sp>
        <p:nvSpPr>
          <p:cNvPr id="47" name="Rectangle 46">
            <a:extLst>
              <a:ext uri="{FF2B5EF4-FFF2-40B4-BE49-F238E27FC236}">
                <a16:creationId xmlns:a16="http://schemas.microsoft.com/office/drawing/2014/main" id="{885737F5-A71A-45F5-8F54-51B6D28CAD51}"/>
              </a:ext>
            </a:extLst>
          </p:cNvPr>
          <p:cNvSpPr/>
          <p:nvPr/>
        </p:nvSpPr>
        <p:spPr bwMode="auto">
          <a:xfrm>
            <a:off x="632520" y="4509121"/>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2" name="TextBox 61">
            <a:extLst>
              <a:ext uri="{FF2B5EF4-FFF2-40B4-BE49-F238E27FC236}">
                <a16:creationId xmlns:a16="http://schemas.microsoft.com/office/drawing/2014/main" id="{842F2955-9121-4B3C-B2EE-BB5C29AE3C59}"/>
              </a:ext>
            </a:extLst>
          </p:cNvPr>
          <p:cNvSpPr txBox="1"/>
          <p:nvPr/>
        </p:nvSpPr>
        <p:spPr>
          <a:xfrm>
            <a:off x="1103080" y="4611200"/>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Practice range within CCG – % </a:t>
            </a:r>
            <a:r>
              <a:rPr lang="en-GB" sz="1100" b="1" dirty="0">
                <a:solidFill>
                  <a:schemeClr val="bg1"/>
                </a:solidFill>
              </a:rPr>
              <a:t>Helpful</a:t>
            </a:r>
          </a:p>
        </p:txBody>
      </p:sp>
      <p:sp>
        <p:nvSpPr>
          <p:cNvPr id="66" name="TextBox 65">
            <a:extLst>
              <a:ext uri="{FF2B5EF4-FFF2-40B4-BE49-F238E27FC236}">
                <a16:creationId xmlns:a16="http://schemas.microsoft.com/office/drawing/2014/main" id="{383476E2-3B11-4143-82F9-B8457206DD35}"/>
              </a:ext>
            </a:extLst>
          </p:cNvPr>
          <p:cNvSpPr txBox="1"/>
          <p:nvPr/>
        </p:nvSpPr>
        <p:spPr>
          <a:xfrm>
            <a:off x="5766048" y="4598500"/>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Helpful</a:t>
            </a:r>
          </a:p>
        </p:txBody>
      </p:sp>
      <p:graphicFrame>
        <p:nvGraphicFramePr>
          <p:cNvPr id="67" name="D_c51914021d0c218f">
            <a:extLst>
              <a:ext uri="{FF2B5EF4-FFF2-40B4-BE49-F238E27FC236}">
                <a16:creationId xmlns:a16="http://schemas.microsoft.com/office/drawing/2014/main" id="{2ADB6DC4-191E-4D96-8321-7126B5302051}"/>
              </a:ext>
            </a:extLst>
          </p:cNvPr>
          <p:cNvGraphicFramePr/>
          <p:nvPr>
            <p:extLst>
              <p:ext uri="{D42A27DB-BD31-4B8C-83A1-F6EECF244321}">
                <p14:modId xmlns:p14="http://schemas.microsoft.com/office/powerpoint/2010/main" val="4146320122"/>
              </p:ext>
            </p:extLst>
          </p:nvPr>
        </p:nvGraphicFramePr>
        <p:xfrm>
          <a:off x="1665164" y="4887294"/>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8" name="D_e12cc7d80641222d">
            <a:extLst>
              <a:ext uri="{FF2B5EF4-FFF2-40B4-BE49-F238E27FC236}">
                <a16:creationId xmlns:a16="http://schemas.microsoft.com/office/drawing/2014/main" id="{31B99B19-8000-44CC-BE3E-5CDDF679EA5F}"/>
              </a:ext>
            </a:extLst>
          </p:cNvPr>
          <p:cNvGraphicFramePr/>
          <p:nvPr>
            <p:extLst>
              <p:ext uri="{D42A27DB-BD31-4B8C-83A1-F6EECF244321}">
                <p14:modId xmlns:p14="http://schemas.microsoft.com/office/powerpoint/2010/main" val="3821955843"/>
              </p:ext>
            </p:extLst>
          </p:nvPr>
        </p:nvGraphicFramePr>
        <p:xfrm>
          <a:off x="2868460" y="4887294"/>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9" name="D_cdbb5365e3c3593f">
            <a:extLst>
              <a:ext uri="{FF2B5EF4-FFF2-40B4-BE49-F238E27FC236}">
                <a16:creationId xmlns:a16="http://schemas.microsoft.com/office/drawing/2014/main" id="{45A6092B-F791-4912-AA22-4CB2780F0DC5}"/>
              </a:ext>
            </a:extLst>
          </p:cNvPr>
          <p:cNvGraphicFramePr/>
          <p:nvPr>
            <p:extLst>
              <p:ext uri="{D42A27DB-BD31-4B8C-83A1-F6EECF244321}">
                <p14:modId xmlns:p14="http://schemas.microsoft.com/office/powerpoint/2010/main" val="423312499"/>
              </p:ext>
            </p:extLst>
          </p:nvPr>
        </p:nvGraphicFramePr>
        <p:xfrm>
          <a:off x="6293322" y="4887294"/>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0" name="D_2f8c7b48b2abcd66">
            <a:extLst>
              <a:ext uri="{FF2B5EF4-FFF2-40B4-BE49-F238E27FC236}">
                <a16:creationId xmlns:a16="http://schemas.microsoft.com/office/drawing/2014/main" id="{CF09668D-9270-4507-9396-2408F760EC2A}"/>
              </a:ext>
            </a:extLst>
          </p:cNvPr>
          <p:cNvGraphicFramePr/>
          <p:nvPr>
            <p:extLst>
              <p:ext uri="{D42A27DB-BD31-4B8C-83A1-F6EECF244321}">
                <p14:modId xmlns:p14="http://schemas.microsoft.com/office/powerpoint/2010/main" val="697269673"/>
              </p:ext>
            </p:extLst>
          </p:nvPr>
        </p:nvGraphicFramePr>
        <p:xfrm>
          <a:off x="7496618" y="4887294"/>
          <a:ext cx="1080000" cy="10801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1" name="D_e14752c003a6ad68_CalcTable">
            <a:extLst>
              <a:ext uri="{FF2B5EF4-FFF2-40B4-BE49-F238E27FC236}">
                <a16:creationId xmlns:a16="http://schemas.microsoft.com/office/drawing/2014/main" id="{9C0FECA1-D6A1-4093-B082-5141F6A6E41B}"/>
              </a:ext>
            </a:extLst>
          </p:cNvPr>
          <p:cNvGraphicFramePr>
            <a:graphicFrameLocks noGrp="1"/>
          </p:cNvGraphicFramePr>
          <p:nvPr>
            <p:extLst>
              <p:ext uri="{D42A27DB-BD31-4B8C-83A1-F6EECF244321}">
                <p14:modId xmlns:p14="http://schemas.microsoft.com/office/powerpoint/2010/main" val="2019380305"/>
              </p:ext>
            </p:extLst>
          </p:nvPr>
        </p:nvGraphicFramePr>
        <p:xfrm>
          <a:off x="1868429" y="5107313"/>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79%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100%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2" name="D_1fc6004760a2c301_CalcTable">
            <a:extLst>
              <a:ext uri="{FF2B5EF4-FFF2-40B4-BE49-F238E27FC236}">
                <a16:creationId xmlns:a16="http://schemas.microsoft.com/office/drawing/2014/main" id="{C8EBB2A1-9968-4F66-BDA4-4C6936D5F058}"/>
              </a:ext>
            </a:extLst>
          </p:cNvPr>
          <p:cNvGraphicFramePr>
            <a:graphicFrameLocks noGrp="1"/>
          </p:cNvGraphicFramePr>
          <p:nvPr>
            <p:extLst>
              <p:ext uri="{D42A27DB-BD31-4B8C-83A1-F6EECF244321}">
                <p14:modId xmlns:p14="http://schemas.microsoft.com/office/powerpoint/2010/main" val="3838941861"/>
              </p:ext>
            </p:extLst>
          </p:nvPr>
        </p:nvGraphicFramePr>
        <p:xfrm>
          <a:off x="6476941" y="5141437"/>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85%</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93%</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8" name="D_e14752c003a6ad68" hidden="1"/>
          <p:cNvGraphicFramePr/>
          <p:nvPr>
            <p:extLst>
              <p:ext uri="{D42A27DB-BD31-4B8C-83A1-F6EECF244321}">
                <p14:modId xmlns:p14="http://schemas.microsoft.com/office/powerpoint/2010/main" val="2267465896"/>
              </p:ext>
            </p:extLst>
          </p:nvPr>
        </p:nvGraphicFramePr>
        <p:xfrm>
          <a:off x="-2103784" y="5141437"/>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5" name="D_1fc6004760a2c301" hidden="1"/>
          <p:cNvGraphicFramePr/>
          <p:nvPr>
            <p:extLst>
              <p:ext uri="{D42A27DB-BD31-4B8C-83A1-F6EECF244321}">
                <p14:modId xmlns:p14="http://schemas.microsoft.com/office/powerpoint/2010/main" val="3622035897"/>
              </p:ext>
            </p:extLst>
          </p:nvPr>
        </p:nvGraphicFramePr>
        <p:xfrm>
          <a:off x="9993560" y="5011204"/>
          <a:ext cx="2032000" cy="5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3" name="D_483ec2c055a84de8" hidden="1">
            <a:extLst>
              <a:ext uri="{FF2B5EF4-FFF2-40B4-BE49-F238E27FC236}">
                <a16:creationId xmlns:a16="http://schemas.microsoft.com/office/drawing/2014/main" id="{36EC88D1-CEEF-4743-9B31-227528C3D36E}"/>
              </a:ext>
            </a:extLst>
          </p:cNvPr>
          <p:cNvGraphicFramePr/>
          <p:nvPr>
            <p:extLst>
              <p:ext uri="{D42A27DB-BD31-4B8C-83A1-F6EECF244321}">
                <p14:modId xmlns:p14="http://schemas.microsoft.com/office/powerpoint/2010/main" val="1465990622"/>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38" name="TextBox 37">
            <a:extLst>
              <a:ext uri="{FF2B5EF4-FFF2-40B4-BE49-F238E27FC236}">
                <a16:creationId xmlns:a16="http://schemas.microsoft.com/office/drawing/2014/main" id="{FAACC075-2F83-410E-A072-ECA049A8BA4F}"/>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40" name="TextBox 39">
            <a:extLst>
              <a:ext uri="{FF2B5EF4-FFF2-40B4-BE49-F238E27FC236}">
                <a16:creationId xmlns:a16="http://schemas.microsoft.com/office/drawing/2014/main" id="{36175BD7-6779-467C-BFED-B4E05E6B898F}"/>
              </a:ext>
            </a:extLst>
          </p:cNvPr>
          <p:cNvSpPr txBox="1"/>
          <p:nvPr/>
        </p:nvSpPr>
        <p:spPr>
          <a:xfrm>
            <a:off x="7067805" y="1628796"/>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56" name="TextBox 55">
            <a:extLst>
              <a:ext uri="{FF2B5EF4-FFF2-40B4-BE49-F238E27FC236}">
                <a16:creationId xmlns:a16="http://schemas.microsoft.com/office/drawing/2014/main" id="{8FFC515B-78C7-46C7-AFF7-7059B7CD35AB}"/>
              </a:ext>
            </a:extLst>
          </p:cNvPr>
          <p:cNvSpPr txBox="1"/>
          <p:nvPr/>
        </p:nvSpPr>
        <p:spPr>
          <a:xfrm>
            <a:off x="3751283" y="1628796"/>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64" name="TextBox 63">
            <a:extLst>
              <a:ext uri="{FF2B5EF4-FFF2-40B4-BE49-F238E27FC236}">
                <a16:creationId xmlns:a16="http://schemas.microsoft.com/office/drawing/2014/main" id="{123A9ED1-2D7E-4C0F-A927-B80AA29BB8FE}"/>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73" name="TextBox 72">
            <a:extLst>
              <a:ext uri="{FF2B5EF4-FFF2-40B4-BE49-F238E27FC236}">
                <a16:creationId xmlns:a16="http://schemas.microsoft.com/office/drawing/2014/main" id="{3E4EADE9-BB3A-4679-9BD4-142B542843D0}"/>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41" name="D_3b251f3c426c31a3_CalcTable"/>
          <p:cNvGraphicFramePr>
            <a:graphicFrameLocks noGrp="1"/>
          </p:cNvGraphicFramePr>
          <p:nvPr>
            <p:extLst>
              <p:ext uri="{D42A27DB-BD31-4B8C-83A1-F6EECF244321}">
                <p14:modId xmlns:p14="http://schemas.microsoft.com/office/powerpoint/2010/main" val="1274205082"/>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44" name="D_3b251f3c426c31a3" hidden="1"/>
          <p:cNvGraphicFramePr/>
          <p:nvPr>
            <p:extLst>
              <p:ext uri="{D42A27DB-BD31-4B8C-83A1-F6EECF244321}">
                <p14:modId xmlns:p14="http://schemas.microsoft.com/office/powerpoint/2010/main" val="1838565314"/>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9" name="D_3bc01093c640e2b4">
            <a:extLst>
              <a:ext uri="{FF2B5EF4-FFF2-40B4-BE49-F238E27FC236}">
                <a16:creationId xmlns:a16="http://schemas.microsoft.com/office/drawing/2014/main" id="{92DE1580-DB4D-4962-921A-2F8B99575852}"/>
              </a:ext>
            </a:extLst>
          </p:cNvPr>
          <p:cNvGraphicFramePr/>
          <p:nvPr>
            <p:extLst>
              <p:ext uri="{D42A27DB-BD31-4B8C-83A1-F6EECF244321}">
                <p14:modId xmlns:p14="http://schemas.microsoft.com/office/powerpoint/2010/main" val="3346785357"/>
              </p:ext>
            </p:extLst>
          </p:nvPr>
        </p:nvGraphicFramePr>
        <p:xfrm>
          <a:off x="3504193" y="2069869"/>
          <a:ext cx="2957513" cy="186144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389409642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_df67803e2c16341c">
            <a:extLst>
              <a:ext uri="{FF2B5EF4-FFF2-40B4-BE49-F238E27FC236}">
                <a16:creationId xmlns:a16="http://schemas.microsoft.com/office/drawing/2014/main" id="{ECED12A0-0B45-4A52-AAA9-2D1054163303}"/>
              </a:ext>
            </a:extLst>
          </p:cNvPr>
          <p:cNvGraphicFramePr/>
          <p:nvPr>
            <p:extLst>
              <p:ext uri="{D42A27DB-BD31-4B8C-83A1-F6EECF244321}">
                <p14:modId xmlns:p14="http://schemas.microsoft.com/office/powerpoint/2010/main" val="2341859287"/>
              </p:ext>
            </p:extLst>
          </p:nvPr>
        </p:nvGraphicFramePr>
        <p:xfrm>
          <a:off x="150083"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Helpfulness of receptionists at GP practice:</a:t>
            </a:r>
            <a:br>
              <a:rPr lang="en-GB" dirty="0"/>
            </a:br>
            <a:r>
              <a:rPr lang="en-GB" dirty="0"/>
              <a:t>how the CCG’s practices compare</a:t>
            </a:r>
          </a:p>
        </p:txBody>
      </p:sp>
      <p:sp>
        <p:nvSpPr>
          <p:cNvPr id="41" name="Text Placeholder 5" hidden="1"/>
          <p:cNvSpPr txBox="1">
            <a:spLocks noGrp="1"/>
          </p:cNvSpPr>
          <p:nvPr>
            <p:ph type="body" sz="quarter" idx="12"/>
          </p:nvPr>
        </p:nvSpPr>
        <p:spPr>
          <a:xfrm>
            <a:off x="208882" y="6143712"/>
            <a:ext cx="9531473"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a:solidFill>
                  <a:schemeClr val="bg1"/>
                </a:solidFill>
              </a:rPr>
              <a:t>		</a:t>
            </a:r>
          </a:p>
        </p:txBody>
      </p:sp>
      <p:sp>
        <p:nvSpPr>
          <p:cNvPr id="23" name="Rectangle 22"/>
          <p:cNvSpPr/>
          <p:nvPr/>
        </p:nvSpPr>
        <p:spPr>
          <a:xfrm>
            <a:off x="56456" y="1435240"/>
            <a:ext cx="4945585"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receptionists at the GP practice are ‘helpful’ </a:t>
            </a:r>
            <a:endParaRPr lang="en-GB" sz="2000" b="1" i="1" dirty="0">
              <a:solidFill>
                <a:schemeClr val="tx1">
                  <a:lumMod val="75000"/>
                  <a:lumOff val="25000"/>
                </a:schemeClr>
              </a:solidFill>
            </a:endParaRPr>
          </a:p>
        </p:txBody>
      </p:sp>
      <p:graphicFrame>
        <p:nvGraphicFramePr>
          <p:cNvPr id="29" name="D_60e96a010de54341_CalcTable"/>
          <p:cNvGraphicFramePr>
            <a:graphicFrameLocks noGrp="1"/>
          </p:cNvGraphicFramePr>
          <p:nvPr>
            <p:extLst>
              <p:ext uri="{D42A27DB-BD31-4B8C-83A1-F6EECF244321}">
                <p14:modId xmlns:p14="http://schemas.microsoft.com/office/powerpoint/2010/main" val="3661220940"/>
              </p:ext>
            </p:extLst>
          </p:nvPr>
        </p:nvGraphicFramePr>
        <p:xfrm>
          <a:off x="1" y="6060309"/>
          <a:ext cx="7113240" cy="289918"/>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89918">
                <a:tc>
                  <a:txBody>
                    <a:bodyPr/>
                    <a:lstStyle/>
                    <a:p>
                      <a:pPr marL="0" indent="0">
                        <a:buNone/>
                      </a:pPr>
                      <a:r>
                        <a:rPr lang="en-GB" sz="800" b="0">
                          <a:solidFill>
                            <a:schemeClr val="bg1"/>
                          </a:solidFill>
                        </a:rPr>
                        <a:t>Base: All those completing a questionnaire excluding ‘Don’t know’: National (714,379); CCG 2020 (5,302); Practice bases range from 79 to 149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0" name="TextBox 29"/>
          <p:cNvSpPr txBox="1"/>
          <p:nvPr/>
        </p:nvSpPr>
        <p:spPr>
          <a:xfrm>
            <a:off x="7861263" y="6143713"/>
            <a:ext cx="2044737" cy="123111"/>
          </a:xfrm>
          <a:prstGeom prst="rect">
            <a:avLst/>
          </a:prstGeom>
          <a:noFill/>
        </p:spPr>
        <p:txBody>
          <a:bodyPr wrap="square" lIns="0" tIns="0" rIns="0" bIns="0" rtlCol="0">
            <a:spAutoFit/>
          </a:bodyPr>
          <a:lstStyle/>
          <a:p>
            <a:pPr lvl="0" algn="l" eaLnBrk="1" hangingPunct="1">
              <a:spcBef>
                <a:spcPts val="600"/>
              </a:spcBef>
            </a:pPr>
            <a:r>
              <a:rPr lang="en-GB" sz="800" kern="0" dirty="0">
                <a:solidFill>
                  <a:srgbClr val="FFFFFF"/>
                </a:solidFill>
                <a:latin typeface="Arial"/>
              </a:rPr>
              <a:t>%Helpful = %Very helpful + %Fairly helpful</a:t>
            </a:r>
            <a:endParaRPr lang="en-GB" sz="1800" dirty="0"/>
          </a:p>
        </p:txBody>
      </p:sp>
      <p:graphicFrame>
        <p:nvGraphicFramePr>
          <p:cNvPr id="19" name="D_60e96a010de54341" hidden="1"/>
          <p:cNvGraphicFramePr/>
          <p:nvPr>
            <p:extLst>
              <p:ext uri="{D42A27DB-BD31-4B8C-83A1-F6EECF244321}">
                <p14:modId xmlns:p14="http://schemas.microsoft.com/office/powerpoint/2010/main" val="38611187"/>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BCA6906C-1EBE-47D0-BB67-5D1DDB794B5B}"/>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Q2. How helpful do you find the receptionists at your GP practice?</a:t>
            </a:r>
          </a:p>
        </p:txBody>
      </p:sp>
      <p:sp>
        <p:nvSpPr>
          <p:cNvPr id="36" name="Rectangle 35">
            <a:extLst>
              <a:ext uri="{FF2B5EF4-FFF2-40B4-BE49-F238E27FC236}">
                <a16:creationId xmlns:a16="http://schemas.microsoft.com/office/drawing/2014/main" id="{8BB8EB2C-38D5-4616-A96F-9F6A713F8AC5}"/>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18" name="Group 17">
            <a:extLst>
              <a:ext uri="{FF2B5EF4-FFF2-40B4-BE49-F238E27FC236}">
                <a16:creationId xmlns:a16="http://schemas.microsoft.com/office/drawing/2014/main" id="{2644D93D-7539-4D65-815D-DC27B9837D77}"/>
              </a:ext>
            </a:extLst>
          </p:cNvPr>
          <p:cNvGrpSpPr/>
          <p:nvPr/>
        </p:nvGrpSpPr>
        <p:grpSpPr>
          <a:xfrm>
            <a:off x="6880448" y="1504884"/>
            <a:ext cx="2969096" cy="138500"/>
            <a:chOff x="4380332" y="1526076"/>
            <a:chExt cx="2969096" cy="138500"/>
          </a:xfrm>
        </p:grpSpPr>
        <p:sp>
          <p:nvSpPr>
            <p:cNvPr id="21" name="TextBox 7">
              <a:extLst>
                <a:ext uri="{FF2B5EF4-FFF2-40B4-BE49-F238E27FC236}">
                  <a16:creationId xmlns:a16="http://schemas.microsoft.com/office/drawing/2014/main" id="{EB1F08AC-F30D-4A8C-98D6-8D07B755AE45}"/>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4" name="TextBox 8">
              <a:extLst>
                <a:ext uri="{FF2B5EF4-FFF2-40B4-BE49-F238E27FC236}">
                  <a16:creationId xmlns:a16="http://schemas.microsoft.com/office/drawing/2014/main" id="{A4D0FACC-E337-48A6-86A4-25BCE26C6C02}"/>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5" name="Oval 15">
              <a:extLst>
                <a:ext uri="{FF2B5EF4-FFF2-40B4-BE49-F238E27FC236}">
                  <a16:creationId xmlns:a16="http://schemas.microsoft.com/office/drawing/2014/main" id="{7CA5C399-BDE8-4071-ADA2-D9836652081F}"/>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6" name="TextBox 13">
              <a:extLst>
                <a:ext uri="{FF2B5EF4-FFF2-40B4-BE49-F238E27FC236}">
                  <a16:creationId xmlns:a16="http://schemas.microsoft.com/office/drawing/2014/main" id="{09F2CE56-8697-4226-8C18-1125809495E1}"/>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27" name="Oval 26">
            <a:extLst>
              <a:ext uri="{FF2B5EF4-FFF2-40B4-BE49-F238E27FC236}">
                <a16:creationId xmlns:a16="http://schemas.microsoft.com/office/drawing/2014/main" id="{BC3671D3-2516-4FCF-A60F-165DDB747E8B}"/>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28" name="Straight Connector 27">
            <a:extLst>
              <a:ext uri="{FF2B5EF4-FFF2-40B4-BE49-F238E27FC236}">
                <a16:creationId xmlns:a16="http://schemas.microsoft.com/office/drawing/2014/main" id="{AFB0DC4E-7C59-4439-A4AA-8E676F12445F}"/>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Tree>
    <p:extLst>
      <p:ext uri="{BB962C8B-B14F-4D97-AF65-F5344CB8AC3E}">
        <p14:creationId xmlns:p14="http://schemas.microsoft.com/office/powerpoint/2010/main" val="29291526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a:t>
            </a:r>
          </a:p>
        </p:txBody>
      </p:sp>
      <p:sp>
        <p:nvSpPr>
          <p:cNvPr id="10" name="Content Placeholder 9">
            <a:extLst>
              <a:ext uri="{FF2B5EF4-FFF2-40B4-BE49-F238E27FC236}">
                <a16:creationId xmlns:a16="http://schemas.microsoft.com/office/drawing/2014/main" id="{ECC03663-CFD3-459F-91F1-E359A978328C}"/>
              </a:ext>
            </a:extLst>
          </p:cNvPr>
          <p:cNvSpPr>
            <a:spLocks noGrp="1"/>
          </p:cNvSpPr>
          <p:nvPr>
            <p:ph sz="quarter" idx="10"/>
          </p:nvPr>
        </p:nvSpPr>
        <p:spPr>
          <a:xfrm>
            <a:off x="504501" y="1196752"/>
            <a:ext cx="9417051" cy="4752528"/>
          </a:xfrm>
        </p:spPr>
        <p:txBody>
          <a:bodyPr/>
          <a:lstStyle/>
          <a:p>
            <a:pPr marL="0" indent="0">
              <a:lnSpc>
                <a:spcPct val="150000"/>
              </a:lnSpc>
              <a:buNone/>
            </a:pPr>
            <a:r>
              <a:rPr lang="en-GB" sz="1400" b="1" dirty="0">
                <a:hlinkClick r:id="rId3" action="ppaction://hlinksldjump"/>
              </a:rPr>
              <a:t>Background, introduction and guidance</a:t>
            </a:r>
            <a:endParaRPr lang="en-GB" sz="1400" b="1" dirty="0"/>
          </a:p>
          <a:p>
            <a:pPr marL="0" indent="0">
              <a:lnSpc>
                <a:spcPct val="150000"/>
              </a:lnSpc>
              <a:buNone/>
            </a:pPr>
            <a:r>
              <a:rPr lang="en-GB" sz="1400" b="1" dirty="0">
                <a:hlinkClick r:id="rId4" action="ppaction://hlinksldjump"/>
              </a:rPr>
              <a:t>Overall experience of GP practice</a:t>
            </a:r>
            <a:endParaRPr lang="en-GB" sz="1400" b="1" dirty="0"/>
          </a:p>
          <a:p>
            <a:pPr marL="0" indent="0">
              <a:lnSpc>
                <a:spcPct val="150000"/>
              </a:lnSpc>
              <a:buNone/>
            </a:pPr>
            <a:r>
              <a:rPr lang="en-GB" sz="1400" b="1" dirty="0">
                <a:hlinkClick r:id="rId5" action="ppaction://hlinksldjump"/>
              </a:rPr>
              <a:t>Local GP services</a:t>
            </a:r>
            <a:r>
              <a:rPr lang="en-GB" sz="1400" b="1" dirty="0"/>
              <a:t> </a:t>
            </a:r>
          </a:p>
          <a:p>
            <a:pPr marL="0" indent="0">
              <a:lnSpc>
                <a:spcPct val="150000"/>
              </a:lnSpc>
              <a:buNone/>
            </a:pPr>
            <a:r>
              <a:rPr lang="en-GB" sz="1400" b="1" dirty="0">
                <a:hlinkClick r:id="rId6" action="ppaction://hlinksldjump"/>
              </a:rPr>
              <a:t>Access to online services</a:t>
            </a:r>
            <a:endParaRPr lang="en-GB" sz="1400" b="1" dirty="0"/>
          </a:p>
          <a:p>
            <a:pPr marL="0" indent="0">
              <a:lnSpc>
                <a:spcPct val="150000"/>
              </a:lnSpc>
              <a:buNone/>
            </a:pPr>
            <a:r>
              <a:rPr lang="en-GB" sz="1400" b="1" dirty="0">
                <a:hlinkClick r:id="rId7" action="ppaction://hlinksldjump"/>
              </a:rPr>
              <a:t>Making an appointment</a:t>
            </a:r>
            <a:endParaRPr lang="en-GB" sz="1400" b="1" dirty="0"/>
          </a:p>
          <a:p>
            <a:pPr marL="0" indent="0">
              <a:lnSpc>
                <a:spcPct val="150000"/>
              </a:lnSpc>
              <a:buNone/>
            </a:pPr>
            <a:r>
              <a:rPr lang="en-GB" sz="1400" b="1" dirty="0">
                <a:hlinkClick r:id="rId8" action="ppaction://hlinksldjump"/>
              </a:rPr>
              <a:t>Perceptions of care at patients’ last appointment</a:t>
            </a:r>
            <a:endParaRPr lang="en-GB" sz="1400" b="1" dirty="0"/>
          </a:p>
          <a:p>
            <a:pPr marL="0" indent="0">
              <a:lnSpc>
                <a:spcPct val="150000"/>
              </a:lnSpc>
              <a:buNone/>
            </a:pPr>
            <a:r>
              <a:rPr lang="en-GB" sz="1400" b="1" dirty="0">
                <a:hlinkClick r:id="rId9" action="ppaction://hlinksldjump"/>
              </a:rPr>
              <a:t>Managing health conditions</a:t>
            </a:r>
            <a:endParaRPr lang="en-GB" sz="1400" b="1" dirty="0"/>
          </a:p>
          <a:p>
            <a:pPr marL="0" indent="0">
              <a:lnSpc>
                <a:spcPct val="150000"/>
              </a:lnSpc>
              <a:buNone/>
            </a:pPr>
            <a:r>
              <a:rPr lang="en-GB" sz="1400" b="1" dirty="0">
                <a:hlinkClick r:id="rId10" action="ppaction://hlinksldjump"/>
              </a:rPr>
              <a:t>Satisfaction with general practice appointment times</a:t>
            </a:r>
            <a:endParaRPr lang="en-GB" sz="1400" b="1" dirty="0"/>
          </a:p>
          <a:p>
            <a:pPr marL="0" indent="0">
              <a:lnSpc>
                <a:spcPct val="150000"/>
              </a:lnSpc>
              <a:buNone/>
            </a:pPr>
            <a:r>
              <a:rPr lang="en-GB" sz="1400" b="1" dirty="0">
                <a:hlinkClick r:id="rId11" action="ppaction://hlinksldjump"/>
              </a:rPr>
              <a:t>Services when GP practice is closed</a:t>
            </a:r>
            <a:endParaRPr lang="en-GB" sz="1400" b="1" dirty="0"/>
          </a:p>
          <a:p>
            <a:pPr marL="0" indent="0">
              <a:lnSpc>
                <a:spcPct val="150000"/>
              </a:lnSpc>
              <a:buNone/>
            </a:pPr>
            <a:r>
              <a:rPr lang="en-GB" sz="1400" b="1" dirty="0">
                <a:hlinkClick r:id="rId12" action="ppaction://hlinksldjump"/>
              </a:rPr>
              <a:t>Statistical reliability</a:t>
            </a:r>
            <a:endParaRPr lang="en-GB" sz="1400" b="1" dirty="0"/>
          </a:p>
          <a:p>
            <a:pPr marL="0" indent="0">
              <a:lnSpc>
                <a:spcPct val="150000"/>
              </a:lnSpc>
              <a:buNone/>
            </a:pPr>
            <a:r>
              <a:rPr lang="en-GB" sz="1400" b="1" dirty="0">
                <a:hlinkClick r:id="rId13" action="ppaction://hlinksldjump"/>
              </a:rPr>
              <a:t>Want to know more?</a:t>
            </a:r>
            <a:endParaRPr lang="en-GB" sz="1400" b="1"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p:txBody>
      </p:sp>
      <p:sp>
        <p:nvSpPr>
          <p:cNvPr id="7" name="D_a54a8e9e89941e24" hidden="1"/>
          <p:cNvSpPr txBox="1"/>
          <p:nvPr/>
        </p:nvSpPr>
        <p:spPr>
          <a:xfrm>
            <a:off x="560512" y="-387424"/>
            <a:ext cx="1872208" cy="276999"/>
          </a:xfrm>
          <a:prstGeom prst="rect">
            <a:avLst/>
          </a:prstGeom>
          <a:noFill/>
        </p:spPr>
        <p:txBody>
          <a:bodyPr wrap="square" lIns="0" tIns="0" rIns="0" bIns="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49</a:t>
            </a:r>
          </a:p>
        </p:txBody>
      </p:sp>
    </p:spTree>
    <p:extLst>
      <p:ext uri="{BB962C8B-B14F-4D97-AF65-F5344CB8AC3E}">
        <p14:creationId xmlns:p14="http://schemas.microsoft.com/office/powerpoint/2010/main" val="73577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_df67803e2c16341c">
            <a:extLst>
              <a:ext uri="{FF2B5EF4-FFF2-40B4-BE49-F238E27FC236}">
                <a16:creationId xmlns:a16="http://schemas.microsoft.com/office/drawing/2014/main" id="{ECED12A0-0B45-4A52-AAA9-2D1054163303}"/>
              </a:ext>
            </a:extLst>
          </p:cNvPr>
          <p:cNvGraphicFramePr/>
          <p:nvPr>
            <p:extLst>
              <p:ext uri="{D42A27DB-BD31-4B8C-83A1-F6EECF244321}">
                <p14:modId xmlns:p14="http://schemas.microsoft.com/office/powerpoint/2010/main" val="2546414286"/>
              </p:ext>
            </p:extLst>
          </p:nvPr>
        </p:nvGraphicFramePr>
        <p:xfrm>
          <a:off x="150083"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Helpfulness of receptionists at GP practice:</a:t>
            </a:r>
            <a:br>
              <a:rPr lang="en-GB" dirty="0"/>
            </a:br>
            <a:r>
              <a:rPr lang="en-GB" dirty="0"/>
              <a:t>how the CCG’s practices compare</a:t>
            </a:r>
          </a:p>
        </p:txBody>
      </p:sp>
      <p:sp>
        <p:nvSpPr>
          <p:cNvPr id="41" name="Text Placeholder 5" hidden="1"/>
          <p:cNvSpPr txBox="1">
            <a:spLocks noGrp="1"/>
          </p:cNvSpPr>
          <p:nvPr>
            <p:ph type="body" sz="quarter" idx="12"/>
          </p:nvPr>
        </p:nvSpPr>
        <p:spPr>
          <a:xfrm>
            <a:off x="208882" y="6143712"/>
            <a:ext cx="9531473"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completing a questionnaire :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a:solidFill>
                  <a:schemeClr val="bg1"/>
                </a:solidFill>
              </a:rPr>
              <a:t>		</a:t>
            </a:r>
          </a:p>
        </p:txBody>
      </p:sp>
      <p:sp>
        <p:nvSpPr>
          <p:cNvPr id="23" name="Rectangle 22"/>
          <p:cNvSpPr/>
          <p:nvPr/>
        </p:nvSpPr>
        <p:spPr>
          <a:xfrm>
            <a:off x="56456" y="1435240"/>
            <a:ext cx="4945585"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receptionists at the GP practice are ‘helpful’ </a:t>
            </a:r>
            <a:endParaRPr lang="en-GB" sz="2000" b="1" i="1" dirty="0">
              <a:solidFill>
                <a:schemeClr val="tx1">
                  <a:lumMod val="75000"/>
                  <a:lumOff val="25000"/>
                </a:schemeClr>
              </a:solidFill>
            </a:endParaRPr>
          </a:p>
        </p:txBody>
      </p:sp>
      <p:graphicFrame>
        <p:nvGraphicFramePr>
          <p:cNvPr id="29" name="D_60e96a010de54341_CalcTable"/>
          <p:cNvGraphicFramePr>
            <a:graphicFrameLocks noGrp="1"/>
          </p:cNvGraphicFramePr>
          <p:nvPr/>
        </p:nvGraphicFramePr>
        <p:xfrm>
          <a:off x="1" y="6060309"/>
          <a:ext cx="7113240" cy="289918"/>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89918">
                <a:tc>
                  <a:txBody>
                    <a:bodyPr/>
                    <a:lstStyle/>
                    <a:p>
                      <a:pPr marL="0" indent="0">
                        <a:buNone/>
                      </a:pPr>
                      <a:r>
                        <a:rPr lang="en-GB" sz="800" b="0">
                          <a:solidFill>
                            <a:schemeClr val="bg1"/>
                          </a:solidFill>
                        </a:rPr>
                        <a:t>Base: All those completing a questionnaire excluding ‘Don’t know’: National (714,379); CCG 2020 (5,302); Practice bases range from 79 to 149</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0" name="TextBox 29"/>
          <p:cNvSpPr txBox="1"/>
          <p:nvPr/>
        </p:nvSpPr>
        <p:spPr>
          <a:xfrm>
            <a:off x="7861263" y="6143713"/>
            <a:ext cx="2044737" cy="123111"/>
          </a:xfrm>
          <a:prstGeom prst="rect">
            <a:avLst/>
          </a:prstGeom>
          <a:noFill/>
        </p:spPr>
        <p:txBody>
          <a:bodyPr wrap="square" lIns="0" tIns="0" rIns="0" bIns="0" rtlCol="0">
            <a:spAutoFit/>
          </a:bodyPr>
          <a:lstStyle/>
          <a:p>
            <a:pPr lvl="0" algn="l" eaLnBrk="1" hangingPunct="1">
              <a:spcBef>
                <a:spcPts val="600"/>
              </a:spcBef>
            </a:pPr>
            <a:r>
              <a:rPr lang="en-GB" sz="800" kern="0" dirty="0">
                <a:solidFill>
                  <a:srgbClr val="FFFFFF"/>
                </a:solidFill>
                <a:latin typeface="Arial"/>
              </a:rPr>
              <a:t>%Helpful = %Very helpful + %Fairly helpful</a:t>
            </a:r>
            <a:endParaRPr lang="en-GB" sz="1800" dirty="0"/>
          </a:p>
        </p:txBody>
      </p:sp>
      <p:graphicFrame>
        <p:nvGraphicFramePr>
          <p:cNvPr id="19" name="D_60e96a010de54341" hidden="1"/>
          <p:cNvGraphicFramePr/>
          <p:nvPr>
            <p:extLst>
              <p:ext uri="{D42A27DB-BD31-4B8C-83A1-F6EECF244321}">
                <p14:modId xmlns:p14="http://schemas.microsoft.com/office/powerpoint/2010/main" val="4265347417"/>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19">
            <a:extLst>
              <a:ext uri="{FF2B5EF4-FFF2-40B4-BE49-F238E27FC236}">
                <a16:creationId xmlns:a16="http://schemas.microsoft.com/office/drawing/2014/main" id="{BCA6906C-1EBE-47D0-BB67-5D1DDB794B5B}"/>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Q2. How helpful do you find the receptionists at your GP practice?</a:t>
            </a:r>
          </a:p>
        </p:txBody>
      </p:sp>
      <p:sp>
        <p:nvSpPr>
          <p:cNvPr id="36" name="Rectangle 35">
            <a:extLst>
              <a:ext uri="{FF2B5EF4-FFF2-40B4-BE49-F238E27FC236}">
                <a16:creationId xmlns:a16="http://schemas.microsoft.com/office/drawing/2014/main" id="{8BB8EB2C-38D5-4616-A96F-9F6A713F8AC5}"/>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18" name="Group 17">
            <a:extLst>
              <a:ext uri="{FF2B5EF4-FFF2-40B4-BE49-F238E27FC236}">
                <a16:creationId xmlns:a16="http://schemas.microsoft.com/office/drawing/2014/main" id="{2644D93D-7539-4D65-815D-DC27B9837D77}"/>
              </a:ext>
            </a:extLst>
          </p:cNvPr>
          <p:cNvGrpSpPr/>
          <p:nvPr/>
        </p:nvGrpSpPr>
        <p:grpSpPr>
          <a:xfrm>
            <a:off x="6880448" y="1504884"/>
            <a:ext cx="2969096" cy="138500"/>
            <a:chOff x="4380332" y="1526076"/>
            <a:chExt cx="2969096" cy="138500"/>
          </a:xfrm>
        </p:grpSpPr>
        <p:sp>
          <p:nvSpPr>
            <p:cNvPr id="21" name="TextBox 7">
              <a:extLst>
                <a:ext uri="{FF2B5EF4-FFF2-40B4-BE49-F238E27FC236}">
                  <a16:creationId xmlns:a16="http://schemas.microsoft.com/office/drawing/2014/main" id="{EB1F08AC-F30D-4A8C-98D6-8D07B755AE45}"/>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4" name="TextBox 8">
              <a:extLst>
                <a:ext uri="{FF2B5EF4-FFF2-40B4-BE49-F238E27FC236}">
                  <a16:creationId xmlns:a16="http://schemas.microsoft.com/office/drawing/2014/main" id="{A4D0FACC-E337-48A6-86A4-25BCE26C6C02}"/>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5" name="Oval 15">
              <a:extLst>
                <a:ext uri="{FF2B5EF4-FFF2-40B4-BE49-F238E27FC236}">
                  <a16:creationId xmlns:a16="http://schemas.microsoft.com/office/drawing/2014/main" id="{7CA5C399-BDE8-4071-ADA2-D9836652081F}"/>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6" name="TextBox 13">
              <a:extLst>
                <a:ext uri="{FF2B5EF4-FFF2-40B4-BE49-F238E27FC236}">
                  <a16:creationId xmlns:a16="http://schemas.microsoft.com/office/drawing/2014/main" id="{09F2CE56-8697-4226-8C18-1125809495E1}"/>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27" name="Oval 26">
            <a:extLst>
              <a:ext uri="{FF2B5EF4-FFF2-40B4-BE49-F238E27FC236}">
                <a16:creationId xmlns:a16="http://schemas.microsoft.com/office/drawing/2014/main" id="{BC3671D3-2516-4FCF-A60F-165DDB747E8B}"/>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28" name="Straight Connector 27">
            <a:extLst>
              <a:ext uri="{FF2B5EF4-FFF2-40B4-BE49-F238E27FC236}">
                <a16:creationId xmlns:a16="http://schemas.microsoft.com/office/drawing/2014/main" id="{AFB0DC4E-7C59-4439-A4AA-8E676F12445F}"/>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Tree>
    <p:extLst>
      <p:ext uri="{BB962C8B-B14F-4D97-AF65-F5344CB8AC3E}">
        <p14:creationId xmlns:p14="http://schemas.microsoft.com/office/powerpoint/2010/main" val="21831428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3119482"/>
            <a:ext cx="6768752" cy="553998"/>
          </a:xfrm>
        </p:spPr>
        <p:txBody>
          <a:bodyPr/>
          <a:lstStyle/>
          <a:p>
            <a:r>
              <a:rPr lang="en-GB" sz="3600" dirty="0"/>
              <a:t>Access to online services </a:t>
            </a:r>
          </a:p>
        </p:txBody>
      </p:sp>
    </p:spTree>
    <p:extLst>
      <p:ext uri="{BB962C8B-B14F-4D97-AF65-F5344CB8AC3E}">
        <p14:creationId xmlns:p14="http://schemas.microsoft.com/office/powerpoint/2010/main" val="141582986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_9cf577fc946e0ee0"/>
          <p:cNvGraphicFramePr/>
          <p:nvPr>
            <p:extLst>
              <p:ext uri="{D42A27DB-BD31-4B8C-83A1-F6EECF244321}">
                <p14:modId xmlns:p14="http://schemas.microsoft.com/office/powerpoint/2010/main" val="2748341956"/>
              </p:ext>
            </p:extLst>
          </p:nvPr>
        </p:nvGraphicFramePr>
        <p:xfrm>
          <a:off x="848544" y="1844824"/>
          <a:ext cx="8567568" cy="393366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Awareness of online services</a:t>
            </a:r>
          </a:p>
        </p:txBody>
      </p:sp>
      <p:sp>
        <p:nvSpPr>
          <p:cNvPr id="11" name="Rectangle 10"/>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sp>
        <p:nvSpPr>
          <p:cNvPr id="12" name="TextBox 11"/>
          <p:cNvSpPr txBox="1"/>
          <p:nvPr/>
        </p:nvSpPr>
        <p:spPr>
          <a:xfrm rot="16200000">
            <a:off x="-936939" y="3208330"/>
            <a:ext cx="3168352" cy="369332"/>
          </a:xfrm>
          <a:prstGeom prst="rect">
            <a:avLst/>
          </a:prstGeom>
          <a:noFill/>
        </p:spPr>
        <p:txBody>
          <a:bodyPr wrap="square" lIns="0" tIns="0" rIns="0" bIns="0" rtlCol="0">
            <a:spAutoFit/>
          </a:bodyPr>
          <a:lstStyle/>
          <a:p>
            <a:pPr algn="ctr"/>
            <a:r>
              <a:rPr lang="en-GB" dirty="0"/>
              <a:t>Percentage aware of online services offered by GP practice</a:t>
            </a:r>
            <a:endParaRPr lang="en-GB" dirty="0">
              <a:solidFill>
                <a:srgbClr val="292926"/>
              </a:solidFill>
            </a:endParaRPr>
          </a:p>
        </p:txBody>
      </p:sp>
      <p:graphicFrame>
        <p:nvGraphicFramePr>
          <p:cNvPr id="20" name="D_7750a9285c7fc8b3"/>
          <p:cNvGraphicFramePr/>
          <p:nvPr>
            <p:extLst>
              <p:ext uri="{D42A27DB-BD31-4B8C-83A1-F6EECF244321}">
                <p14:modId xmlns:p14="http://schemas.microsoft.com/office/powerpoint/2010/main" val="3757959914"/>
              </p:ext>
            </p:extLst>
          </p:nvPr>
        </p:nvGraphicFramePr>
        <p:xfrm>
          <a:off x="804412" y="1818254"/>
          <a:ext cx="7128792" cy="33843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D_b9d060414d31a77b" hidden="1"/>
          <p:cNvGraphicFramePr/>
          <p:nvPr>
            <p:extLst>
              <p:ext uri="{D42A27DB-BD31-4B8C-83A1-F6EECF244321}">
                <p14:modId xmlns:p14="http://schemas.microsoft.com/office/powerpoint/2010/main" val="465259886"/>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D_b9d060414d31a77b_CalcTable"/>
          <p:cNvGraphicFramePr>
            <a:graphicFrameLocks noGrp="1"/>
          </p:cNvGraphicFramePr>
          <p:nvPr>
            <p:extLst>
              <p:ext uri="{D42A27DB-BD31-4B8C-83A1-F6EECF244321}">
                <p14:modId xmlns:p14="http://schemas.microsoft.com/office/powerpoint/2010/main" val="2259878837"/>
              </p:ext>
            </p:extLst>
          </p:nvPr>
        </p:nvGraphicFramePr>
        <p:xfrm>
          <a:off x="1" y="6059850"/>
          <a:ext cx="7113240" cy="335599"/>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335599">
                <a:tc>
                  <a:txBody>
                    <a:bodyPr/>
                    <a:lstStyle/>
                    <a:p>
                      <a:pPr marL="0" indent="0">
                        <a:buNone/>
                      </a:pPr>
                      <a:r>
                        <a:rPr lang="en-GB" sz="800" b="0">
                          <a:solidFill>
                            <a:schemeClr val="bg1"/>
                          </a:solidFill>
                        </a:rPr>
                        <a:t>Base: All those completing a questionnaire: National (716,915); CCG 2020 (5,315); Practice bases range from 81 to 152</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Rectangle 16">
            <a:extLst>
              <a:ext uri="{FF2B5EF4-FFF2-40B4-BE49-F238E27FC236}">
                <a16:creationId xmlns:a16="http://schemas.microsoft.com/office/drawing/2014/main" id="{7BA0C6BE-2650-40EF-9BAD-2FFCFEF253D2}"/>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Q4. As far as you know, which of the following online services does your GP practice offer?</a:t>
            </a:r>
          </a:p>
        </p:txBody>
      </p:sp>
      <p:sp>
        <p:nvSpPr>
          <p:cNvPr id="18" name="TextBox 1">
            <a:extLst>
              <a:ext uri="{FF2B5EF4-FFF2-40B4-BE49-F238E27FC236}">
                <a16:creationId xmlns:a16="http://schemas.microsoft.com/office/drawing/2014/main" id="{DC231B73-F5FF-4C3A-9249-07E7F74044BA}"/>
              </a:ext>
            </a:extLst>
          </p:cNvPr>
          <p:cNvSpPr txBox="1"/>
          <p:nvPr/>
        </p:nvSpPr>
        <p:spPr>
          <a:xfrm>
            <a:off x="8697416" y="2881545"/>
            <a:ext cx="1002867" cy="36933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200" dirty="0"/>
              <a:t>Practice range within CCG</a:t>
            </a:r>
          </a:p>
        </p:txBody>
      </p:sp>
      <p:cxnSp>
        <p:nvCxnSpPr>
          <p:cNvPr id="19" name="Straight Arrow Connector 18">
            <a:extLst>
              <a:ext uri="{FF2B5EF4-FFF2-40B4-BE49-F238E27FC236}">
                <a16:creationId xmlns:a16="http://schemas.microsoft.com/office/drawing/2014/main" id="{26EE3EBA-3DCB-4C25-87DA-4F33717F0B27}"/>
              </a:ext>
            </a:extLst>
          </p:cNvPr>
          <p:cNvCxnSpPr/>
          <p:nvPr/>
        </p:nvCxnSpPr>
        <p:spPr bwMode="auto">
          <a:xfrm>
            <a:off x="8625408" y="2868837"/>
            <a:ext cx="0" cy="360048"/>
          </a:xfrm>
          <a:prstGeom prst="straightConnector1">
            <a:avLst/>
          </a:prstGeom>
          <a:solidFill>
            <a:schemeClr val="accent2"/>
          </a:solidFill>
          <a:ln w="19050" cap="flat" cmpd="sng" algn="ctr">
            <a:solidFill>
              <a:schemeClr val="tx1"/>
            </a:solidFill>
            <a:prstDash val="solid"/>
            <a:round/>
            <a:headEnd type="diamond"/>
            <a:tailEnd type="diamond"/>
          </a:ln>
          <a:effectLst/>
        </p:spPr>
      </p:cxnSp>
      <p:graphicFrame>
        <p:nvGraphicFramePr>
          <p:cNvPr id="14" name="Ipsos Ribbon Rules" hidden="1"/>
          <p:cNvGraphicFramePr/>
          <p:nvPr>
            <p:extLst>
              <p:ext uri="{D42A27DB-BD31-4B8C-83A1-F6EECF244321}">
                <p14:modId xmlns:p14="http://schemas.microsoft.com/office/powerpoint/2010/main" val="261912387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2000795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097687" cy="764704"/>
          </a:xfrm>
        </p:spPr>
        <p:txBody>
          <a:bodyPr/>
          <a:lstStyle/>
          <a:p>
            <a:r>
              <a:rPr lang="en-GB" dirty="0"/>
              <a:t>Online service use</a:t>
            </a:r>
          </a:p>
        </p:txBody>
      </p:sp>
      <p:graphicFrame>
        <p:nvGraphicFramePr>
          <p:cNvPr id="7" name="D_04b52c912fcf3756"/>
          <p:cNvGraphicFramePr/>
          <p:nvPr>
            <p:extLst>
              <p:ext uri="{D42A27DB-BD31-4B8C-83A1-F6EECF244321}">
                <p14:modId xmlns:p14="http://schemas.microsoft.com/office/powerpoint/2010/main" val="576272767"/>
              </p:ext>
            </p:extLst>
          </p:nvPr>
        </p:nvGraphicFramePr>
        <p:xfrm>
          <a:off x="854266" y="1655579"/>
          <a:ext cx="8860886" cy="393366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rot="16200000">
            <a:off x="-1209199" y="3321205"/>
            <a:ext cx="3672407" cy="276999"/>
          </a:xfrm>
          <a:prstGeom prst="rect">
            <a:avLst/>
          </a:prstGeom>
        </p:spPr>
        <p:txBody>
          <a:bodyPr wrap="square">
            <a:spAutoFit/>
          </a:bodyPr>
          <a:lstStyle/>
          <a:p>
            <a:pPr algn="ctr">
              <a:defRPr lang="en-GB" sz="1200" b="0" i="0" u="none" strike="noStrike" kern="1200" baseline="0">
                <a:solidFill>
                  <a:srgbClr val="292926"/>
                </a:solidFill>
                <a:latin typeface="+mn-lt"/>
                <a:ea typeface="+mn-ea"/>
                <a:cs typeface="+mn-cs"/>
              </a:defRPr>
            </a:pPr>
            <a:r>
              <a:rPr lang="en-GB" dirty="0">
                <a:solidFill>
                  <a:srgbClr val="292926"/>
                </a:solidFill>
              </a:rPr>
              <a:t>Percentage used online services in past 12 months</a:t>
            </a:r>
          </a:p>
        </p:txBody>
      </p:sp>
      <p:sp>
        <p:nvSpPr>
          <p:cNvPr id="10" name="TextBox 1"/>
          <p:cNvSpPr txBox="1"/>
          <p:nvPr/>
        </p:nvSpPr>
        <p:spPr>
          <a:xfrm>
            <a:off x="8893263" y="2881545"/>
            <a:ext cx="1002867" cy="36933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200" dirty="0"/>
              <a:t>Practice range within CCG</a:t>
            </a:r>
          </a:p>
        </p:txBody>
      </p:sp>
      <p:cxnSp>
        <p:nvCxnSpPr>
          <p:cNvPr id="11" name="Straight Arrow Connector 10"/>
          <p:cNvCxnSpPr/>
          <p:nvPr/>
        </p:nvCxnSpPr>
        <p:spPr bwMode="auto">
          <a:xfrm>
            <a:off x="8821255" y="2868837"/>
            <a:ext cx="0" cy="360048"/>
          </a:xfrm>
          <a:prstGeom prst="straightConnector1">
            <a:avLst/>
          </a:prstGeom>
          <a:solidFill>
            <a:schemeClr val="accent2"/>
          </a:solidFill>
          <a:ln w="19050" cap="flat" cmpd="sng" algn="ctr">
            <a:solidFill>
              <a:schemeClr val="tx1"/>
            </a:solidFill>
            <a:prstDash val="solid"/>
            <a:round/>
            <a:headEnd type="diamond"/>
            <a:tailEnd type="diamond"/>
          </a:ln>
          <a:effectLst/>
        </p:spPr>
      </p:cxnSp>
      <p:graphicFrame>
        <p:nvGraphicFramePr>
          <p:cNvPr id="18" name="D_44e8daf39e04954f"/>
          <p:cNvGraphicFramePr/>
          <p:nvPr>
            <p:extLst>
              <p:ext uri="{D42A27DB-BD31-4B8C-83A1-F6EECF244321}">
                <p14:modId xmlns:p14="http://schemas.microsoft.com/office/powerpoint/2010/main" val="2036402471"/>
              </p:ext>
            </p:extLst>
          </p:nvPr>
        </p:nvGraphicFramePr>
        <p:xfrm>
          <a:off x="829981" y="1554491"/>
          <a:ext cx="7560840" cy="35223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78cc1a350dcbe98" hidden="1"/>
          <p:cNvGraphicFramePr/>
          <p:nvPr>
            <p:extLst>
              <p:ext uri="{D42A27DB-BD31-4B8C-83A1-F6EECF244321}">
                <p14:modId xmlns:p14="http://schemas.microsoft.com/office/powerpoint/2010/main" val="913092818"/>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D_878cc1a350dcbe98_CalcTable"/>
          <p:cNvGraphicFramePr>
            <a:graphicFrameLocks noGrp="1"/>
          </p:cNvGraphicFramePr>
          <p:nvPr>
            <p:extLst>
              <p:ext uri="{D42A27DB-BD31-4B8C-83A1-F6EECF244321}">
                <p14:modId xmlns:p14="http://schemas.microsoft.com/office/powerpoint/2010/main" val="93392969"/>
              </p:ext>
            </p:extLst>
          </p:nvPr>
        </p:nvGraphicFramePr>
        <p:xfrm>
          <a:off x="1" y="6065576"/>
          <a:ext cx="7113240" cy="277860"/>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77860">
                <a:tc>
                  <a:txBody>
                    <a:bodyPr/>
                    <a:lstStyle/>
                    <a:p>
                      <a:pPr marL="0" indent="0">
                        <a:buNone/>
                      </a:pPr>
                      <a:r>
                        <a:rPr lang="en-GB" sz="800" b="0">
                          <a:solidFill>
                            <a:schemeClr val="bg1"/>
                          </a:solidFill>
                        </a:rPr>
                        <a:t>Base: All those completing a questionnaire: National (723,567); CCG 2020 (5,365); Practice bases range from 82 to 153</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5B4CFCFB-1832-4AA5-A97D-119C17534EA5}"/>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Q5. Which of the following general practice online services have you used in the past 12 months?</a:t>
            </a:r>
          </a:p>
        </p:txBody>
      </p:sp>
      <p:graphicFrame>
        <p:nvGraphicFramePr>
          <p:cNvPr id="12" name="Ipsos Ribbon Rules" hidden="1"/>
          <p:cNvGraphicFramePr/>
          <p:nvPr>
            <p:extLst>
              <p:ext uri="{D42A27DB-BD31-4B8C-83A1-F6EECF244321}">
                <p14:modId xmlns:p14="http://schemas.microsoft.com/office/powerpoint/2010/main" val="371450365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AC688789-2B06-4A26-8C2B-A4776034C3A3}"/>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spTree>
    <p:extLst>
      <p:ext uri="{BB962C8B-B14F-4D97-AF65-F5344CB8AC3E}">
        <p14:creationId xmlns:p14="http://schemas.microsoft.com/office/powerpoint/2010/main" val="12037595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D_8230b2911c61f09f"/>
          <p:cNvGraphicFramePr>
            <a:graphicFrameLocks noGrp="1"/>
          </p:cNvGraphicFramePr>
          <p:nvPr>
            <p:extLst>
              <p:ext uri="{D42A27DB-BD31-4B8C-83A1-F6EECF244321}">
                <p14:modId xmlns:p14="http://schemas.microsoft.com/office/powerpoint/2010/main" val="9755049"/>
              </p:ext>
            </p:extLst>
          </p:nvPr>
        </p:nvGraphicFramePr>
        <p:xfrm>
          <a:off x="7987704" y="212200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76%</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D_920372b47192f09f"/>
          <p:cNvGraphicFramePr>
            <a:graphicFrameLocks noGrp="1"/>
          </p:cNvGraphicFramePr>
          <p:nvPr>
            <p:extLst>
              <p:ext uri="{D42A27DB-BD31-4B8C-83A1-F6EECF244321}">
                <p14:modId xmlns:p14="http://schemas.microsoft.com/office/powerpoint/2010/main" val="468878318"/>
              </p:ext>
            </p:extLst>
          </p:nvPr>
        </p:nvGraphicFramePr>
        <p:xfrm>
          <a:off x="6542360"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17%</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r>
              <a:rPr lang="en-GB" dirty="0"/>
              <a:t>Ease of use of online services</a:t>
            </a:r>
          </a:p>
        </p:txBody>
      </p:sp>
      <p:sp>
        <p:nvSpPr>
          <p:cNvPr id="30" name="Rectangle 29"/>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Q6. How easy is it to use your GP practice’s website to look for information or access services?* </a:t>
            </a:r>
          </a:p>
        </p:txBody>
      </p:sp>
      <p:graphicFrame>
        <p:nvGraphicFramePr>
          <p:cNvPr id="53" name="D_b526e42c0019f09f"/>
          <p:cNvGraphicFramePr>
            <a:graphicFrameLocks noGrp="1"/>
          </p:cNvGraphicFramePr>
          <p:nvPr>
            <p:extLst>
              <p:ext uri="{D42A27DB-BD31-4B8C-83A1-F6EECF244321}">
                <p14:modId xmlns:p14="http://schemas.microsoft.com/office/powerpoint/2010/main" val="34420983"/>
              </p:ext>
            </p:extLst>
          </p:nvPr>
        </p:nvGraphicFramePr>
        <p:xfrm>
          <a:off x="7987704"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24%</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TextBox 49"/>
          <p:cNvSpPr txBox="1"/>
          <p:nvPr/>
        </p:nvSpPr>
        <p:spPr>
          <a:xfrm>
            <a:off x="8306556" y="2636912"/>
            <a:ext cx="1368152" cy="369332"/>
          </a:xfrm>
          <a:prstGeom prst="rect">
            <a:avLst/>
          </a:prstGeom>
          <a:noFill/>
          <a:effectLst/>
        </p:spPr>
        <p:txBody>
          <a:bodyPr wrap="square" lIns="0" tIns="0" rIns="0" bIns="0" rtlCol="0">
            <a:spAutoFit/>
          </a:bodyPr>
          <a:lstStyle/>
          <a:p>
            <a:pPr algn="ctr"/>
            <a:br>
              <a:rPr lang="en-GB" dirty="0"/>
            </a:br>
            <a:r>
              <a:rPr lang="en-GB" dirty="0"/>
              <a:t>Easy</a:t>
            </a:r>
          </a:p>
        </p:txBody>
      </p:sp>
      <p:sp>
        <p:nvSpPr>
          <p:cNvPr id="51" name="TextBox 50"/>
          <p:cNvSpPr txBox="1"/>
          <p:nvPr/>
        </p:nvSpPr>
        <p:spPr>
          <a:xfrm>
            <a:off x="8337376" y="3789040"/>
            <a:ext cx="1368152" cy="184666"/>
          </a:xfrm>
          <a:prstGeom prst="rect">
            <a:avLst/>
          </a:prstGeom>
          <a:noFill/>
          <a:effectLst/>
        </p:spPr>
        <p:txBody>
          <a:bodyPr wrap="square" lIns="0" tIns="0" rIns="0" bIns="0" rtlCol="0">
            <a:spAutoFit/>
          </a:bodyPr>
          <a:lstStyle/>
          <a:p>
            <a:pPr algn="ctr"/>
            <a:r>
              <a:rPr lang="en-GB" dirty="0"/>
              <a:t>Not easy</a:t>
            </a:r>
          </a:p>
        </p:txBody>
      </p:sp>
      <p:graphicFrame>
        <p:nvGraphicFramePr>
          <p:cNvPr id="6" name="Ipsos Ribbon Rules" hidden="1"/>
          <p:cNvGraphicFramePr/>
          <p:nvPr>
            <p:extLst>
              <p:ext uri="{D42A27DB-BD31-4B8C-83A1-F6EECF244321}">
                <p14:modId xmlns:p14="http://schemas.microsoft.com/office/powerpoint/2010/main" val="346561762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_1d9b622c46c94127" hidden="1"/>
          <p:cNvGraphicFramePr/>
          <p:nvPr>
            <p:extLst>
              <p:ext uri="{D42A27DB-BD31-4B8C-83A1-F6EECF244321}">
                <p14:modId xmlns:p14="http://schemas.microsoft.com/office/powerpoint/2010/main" val="840239927"/>
              </p:ext>
            </p:extLst>
          </p:nvPr>
        </p:nvGraphicFramePr>
        <p:xfrm>
          <a:off x="-950311" y="458929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9" name="D_0b4a4e23c472fe75" hidden="1"/>
          <p:cNvGraphicFramePr/>
          <p:nvPr>
            <p:extLst>
              <p:ext uri="{D42A27DB-BD31-4B8C-83A1-F6EECF244321}">
                <p14:modId xmlns:p14="http://schemas.microsoft.com/office/powerpoint/2010/main" val="194725686"/>
              </p:ext>
            </p:extLst>
          </p:nvPr>
        </p:nvGraphicFramePr>
        <p:xfrm>
          <a:off x="8555140" y="4568403"/>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84ec6eafffb45029_CalcTable"/>
          <p:cNvGraphicFramePr>
            <a:graphicFrameLocks noGrp="1"/>
          </p:cNvGraphicFramePr>
          <p:nvPr>
            <p:extLst>
              <p:ext uri="{D42A27DB-BD31-4B8C-83A1-F6EECF244321}">
                <p14:modId xmlns:p14="http://schemas.microsoft.com/office/powerpoint/2010/main" val="2673805237"/>
              </p:ext>
            </p:extLst>
          </p:nvPr>
        </p:nvGraphicFramePr>
        <p:xfrm>
          <a:off x="45996" y="6046048"/>
          <a:ext cx="7067243" cy="216024"/>
        </p:xfrm>
        <a:graphic>
          <a:graphicData uri="http://schemas.openxmlformats.org/drawingml/2006/table">
            <a:tbl>
              <a:tblPr firstRow="1" bandRow="1">
                <a:tableStyleId>{5C22544A-7EE6-4342-B048-85BDC9FD1C3A}</a:tableStyleId>
              </a:tblPr>
              <a:tblGrid>
                <a:gridCol w="7067243">
                  <a:extLst>
                    <a:ext uri="{9D8B030D-6E8A-4147-A177-3AD203B41FA5}">
                      <a16:colId xmlns:a16="http://schemas.microsoft.com/office/drawing/2014/main" val="20000"/>
                    </a:ext>
                  </a:extLst>
                </a:gridCol>
              </a:tblGrid>
              <a:tr h="216024">
                <a:tc>
                  <a:txBody>
                    <a:bodyPr/>
                    <a:lstStyle/>
                    <a:p>
                      <a:pPr marL="0" indent="0">
                        <a:buNone/>
                      </a:pPr>
                      <a:r>
                        <a:rPr lang="en-GB" sz="800" b="0">
                          <a:solidFill>
                            <a:schemeClr val="bg1"/>
                          </a:solidFill>
                        </a:rPr>
                        <a:t>Base: All those completing a questionnaire excluding 'Haven't tried': National (273,048); CCG 2020 (1,927); CCG 2019 (1,833); CCG 2018 (1,581); Practice bases range from 11 to 60; CCG bases range from 565 to 3,419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4" name="D_e6ea88b032f2009f"/>
          <p:cNvGraphicFramePr>
            <a:graphicFrameLocks noGrp="1"/>
          </p:cNvGraphicFramePr>
          <p:nvPr>
            <p:extLst>
              <p:ext uri="{D42A27DB-BD31-4B8C-83A1-F6EECF244321}">
                <p14:modId xmlns:p14="http://schemas.microsoft.com/office/powerpoint/2010/main" val="716243915"/>
              </p:ext>
            </p:extLst>
          </p:nvPr>
        </p:nvGraphicFramePr>
        <p:xfrm>
          <a:off x="6542360" y="212200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83%</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8" name="TextBox 57"/>
          <p:cNvSpPr txBox="1"/>
          <p:nvPr/>
        </p:nvSpPr>
        <p:spPr>
          <a:xfrm>
            <a:off x="6861212" y="2636912"/>
            <a:ext cx="1368152" cy="369332"/>
          </a:xfrm>
          <a:prstGeom prst="rect">
            <a:avLst/>
          </a:prstGeom>
          <a:noFill/>
          <a:effectLst/>
        </p:spPr>
        <p:txBody>
          <a:bodyPr wrap="square" lIns="0" tIns="0" rIns="0" bIns="0" rtlCol="0">
            <a:spAutoFit/>
          </a:bodyPr>
          <a:lstStyle/>
          <a:p>
            <a:pPr algn="ctr"/>
            <a:br>
              <a:rPr lang="en-GB" dirty="0"/>
            </a:br>
            <a:r>
              <a:rPr lang="en-GB" dirty="0"/>
              <a:t>Easy</a:t>
            </a:r>
          </a:p>
        </p:txBody>
      </p:sp>
      <p:sp>
        <p:nvSpPr>
          <p:cNvPr id="60" name="TextBox 59"/>
          <p:cNvSpPr txBox="1"/>
          <p:nvPr/>
        </p:nvSpPr>
        <p:spPr>
          <a:xfrm>
            <a:off x="6888570" y="3793245"/>
            <a:ext cx="1368152" cy="184666"/>
          </a:xfrm>
          <a:prstGeom prst="rect">
            <a:avLst/>
          </a:prstGeom>
          <a:noFill/>
          <a:effectLst/>
        </p:spPr>
        <p:txBody>
          <a:bodyPr wrap="square" lIns="0" tIns="0" rIns="0" bIns="0" rtlCol="0">
            <a:spAutoFit/>
          </a:bodyPr>
          <a:lstStyle/>
          <a:p>
            <a:pPr algn="ctr"/>
            <a:r>
              <a:rPr lang="en-GB" dirty="0"/>
              <a:t>Not easy</a:t>
            </a:r>
          </a:p>
        </p:txBody>
      </p:sp>
      <p:sp>
        <p:nvSpPr>
          <p:cNvPr id="63" name="TextBox 62">
            <a:extLst>
              <a:ext uri="{FF2B5EF4-FFF2-40B4-BE49-F238E27FC236}">
                <a16:creationId xmlns:a16="http://schemas.microsoft.com/office/drawing/2014/main" id="{01A428B7-71DC-4FA6-BD02-8B598C03F559}"/>
              </a:ext>
            </a:extLst>
          </p:cNvPr>
          <p:cNvSpPr txBox="1"/>
          <p:nvPr/>
        </p:nvSpPr>
        <p:spPr>
          <a:xfrm>
            <a:off x="7617296" y="6086849"/>
            <a:ext cx="2242707" cy="246221"/>
          </a:xfrm>
          <a:prstGeom prst="rect">
            <a:avLst/>
          </a:prstGeom>
          <a:noFill/>
        </p:spPr>
        <p:txBody>
          <a:bodyPr wrap="square" lIns="0" tIns="0" rIns="0" bIns="0" rtlCol="0">
            <a:spAutoFit/>
          </a:bodyPr>
          <a:lstStyle/>
          <a:p>
            <a:pPr lvl="0" algn="l" eaLnBrk="1" hangingPunct="1">
              <a:spcBef>
                <a:spcPts val="0"/>
              </a:spcBef>
            </a:pPr>
            <a:r>
              <a:rPr lang="en-GB" sz="800" kern="0" dirty="0">
                <a:solidFill>
                  <a:srgbClr val="FFFFFF"/>
                </a:solidFill>
                <a:latin typeface="Arial"/>
              </a:rPr>
              <a:t>%Easy = %Very easy + %Fairly easy  </a:t>
            </a:r>
          </a:p>
          <a:p>
            <a:pPr lvl="0" algn="l" eaLnBrk="1" hangingPunct="1">
              <a:spcBef>
                <a:spcPts val="0"/>
              </a:spcBef>
            </a:pPr>
            <a:r>
              <a:rPr lang="en-GB" sz="800" kern="0" dirty="0">
                <a:solidFill>
                  <a:srgbClr val="FFFFFF"/>
                </a:solidFill>
                <a:latin typeface="Arial"/>
              </a:rPr>
              <a:t>%Not easy = %Not very easy + %Not at all easy</a:t>
            </a:r>
            <a:endParaRPr lang="en-GB" sz="1800" dirty="0"/>
          </a:p>
        </p:txBody>
      </p:sp>
      <p:sp>
        <p:nvSpPr>
          <p:cNvPr id="64" name="Rectangle 63">
            <a:extLst>
              <a:ext uri="{FF2B5EF4-FFF2-40B4-BE49-F238E27FC236}">
                <a16:creationId xmlns:a16="http://schemas.microsoft.com/office/drawing/2014/main" id="{0CB82127-1B47-49BC-8F1E-A280348EC513}"/>
              </a:ext>
            </a:extLst>
          </p:cNvPr>
          <p:cNvSpPr/>
          <p:nvPr/>
        </p:nvSpPr>
        <p:spPr bwMode="auto">
          <a:xfrm>
            <a:off x="632520" y="4293097"/>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5" name="TextBox 64">
            <a:extLst>
              <a:ext uri="{FF2B5EF4-FFF2-40B4-BE49-F238E27FC236}">
                <a16:creationId xmlns:a16="http://schemas.microsoft.com/office/drawing/2014/main" id="{FFDAD812-C2C6-476F-8CD3-6841F54CD4AF}"/>
              </a:ext>
            </a:extLst>
          </p:cNvPr>
          <p:cNvSpPr txBox="1"/>
          <p:nvPr/>
        </p:nvSpPr>
        <p:spPr>
          <a:xfrm>
            <a:off x="1103080" y="4437113"/>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Practice range within CCG – % </a:t>
            </a:r>
            <a:r>
              <a:rPr lang="en-GB" sz="1100" b="1" dirty="0">
                <a:solidFill>
                  <a:schemeClr val="bg1"/>
                </a:solidFill>
              </a:rPr>
              <a:t>Easy</a:t>
            </a:r>
          </a:p>
        </p:txBody>
      </p:sp>
      <p:sp>
        <p:nvSpPr>
          <p:cNvPr id="66" name="TextBox 65">
            <a:extLst>
              <a:ext uri="{FF2B5EF4-FFF2-40B4-BE49-F238E27FC236}">
                <a16:creationId xmlns:a16="http://schemas.microsoft.com/office/drawing/2014/main" id="{AA0F299C-E5ED-4D3E-9CDB-A6C42DC541F6}"/>
              </a:ext>
            </a:extLst>
          </p:cNvPr>
          <p:cNvSpPr txBox="1"/>
          <p:nvPr/>
        </p:nvSpPr>
        <p:spPr>
          <a:xfrm>
            <a:off x="5766048" y="4424416"/>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Easy</a:t>
            </a:r>
          </a:p>
        </p:txBody>
      </p:sp>
      <p:graphicFrame>
        <p:nvGraphicFramePr>
          <p:cNvPr id="67" name="D_4a7be024434926a2">
            <a:extLst>
              <a:ext uri="{FF2B5EF4-FFF2-40B4-BE49-F238E27FC236}">
                <a16:creationId xmlns:a16="http://schemas.microsoft.com/office/drawing/2014/main" id="{5DF7FC82-B551-427A-ACF4-210ED6B4230A}"/>
              </a:ext>
            </a:extLst>
          </p:cNvPr>
          <p:cNvGraphicFramePr/>
          <p:nvPr>
            <p:extLst>
              <p:ext uri="{D42A27DB-BD31-4B8C-83A1-F6EECF244321}">
                <p14:modId xmlns:p14="http://schemas.microsoft.com/office/powerpoint/2010/main" val="1582729823"/>
              </p:ext>
            </p:extLst>
          </p:nvPr>
        </p:nvGraphicFramePr>
        <p:xfrm>
          <a:off x="1665164" y="4700510"/>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8" name="D_4da2a8155a533d62">
            <a:extLst>
              <a:ext uri="{FF2B5EF4-FFF2-40B4-BE49-F238E27FC236}">
                <a16:creationId xmlns:a16="http://schemas.microsoft.com/office/drawing/2014/main" id="{A30363F1-BCFF-4452-AD20-DED852719D57}"/>
              </a:ext>
            </a:extLst>
          </p:cNvPr>
          <p:cNvGraphicFramePr/>
          <p:nvPr>
            <p:extLst>
              <p:ext uri="{D42A27DB-BD31-4B8C-83A1-F6EECF244321}">
                <p14:modId xmlns:p14="http://schemas.microsoft.com/office/powerpoint/2010/main" val="3870477414"/>
              </p:ext>
            </p:extLst>
          </p:nvPr>
        </p:nvGraphicFramePr>
        <p:xfrm>
          <a:off x="2868460" y="4700510"/>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9" name="D_ddb75233ab095b2c">
            <a:extLst>
              <a:ext uri="{FF2B5EF4-FFF2-40B4-BE49-F238E27FC236}">
                <a16:creationId xmlns:a16="http://schemas.microsoft.com/office/drawing/2014/main" id="{DFDC011F-B5DD-4FBE-8FD4-819E17B4D400}"/>
              </a:ext>
            </a:extLst>
          </p:cNvPr>
          <p:cNvGraphicFramePr/>
          <p:nvPr>
            <p:extLst>
              <p:ext uri="{D42A27DB-BD31-4B8C-83A1-F6EECF244321}">
                <p14:modId xmlns:p14="http://schemas.microsoft.com/office/powerpoint/2010/main" val="550281409"/>
              </p:ext>
            </p:extLst>
          </p:nvPr>
        </p:nvGraphicFramePr>
        <p:xfrm>
          <a:off x="6293322" y="4700510"/>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0" name="D_54b94d5cb7cf263d">
            <a:extLst>
              <a:ext uri="{FF2B5EF4-FFF2-40B4-BE49-F238E27FC236}">
                <a16:creationId xmlns:a16="http://schemas.microsoft.com/office/drawing/2014/main" id="{1CCCC396-6591-4F90-B273-0756B2620CFC}"/>
              </a:ext>
            </a:extLst>
          </p:cNvPr>
          <p:cNvGraphicFramePr/>
          <p:nvPr>
            <p:extLst>
              <p:ext uri="{D42A27DB-BD31-4B8C-83A1-F6EECF244321}">
                <p14:modId xmlns:p14="http://schemas.microsoft.com/office/powerpoint/2010/main" val="1984166662"/>
              </p:ext>
            </p:extLst>
          </p:nvPr>
        </p:nvGraphicFramePr>
        <p:xfrm>
          <a:off x="7496618" y="4700510"/>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1" name="D_5eec3e08264315f3_CalcTable">
            <a:extLst>
              <a:ext uri="{FF2B5EF4-FFF2-40B4-BE49-F238E27FC236}">
                <a16:creationId xmlns:a16="http://schemas.microsoft.com/office/drawing/2014/main" id="{8DC56842-E226-469E-9E32-D396F8A442F0}"/>
              </a:ext>
            </a:extLst>
          </p:cNvPr>
          <p:cNvGraphicFramePr>
            <a:graphicFrameLocks noGrp="1"/>
          </p:cNvGraphicFramePr>
          <p:nvPr>
            <p:extLst>
              <p:ext uri="{D42A27DB-BD31-4B8C-83A1-F6EECF244321}">
                <p14:modId xmlns:p14="http://schemas.microsoft.com/office/powerpoint/2010/main" val="3768819840"/>
              </p:ext>
            </p:extLst>
          </p:nvPr>
        </p:nvGraphicFramePr>
        <p:xfrm>
          <a:off x="1868429" y="4920529"/>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52%</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99%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2" name="D_b5ccadc5cac49e3d_CalcTable">
            <a:extLst>
              <a:ext uri="{FF2B5EF4-FFF2-40B4-BE49-F238E27FC236}">
                <a16:creationId xmlns:a16="http://schemas.microsoft.com/office/drawing/2014/main" id="{E41B47B4-1520-407A-8B64-5426D81CFE5C}"/>
              </a:ext>
            </a:extLst>
          </p:cNvPr>
          <p:cNvGraphicFramePr>
            <a:graphicFrameLocks noGrp="1"/>
          </p:cNvGraphicFramePr>
          <p:nvPr>
            <p:extLst>
              <p:ext uri="{D42A27DB-BD31-4B8C-83A1-F6EECF244321}">
                <p14:modId xmlns:p14="http://schemas.microsoft.com/office/powerpoint/2010/main" val="567061858"/>
              </p:ext>
            </p:extLst>
          </p:nvPr>
        </p:nvGraphicFramePr>
        <p:xfrm>
          <a:off x="6476941" y="4954653"/>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71%</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84%</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8" name="D_c129b3132817349f">
            <a:extLst>
              <a:ext uri="{FF2B5EF4-FFF2-40B4-BE49-F238E27FC236}">
                <a16:creationId xmlns:a16="http://schemas.microsoft.com/office/drawing/2014/main" id="{134002F3-910F-4508-84C2-365C5603CF91}"/>
              </a:ext>
            </a:extLst>
          </p:cNvPr>
          <p:cNvGraphicFramePr>
            <a:graphicFrameLocks/>
          </p:cNvGraphicFramePr>
          <p:nvPr>
            <p:extLst>
              <p:ext uri="{D42A27DB-BD31-4B8C-83A1-F6EECF244321}">
                <p14:modId xmlns:p14="http://schemas.microsoft.com/office/powerpoint/2010/main" val="3924083644"/>
              </p:ext>
            </p:extLst>
          </p:nvPr>
        </p:nvGraphicFramePr>
        <p:xfrm>
          <a:off x="-15552" y="1700808"/>
          <a:ext cx="4176465" cy="3138284"/>
        </p:xfrm>
        <a:graphic>
          <a:graphicData uri="http://schemas.openxmlformats.org/drawingml/2006/chart">
            <c:chart xmlns:c="http://schemas.openxmlformats.org/drawingml/2006/chart" xmlns:r="http://schemas.openxmlformats.org/officeDocument/2006/relationships" r:id="rId10"/>
          </a:graphicData>
        </a:graphic>
      </p:graphicFrame>
      <p:cxnSp>
        <p:nvCxnSpPr>
          <p:cNvPr id="43" name="Straight Connector 42">
            <a:extLst>
              <a:ext uri="{FF2B5EF4-FFF2-40B4-BE49-F238E27FC236}">
                <a16:creationId xmlns:a16="http://schemas.microsoft.com/office/drawing/2014/main" id="{FBFB49FE-87ED-43A5-8D08-0126004FB455}"/>
              </a:ext>
            </a:extLst>
          </p:cNvPr>
          <p:cNvCxnSpPr/>
          <p:nvPr/>
        </p:nvCxnSpPr>
        <p:spPr bwMode="auto">
          <a:xfrm>
            <a:off x="6681192" y="214714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48" name="Straight Connector 47">
            <a:extLst>
              <a:ext uri="{FF2B5EF4-FFF2-40B4-BE49-F238E27FC236}">
                <a16:creationId xmlns:a16="http://schemas.microsoft.com/office/drawing/2014/main" id="{A5D85D4B-A6CC-4607-A793-E548ECE4866B}"/>
              </a:ext>
            </a:extLst>
          </p:cNvPr>
          <p:cNvCxnSpPr/>
          <p:nvPr/>
        </p:nvCxnSpPr>
        <p:spPr bwMode="auto">
          <a:xfrm>
            <a:off x="3152800" y="2121700"/>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graphicFrame>
        <p:nvGraphicFramePr>
          <p:cNvPr id="39" name="D_5eec3e08264315f3" hidden="1"/>
          <p:cNvGraphicFramePr/>
          <p:nvPr>
            <p:extLst>
              <p:ext uri="{D42A27DB-BD31-4B8C-83A1-F6EECF244321}">
                <p14:modId xmlns:p14="http://schemas.microsoft.com/office/powerpoint/2010/main" val="1834120652"/>
              </p:ext>
            </p:extLst>
          </p:nvPr>
        </p:nvGraphicFramePr>
        <p:xfrm>
          <a:off x="-2103784" y="487959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1" name="D_b5ccadc5cac49e3d" hidden="1"/>
          <p:cNvGraphicFramePr/>
          <p:nvPr>
            <p:extLst>
              <p:ext uri="{D42A27DB-BD31-4B8C-83A1-F6EECF244321}">
                <p14:modId xmlns:p14="http://schemas.microsoft.com/office/powerpoint/2010/main" val="3781165396"/>
              </p:ext>
            </p:extLst>
          </p:nvPr>
        </p:nvGraphicFramePr>
        <p:xfrm>
          <a:off x="10008007" y="4839092"/>
          <a:ext cx="2032000" cy="5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2" name="D_84ec6eafffb45029" hidden="1">
            <a:extLst>
              <a:ext uri="{FF2B5EF4-FFF2-40B4-BE49-F238E27FC236}">
                <a16:creationId xmlns:a16="http://schemas.microsoft.com/office/drawing/2014/main" id="{EB3C54E1-BA27-4134-B82A-76FBEDF26EF2}"/>
              </a:ext>
            </a:extLst>
          </p:cNvPr>
          <p:cNvGraphicFramePr/>
          <p:nvPr>
            <p:extLst>
              <p:ext uri="{D42A27DB-BD31-4B8C-83A1-F6EECF244321}">
                <p14:modId xmlns:p14="http://schemas.microsoft.com/office/powerpoint/2010/main" val="1927769436"/>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44" name="D_cda9129b04ff70a7">
            <a:extLst>
              <a:ext uri="{FF2B5EF4-FFF2-40B4-BE49-F238E27FC236}">
                <a16:creationId xmlns:a16="http://schemas.microsoft.com/office/drawing/2014/main" id="{C98CBFBB-001F-4522-AFD7-BEE08796B393}"/>
              </a:ext>
            </a:extLst>
          </p:cNvPr>
          <p:cNvSpPr txBox="1"/>
          <p:nvPr/>
        </p:nvSpPr>
        <p:spPr>
          <a:xfrm>
            <a:off x="56456" y="5877272"/>
            <a:ext cx="9705088" cy="123111"/>
          </a:xfrm>
          <a:prstGeom prst="rect">
            <a:avLst/>
          </a:prstGeom>
          <a:noFill/>
        </p:spPr>
        <p:txBody>
          <a:bodyPr wrap="square" lIns="0" tIns="0" rIns="0" bIns="0" rtlCol="0">
            <a:spAutoFit/>
          </a:bodyPr>
          <a:lstStyle/>
          <a:p>
            <a:pPr algn="l"/>
            <a:r>
              <a:rPr lang="en-GB" sz="800" dirty="0"/>
              <a:t>*Those who say ‘Haven’t tried’ (62%) have been excluded from these results.</a:t>
            </a:r>
          </a:p>
        </p:txBody>
      </p:sp>
      <p:sp>
        <p:nvSpPr>
          <p:cNvPr id="40" name="TextBox 39">
            <a:extLst>
              <a:ext uri="{FF2B5EF4-FFF2-40B4-BE49-F238E27FC236}">
                <a16:creationId xmlns:a16="http://schemas.microsoft.com/office/drawing/2014/main" id="{03CD251F-0D12-4213-8A60-034FFDC3534F}"/>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45" name="TextBox 44">
            <a:extLst>
              <a:ext uri="{FF2B5EF4-FFF2-40B4-BE49-F238E27FC236}">
                <a16:creationId xmlns:a16="http://schemas.microsoft.com/office/drawing/2014/main" id="{E9A52348-DE9F-4F45-8B50-64048C86F1D4}"/>
              </a:ext>
            </a:extLst>
          </p:cNvPr>
          <p:cNvSpPr txBox="1"/>
          <p:nvPr/>
        </p:nvSpPr>
        <p:spPr>
          <a:xfrm>
            <a:off x="7113240" y="1628800"/>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49" name="TextBox 48">
            <a:extLst>
              <a:ext uri="{FF2B5EF4-FFF2-40B4-BE49-F238E27FC236}">
                <a16:creationId xmlns:a16="http://schemas.microsoft.com/office/drawing/2014/main" id="{27F0DFB0-FE11-44FE-8F44-2A177CF07AE6}"/>
              </a:ext>
            </a:extLst>
          </p:cNvPr>
          <p:cNvSpPr txBox="1"/>
          <p:nvPr/>
        </p:nvSpPr>
        <p:spPr>
          <a:xfrm>
            <a:off x="3731410" y="1628800"/>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62" name="TextBox 61">
            <a:extLst>
              <a:ext uri="{FF2B5EF4-FFF2-40B4-BE49-F238E27FC236}">
                <a16:creationId xmlns:a16="http://schemas.microsoft.com/office/drawing/2014/main" id="{F5D72B77-6C95-4FB5-B43E-5050E1DB32A6}"/>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74" name="TextBox 73">
            <a:extLst>
              <a:ext uri="{FF2B5EF4-FFF2-40B4-BE49-F238E27FC236}">
                <a16:creationId xmlns:a16="http://schemas.microsoft.com/office/drawing/2014/main" id="{7DF47C79-46F7-4DB5-B8C5-76D50DF0AE1E}"/>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46" name="D_3b251f3c426c31a3_CalcTable"/>
          <p:cNvGraphicFramePr>
            <a:graphicFrameLocks noGrp="1"/>
          </p:cNvGraphicFramePr>
          <p:nvPr>
            <p:extLst>
              <p:ext uri="{D42A27DB-BD31-4B8C-83A1-F6EECF244321}">
                <p14:modId xmlns:p14="http://schemas.microsoft.com/office/powerpoint/2010/main" val="2849726774"/>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55" name="D_3b251f3c426c31a3" hidden="1"/>
          <p:cNvGraphicFramePr/>
          <p:nvPr>
            <p:extLst>
              <p:ext uri="{D42A27DB-BD31-4B8C-83A1-F6EECF244321}">
                <p14:modId xmlns:p14="http://schemas.microsoft.com/office/powerpoint/2010/main" val="1050070151"/>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7" name="D_55f7f3d2799e8384">
            <a:extLst>
              <a:ext uri="{FF2B5EF4-FFF2-40B4-BE49-F238E27FC236}">
                <a16:creationId xmlns:a16="http://schemas.microsoft.com/office/drawing/2014/main" id="{EAE3A725-FC4D-4C9A-9C6E-217D88257591}"/>
              </a:ext>
            </a:extLst>
          </p:cNvPr>
          <p:cNvGraphicFramePr/>
          <p:nvPr>
            <p:extLst>
              <p:ext uri="{D42A27DB-BD31-4B8C-83A1-F6EECF244321}">
                <p14:modId xmlns:p14="http://schemas.microsoft.com/office/powerpoint/2010/main" val="2668550025"/>
              </p:ext>
            </p:extLst>
          </p:nvPr>
        </p:nvGraphicFramePr>
        <p:xfrm>
          <a:off x="3425281" y="2050976"/>
          <a:ext cx="2962695" cy="186144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00026552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_2fa362af9b531b11"/>
          <p:cNvGraphicFramePr/>
          <p:nvPr>
            <p:extLst>
              <p:ext uri="{D42A27DB-BD31-4B8C-83A1-F6EECF244321}">
                <p14:modId xmlns:p14="http://schemas.microsoft.com/office/powerpoint/2010/main" val="2513547194"/>
              </p:ext>
            </p:extLst>
          </p:nvPr>
        </p:nvGraphicFramePr>
        <p:xfrm>
          <a:off x="188131" y="1710335"/>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47800" y="0"/>
            <a:ext cx="9529735" cy="764704"/>
          </a:xfrm>
        </p:spPr>
        <p:txBody>
          <a:bodyPr/>
          <a:lstStyle/>
          <a:p>
            <a:r>
              <a:rPr lang="en-GB" dirty="0"/>
              <a:t>Ease of use of online services: </a:t>
            </a:r>
            <a:br>
              <a:rPr lang="en-GB" dirty="0"/>
            </a:br>
            <a:r>
              <a:rPr lang="en-GB" dirty="0"/>
              <a:t>how the CCG’s practices compare</a:t>
            </a:r>
          </a:p>
        </p:txBody>
      </p:sp>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appointment: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a:solidFill>
                  <a:schemeClr val="bg1"/>
                </a:solidFill>
              </a:rPr>
              <a:t>	</a:t>
            </a:r>
          </a:p>
        </p:txBody>
      </p:sp>
      <p:sp>
        <p:nvSpPr>
          <p:cNvPr id="23" name="Rectangle 22"/>
          <p:cNvSpPr/>
          <p:nvPr/>
        </p:nvSpPr>
        <p:spPr>
          <a:xfrm>
            <a:off x="56456" y="1440216"/>
            <a:ext cx="4961615"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it is ‘easy’ to use their GP practice’s website</a:t>
            </a:r>
            <a:endParaRPr lang="en-GB" sz="2000" b="1" i="1" dirty="0">
              <a:solidFill>
                <a:schemeClr val="tx1">
                  <a:lumMod val="75000"/>
                  <a:lumOff val="25000"/>
                </a:schemeClr>
              </a:solidFill>
            </a:endParaRPr>
          </a:p>
        </p:txBody>
      </p:sp>
      <p:sp>
        <p:nvSpPr>
          <p:cNvPr id="21" name="TextBox 20"/>
          <p:cNvSpPr txBox="1"/>
          <p:nvPr/>
        </p:nvSpPr>
        <p:spPr>
          <a:xfrm>
            <a:off x="7833320" y="6130171"/>
            <a:ext cx="1728192" cy="323165"/>
          </a:xfrm>
          <a:prstGeom prst="rect">
            <a:avLst/>
          </a:prstGeom>
          <a:noFill/>
        </p:spPr>
        <p:txBody>
          <a:bodyPr wrap="square" lIns="0" tIns="0" rIns="0" bIns="0" rtlCol="0">
            <a:spAutoFit/>
          </a:bodyPr>
          <a:lstStyle/>
          <a:p>
            <a:pPr algn="l" eaLnBrk="1" hangingPunct="1">
              <a:spcBef>
                <a:spcPts val="600"/>
              </a:spcBef>
            </a:pPr>
            <a:r>
              <a:rPr lang="en-GB" sz="800" kern="0" dirty="0">
                <a:solidFill>
                  <a:srgbClr val="FFFFFF"/>
                </a:solidFill>
                <a:latin typeface="Arial"/>
              </a:rPr>
              <a:t>%Easy = %Very easy + %Fairly easy  </a:t>
            </a:r>
          </a:p>
          <a:p>
            <a:pPr lvl="0" algn="l" eaLnBrk="1" hangingPunct="1">
              <a:spcBef>
                <a:spcPts val="600"/>
              </a:spcBef>
            </a:pPr>
            <a:endParaRPr lang="en-GB" sz="800" dirty="0"/>
          </a:p>
        </p:txBody>
      </p:sp>
      <p:graphicFrame>
        <p:nvGraphicFramePr>
          <p:cNvPr id="20" name="D_67d9d97a6aa2b050" hidden="1"/>
          <p:cNvGraphicFramePr/>
          <p:nvPr>
            <p:extLst>
              <p:ext uri="{D42A27DB-BD31-4B8C-83A1-F6EECF244321}">
                <p14:modId xmlns:p14="http://schemas.microsoft.com/office/powerpoint/2010/main" val="3891500987"/>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D_67d9d97a6aa2b050_CalcTable"/>
          <p:cNvGraphicFramePr>
            <a:graphicFrameLocks noGrp="1"/>
          </p:cNvGraphicFramePr>
          <p:nvPr>
            <p:extLst>
              <p:ext uri="{D42A27DB-BD31-4B8C-83A1-F6EECF244321}">
                <p14:modId xmlns:p14="http://schemas.microsoft.com/office/powerpoint/2010/main" val="2457191970"/>
              </p:ext>
            </p:extLst>
          </p:nvPr>
        </p:nvGraphicFramePr>
        <p:xfrm>
          <a:off x="0" y="6071312"/>
          <a:ext cx="7113240" cy="288000"/>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88000">
                <a:tc>
                  <a:txBody>
                    <a:bodyPr/>
                    <a:lstStyle/>
                    <a:p>
                      <a:pPr marL="0" indent="0">
                        <a:buNone/>
                      </a:pPr>
                      <a:r>
                        <a:rPr lang="en-GB" sz="800" b="0">
                          <a:solidFill>
                            <a:schemeClr val="bg1"/>
                          </a:solidFill>
                        </a:rPr>
                        <a:t>Base: All those completing a questionnaire excluding 'Haven't tried': National (273,048); CCG 2020 (1,927); Practice bases range from 11 to 60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Rectangle 21">
            <a:extLst>
              <a:ext uri="{FF2B5EF4-FFF2-40B4-BE49-F238E27FC236}">
                <a16:creationId xmlns:a16="http://schemas.microsoft.com/office/drawing/2014/main" id="{943011AB-A947-4187-95A8-7F32F9FB2880}"/>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Q6. How easy is it to use your GP practice’s website to look for information or access services? </a:t>
            </a:r>
          </a:p>
        </p:txBody>
      </p:sp>
      <p:sp>
        <p:nvSpPr>
          <p:cNvPr id="24" name="Rectangle 23">
            <a:extLst>
              <a:ext uri="{FF2B5EF4-FFF2-40B4-BE49-F238E27FC236}">
                <a16:creationId xmlns:a16="http://schemas.microsoft.com/office/drawing/2014/main" id="{8772E3B1-1757-4FB7-94C5-878860445F11}"/>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18" name="Group 17">
            <a:extLst>
              <a:ext uri="{FF2B5EF4-FFF2-40B4-BE49-F238E27FC236}">
                <a16:creationId xmlns:a16="http://schemas.microsoft.com/office/drawing/2014/main" id="{6942670E-855E-4CD9-B524-CEA39D3FDF40}"/>
              </a:ext>
            </a:extLst>
          </p:cNvPr>
          <p:cNvGrpSpPr/>
          <p:nvPr/>
        </p:nvGrpSpPr>
        <p:grpSpPr>
          <a:xfrm>
            <a:off x="6880448" y="1504884"/>
            <a:ext cx="2969096" cy="138500"/>
            <a:chOff x="4380332" y="1526076"/>
            <a:chExt cx="2969096" cy="138500"/>
          </a:xfrm>
        </p:grpSpPr>
        <p:sp>
          <p:nvSpPr>
            <p:cNvPr id="19" name="TextBox 7">
              <a:extLst>
                <a:ext uri="{FF2B5EF4-FFF2-40B4-BE49-F238E27FC236}">
                  <a16:creationId xmlns:a16="http://schemas.microsoft.com/office/drawing/2014/main" id="{B5148ACE-551E-4677-8A4F-4FF8B997880A}"/>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5" name="TextBox 8">
              <a:extLst>
                <a:ext uri="{FF2B5EF4-FFF2-40B4-BE49-F238E27FC236}">
                  <a16:creationId xmlns:a16="http://schemas.microsoft.com/office/drawing/2014/main" id="{BA75317A-D664-490A-ABEF-8DF3434E0E34}"/>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0" name="Oval 15">
              <a:extLst>
                <a:ext uri="{FF2B5EF4-FFF2-40B4-BE49-F238E27FC236}">
                  <a16:creationId xmlns:a16="http://schemas.microsoft.com/office/drawing/2014/main" id="{0ADC4BEB-A1D5-4E19-B5D2-5721318884C8}"/>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2" name="TextBox 13">
              <a:extLst>
                <a:ext uri="{FF2B5EF4-FFF2-40B4-BE49-F238E27FC236}">
                  <a16:creationId xmlns:a16="http://schemas.microsoft.com/office/drawing/2014/main" id="{E0106ABB-7BB3-4916-BFC8-FCC7652A1133}"/>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3" name="Oval 32">
            <a:extLst>
              <a:ext uri="{FF2B5EF4-FFF2-40B4-BE49-F238E27FC236}">
                <a16:creationId xmlns:a16="http://schemas.microsoft.com/office/drawing/2014/main" id="{5E46964A-0D4E-43B3-8846-0F88AF7B35E9}"/>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4" name="Straight Connector 33">
            <a:extLst>
              <a:ext uri="{FF2B5EF4-FFF2-40B4-BE49-F238E27FC236}">
                <a16:creationId xmlns:a16="http://schemas.microsoft.com/office/drawing/2014/main" id="{D326FB91-6346-4828-B2A0-2CC5FB1EA524}"/>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Tree>
    <p:extLst>
      <p:ext uri="{BB962C8B-B14F-4D97-AF65-F5344CB8AC3E}">
        <p14:creationId xmlns:p14="http://schemas.microsoft.com/office/powerpoint/2010/main" val="75343387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_2fa362af9b531b11"/>
          <p:cNvGraphicFramePr/>
          <p:nvPr>
            <p:extLst>
              <p:ext uri="{D42A27DB-BD31-4B8C-83A1-F6EECF244321}">
                <p14:modId xmlns:p14="http://schemas.microsoft.com/office/powerpoint/2010/main" val="1738385156"/>
              </p:ext>
            </p:extLst>
          </p:nvPr>
        </p:nvGraphicFramePr>
        <p:xfrm>
          <a:off x="188131" y="1710335"/>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47800" y="0"/>
            <a:ext cx="9529735" cy="764704"/>
          </a:xfrm>
        </p:spPr>
        <p:txBody>
          <a:bodyPr/>
          <a:lstStyle/>
          <a:p>
            <a:r>
              <a:rPr lang="en-GB" dirty="0"/>
              <a:t>Ease of use of online services: </a:t>
            </a:r>
            <a:br>
              <a:rPr lang="en-GB" dirty="0"/>
            </a:br>
            <a:r>
              <a:rPr lang="en-GB" dirty="0"/>
              <a:t>how the CCG’s practices compare</a:t>
            </a:r>
          </a:p>
        </p:txBody>
      </p:sp>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appointment: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a:solidFill>
                  <a:schemeClr val="bg1"/>
                </a:solidFill>
              </a:rPr>
              <a:t>	</a:t>
            </a:r>
          </a:p>
        </p:txBody>
      </p:sp>
      <p:sp>
        <p:nvSpPr>
          <p:cNvPr id="23" name="Rectangle 22"/>
          <p:cNvSpPr/>
          <p:nvPr/>
        </p:nvSpPr>
        <p:spPr>
          <a:xfrm>
            <a:off x="56456" y="1440216"/>
            <a:ext cx="4961615"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it is ‘easy’ to use their GP practice’s website</a:t>
            </a:r>
            <a:endParaRPr lang="en-GB" sz="2000" b="1" i="1" dirty="0">
              <a:solidFill>
                <a:schemeClr val="tx1">
                  <a:lumMod val="75000"/>
                  <a:lumOff val="25000"/>
                </a:schemeClr>
              </a:solidFill>
            </a:endParaRPr>
          </a:p>
        </p:txBody>
      </p:sp>
      <p:sp>
        <p:nvSpPr>
          <p:cNvPr id="21" name="TextBox 20"/>
          <p:cNvSpPr txBox="1"/>
          <p:nvPr/>
        </p:nvSpPr>
        <p:spPr>
          <a:xfrm>
            <a:off x="7833320" y="6130171"/>
            <a:ext cx="1728192" cy="323165"/>
          </a:xfrm>
          <a:prstGeom prst="rect">
            <a:avLst/>
          </a:prstGeom>
          <a:noFill/>
        </p:spPr>
        <p:txBody>
          <a:bodyPr wrap="square" lIns="0" tIns="0" rIns="0" bIns="0" rtlCol="0">
            <a:spAutoFit/>
          </a:bodyPr>
          <a:lstStyle/>
          <a:p>
            <a:pPr algn="l" eaLnBrk="1" hangingPunct="1">
              <a:spcBef>
                <a:spcPts val="600"/>
              </a:spcBef>
            </a:pPr>
            <a:r>
              <a:rPr lang="en-GB" sz="800" kern="0" dirty="0">
                <a:solidFill>
                  <a:srgbClr val="FFFFFF"/>
                </a:solidFill>
                <a:latin typeface="Arial"/>
              </a:rPr>
              <a:t>%Easy = %Very easy + %Fairly easy  </a:t>
            </a:r>
          </a:p>
          <a:p>
            <a:pPr lvl="0" algn="l" eaLnBrk="1" hangingPunct="1">
              <a:spcBef>
                <a:spcPts val="600"/>
              </a:spcBef>
            </a:pPr>
            <a:endParaRPr lang="en-GB" sz="800" dirty="0"/>
          </a:p>
        </p:txBody>
      </p:sp>
      <p:graphicFrame>
        <p:nvGraphicFramePr>
          <p:cNvPr id="20" name="D_67d9d97a6aa2b050" hidden="1"/>
          <p:cNvGraphicFramePr/>
          <p:nvPr>
            <p:extLst>
              <p:ext uri="{D42A27DB-BD31-4B8C-83A1-F6EECF244321}">
                <p14:modId xmlns:p14="http://schemas.microsoft.com/office/powerpoint/2010/main" val="2301689660"/>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D_67d9d97a6aa2b050_CalcTable"/>
          <p:cNvGraphicFramePr>
            <a:graphicFrameLocks noGrp="1"/>
          </p:cNvGraphicFramePr>
          <p:nvPr/>
        </p:nvGraphicFramePr>
        <p:xfrm>
          <a:off x="0" y="6071312"/>
          <a:ext cx="7113240" cy="288000"/>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88000">
                <a:tc>
                  <a:txBody>
                    <a:bodyPr/>
                    <a:lstStyle/>
                    <a:p>
                      <a:pPr marL="0" indent="0">
                        <a:buNone/>
                      </a:pPr>
                      <a:r>
                        <a:rPr lang="en-GB" sz="800" b="0">
                          <a:solidFill>
                            <a:schemeClr val="bg1"/>
                          </a:solidFill>
                        </a:rPr>
                        <a:t>Base: All those completing a questionnaire excluding 'Haven't tried': National (273,048); CCG 2020 (1,927); Practice bases range from 11 to 60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Rectangle 21">
            <a:extLst>
              <a:ext uri="{FF2B5EF4-FFF2-40B4-BE49-F238E27FC236}">
                <a16:creationId xmlns:a16="http://schemas.microsoft.com/office/drawing/2014/main" id="{943011AB-A947-4187-95A8-7F32F9FB2880}"/>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Q6. How easy is it to use your GP practice’s website to look for information or access services? </a:t>
            </a:r>
          </a:p>
        </p:txBody>
      </p:sp>
      <p:sp>
        <p:nvSpPr>
          <p:cNvPr id="24" name="Rectangle 23">
            <a:extLst>
              <a:ext uri="{FF2B5EF4-FFF2-40B4-BE49-F238E27FC236}">
                <a16:creationId xmlns:a16="http://schemas.microsoft.com/office/drawing/2014/main" id="{8772E3B1-1757-4FB7-94C5-878860445F11}"/>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18" name="Group 17">
            <a:extLst>
              <a:ext uri="{FF2B5EF4-FFF2-40B4-BE49-F238E27FC236}">
                <a16:creationId xmlns:a16="http://schemas.microsoft.com/office/drawing/2014/main" id="{6942670E-855E-4CD9-B524-CEA39D3FDF40}"/>
              </a:ext>
            </a:extLst>
          </p:cNvPr>
          <p:cNvGrpSpPr/>
          <p:nvPr/>
        </p:nvGrpSpPr>
        <p:grpSpPr>
          <a:xfrm>
            <a:off x="6880448" y="1504884"/>
            <a:ext cx="2969096" cy="138500"/>
            <a:chOff x="4380332" y="1526076"/>
            <a:chExt cx="2969096" cy="138500"/>
          </a:xfrm>
        </p:grpSpPr>
        <p:sp>
          <p:nvSpPr>
            <p:cNvPr id="19" name="TextBox 7">
              <a:extLst>
                <a:ext uri="{FF2B5EF4-FFF2-40B4-BE49-F238E27FC236}">
                  <a16:creationId xmlns:a16="http://schemas.microsoft.com/office/drawing/2014/main" id="{B5148ACE-551E-4677-8A4F-4FF8B997880A}"/>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5" name="TextBox 8">
              <a:extLst>
                <a:ext uri="{FF2B5EF4-FFF2-40B4-BE49-F238E27FC236}">
                  <a16:creationId xmlns:a16="http://schemas.microsoft.com/office/drawing/2014/main" id="{BA75317A-D664-490A-ABEF-8DF3434E0E34}"/>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0" name="Oval 15">
              <a:extLst>
                <a:ext uri="{FF2B5EF4-FFF2-40B4-BE49-F238E27FC236}">
                  <a16:creationId xmlns:a16="http://schemas.microsoft.com/office/drawing/2014/main" id="{0ADC4BEB-A1D5-4E19-B5D2-5721318884C8}"/>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2" name="TextBox 13">
              <a:extLst>
                <a:ext uri="{FF2B5EF4-FFF2-40B4-BE49-F238E27FC236}">
                  <a16:creationId xmlns:a16="http://schemas.microsoft.com/office/drawing/2014/main" id="{E0106ABB-7BB3-4916-BFC8-FCC7652A1133}"/>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3" name="Oval 32">
            <a:extLst>
              <a:ext uri="{FF2B5EF4-FFF2-40B4-BE49-F238E27FC236}">
                <a16:creationId xmlns:a16="http://schemas.microsoft.com/office/drawing/2014/main" id="{5E46964A-0D4E-43B3-8846-0F88AF7B35E9}"/>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4" name="Straight Connector 33">
            <a:extLst>
              <a:ext uri="{FF2B5EF4-FFF2-40B4-BE49-F238E27FC236}">
                <a16:creationId xmlns:a16="http://schemas.microsoft.com/office/drawing/2014/main" id="{D326FB91-6346-4828-B2A0-2CC5FB1EA524}"/>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Tree>
    <p:extLst>
      <p:ext uri="{BB962C8B-B14F-4D97-AF65-F5344CB8AC3E}">
        <p14:creationId xmlns:p14="http://schemas.microsoft.com/office/powerpoint/2010/main" val="12333696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3119482"/>
            <a:ext cx="6768752" cy="553998"/>
          </a:xfrm>
        </p:spPr>
        <p:txBody>
          <a:bodyPr/>
          <a:lstStyle/>
          <a:p>
            <a:r>
              <a:rPr lang="en-GB" sz="3600" dirty="0"/>
              <a:t>Making an appointment</a:t>
            </a:r>
          </a:p>
        </p:txBody>
      </p:sp>
    </p:spTree>
    <p:extLst>
      <p:ext uri="{BB962C8B-B14F-4D97-AF65-F5344CB8AC3E}">
        <p14:creationId xmlns:p14="http://schemas.microsoft.com/office/powerpoint/2010/main" val="178667886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D_879a29e414e51f4d">
            <a:extLst>
              <a:ext uri="{FF2B5EF4-FFF2-40B4-BE49-F238E27FC236}">
                <a16:creationId xmlns:a16="http://schemas.microsoft.com/office/drawing/2014/main" id="{DF258C37-DD25-4C9A-9FAE-034E0ED335F4}"/>
              </a:ext>
            </a:extLst>
          </p:cNvPr>
          <p:cNvGraphicFramePr>
            <a:graphicFrameLocks/>
          </p:cNvGraphicFramePr>
          <p:nvPr>
            <p:extLst>
              <p:ext uri="{D42A27DB-BD31-4B8C-83A1-F6EECF244321}">
                <p14:modId xmlns:p14="http://schemas.microsoft.com/office/powerpoint/2010/main" val="233555919"/>
              </p:ext>
            </p:extLst>
          </p:nvPr>
        </p:nvGraphicFramePr>
        <p:xfrm>
          <a:off x="147531" y="1700808"/>
          <a:ext cx="3581333" cy="28875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D_0d888e63c9245f4d"/>
          <p:cNvGraphicFramePr>
            <a:graphicFrameLocks noGrp="1"/>
          </p:cNvGraphicFramePr>
          <p:nvPr>
            <p:extLst>
              <p:ext uri="{D42A27DB-BD31-4B8C-83A1-F6EECF244321}">
                <p14:modId xmlns:p14="http://schemas.microsoft.com/office/powerpoint/2010/main" val="3208100791"/>
              </p:ext>
            </p:extLst>
          </p:nvPr>
        </p:nvGraphicFramePr>
        <p:xfrm>
          <a:off x="7987704" y="212200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1"/>
                          </a:solidFill>
                          <a:latin typeface="Arial" panose="020B0604020202020204" pitchFamily="34" charset="0"/>
                        </a:rPr>
                        <a:t>60%</a:t>
                      </a:r>
                      <a:endParaRPr lang="en-GB" sz="3200" dirty="0">
                        <a:solidFill>
                          <a:schemeClr val="accent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D_199d11d42d24474d"/>
          <p:cNvGraphicFramePr>
            <a:graphicFrameLocks noGrp="1"/>
          </p:cNvGraphicFramePr>
          <p:nvPr>
            <p:extLst>
              <p:ext uri="{D42A27DB-BD31-4B8C-83A1-F6EECF244321}">
                <p14:modId xmlns:p14="http://schemas.microsoft.com/office/powerpoint/2010/main" val="1735306707"/>
              </p:ext>
            </p:extLst>
          </p:nvPr>
        </p:nvGraphicFramePr>
        <p:xfrm>
          <a:off x="6542360"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tx2"/>
                          </a:solidFill>
                          <a:latin typeface="Arial" panose="020B0604020202020204" pitchFamily="34" charset="0"/>
                        </a:rPr>
                        <a:t>39%</a:t>
                      </a:r>
                      <a:endParaRPr lang="en-GB" sz="3200" b="1" dirty="0">
                        <a:solidFill>
                          <a:schemeClr val="tx2"/>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r>
              <a:rPr lang="en-GB" dirty="0"/>
              <a:t>Choice of appointment</a:t>
            </a:r>
          </a:p>
        </p:txBody>
      </p:sp>
      <p:graphicFrame>
        <p:nvGraphicFramePr>
          <p:cNvPr id="53" name="D_144c480f75da5f4d"/>
          <p:cNvGraphicFramePr>
            <a:graphicFrameLocks noGrp="1"/>
          </p:cNvGraphicFramePr>
          <p:nvPr>
            <p:extLst>
              <p:ext uri="{D42A27DB-BD31-4B8C-83A1-F6EECF244321}">
                <p14:modId xmlns:p14="http://schemas.microsoft.com/office/powerpoint/2010/main" val="3826799992"/>
              </p:ext>
            </p:extLst>
          </p:nvPr>
        </p:nvGraphicFramePr>
        <p:xfrm>
          <a:off x="7987704"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tx2"/>
                          </a:solidFill>
                          <a:latin typeface="Arial" panose="020B0604020202020204" pitchFamily="34" charset="0"/>
                        </a:rPr>
                        <a:t>40%</a:t>
                      </a:r>
                      <a:endParaRPr lang="en-GB" sz="3200" b="1" dirty="0">
                        <a:solidFill>
                          <a:schemeClr val="tx2"/>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TextBox 49"/>
          <p:cNvSpPr txBox="1"/>
          <p:nvPr/>
        </p:nvSpPr>
        <p:spPr>
          <a:xfrm>
            <a:off x="8306556" y="2699628"/>
            <a:ext cx="1368152" cy="369332"/>
          </a:xfrm>
          <a:prstGeom prst="rect">
            <a:avLst/>
          </a:prstGeom>
          <a:noFill/>
          <a:effectLst/>
        </p:spPr>
        <p:txBody>
          <a:bodyPr wrap="square" lIns="0" tIns="0" rIns="0" bIns="0" rtlCol="0">
            <a:spAutoFit/>
          </a:bodyPr>
          <a:lstStyle/>
          <a:p>
            <a:pPr algn="ctr"/>
            <a:br>
              <a:rPr lang="en-GB" dirty="0"/>
            </a:br>
            <a:r>
              <a:rPr lang="en-GB" dirty="0"/>
              <a:t>Yes</a:t>
            </a:r>
          </a:p>
        </p:txBody>
      </p:sp>
      <p:sp>
        <p:nvSpPr>
          <p:cNvPr id="51" name="TextBox 50"/>
          <p:cNvSpPr txBox="1"/>
          <p:nvPr/>
        </p:nvSpPr>
        <p:spPr>
          <a:xfrm>
            <a:off x="8337376" y="3789040"/>
            <a:ext cx="1368152" cy="184666"/>
          </a:xfrm>
          <a:prstGeom prst="rect">
            <a:avLst/>
          </a:prstGeom>
          <a:noFill/>
          <a:effectLst/>
        </p:spPr>
        <p:txBody>
          <a:bodyPr wrap="square" lIns="0" tIns="0" rIns="0" bIns="0" rtlCol="0">
            <a:spAutoFit/>
          </a:bodyPr>
          <a:lstStyle/>
          <a:p>
            <a:pPr algn="ctr"/>
            <a:r>
              <a:rPr lang="en-GB" dirty="0"/>
              <a:t>No</a:t>
            </a:r>
          </a:p>
        </p:txBody>
      </p:sp>
      <p:graphicFrame>
        <p:nvGraphicFramePr>
          <p:cNvPr id="6" name="Ipsos Ribbon Rules" hidden="1"/>
          <p:cNvGraphicFramePr/>
          <p:nvPr>
            <p:extLst>
              <p:ext uri="{D42A27DB-BD31-4B8C-83A1-F6EECF244321}">
                <p14:modId xmlns:p14="http://schemas.microsoft.com/office/powerpoint/2010/main" val="356242539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1d9b622c46c94127" hidden="1"/>
          <p:cNvGraphicFramePr/>
          <p:nvPr>
            <p:extLst>
              <p:ext uri="{D42A27DB-BD31-4B8C-83A1-F6EECF244321}">
                <p14:modId xmlns:p14="http://schemas.microsoft.com/office/powerpoint/2010/main" val="2469855547"/>
              </p:ext>
            </p:extLst>
          </p:nvPr>
        </p:nvGraphicFramePr>
        <p:xfrm>
          <a:off x="-950311" y="458929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D_0b4a4e23c472fe75" hidden="1"/>
          <p:cNvGraphicFramePr/>
          <p:nvPr>
            <p:extLst>
              <p:ext uri="{D42A27DB-BD31-4B8C-83A1-F6EECF244321}">
                <p14:modId xmlns:p14="http://schemas.microsoft.com/office/powerpoint/2010/main" val="3684910679"/>
              </p:ext>
            </p:extLst>
          </p:nvPr>
        </p:nvGraphicFramePr>
        <p:xfrm>
          <a:off x="8555140" y="4568403"/>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D_a03d13b49da7df62_CalcTable"/>
          <p:cNvGraphicFramePr>
            <a:graphicFrameLocks noGrp="1"/>
          </p:cNvGraphicFramePr>
          <p:nvPr>
            <p:extLst>
              <p:ext uri="{D42A27DB-BD31-4B8C-83A1-F6EECF244321}">
                <p14:modId xmlns:p14="http://schemas.microsoft.com/office/powerpoint/2010/main" val="3989811187"/>
              </p:ext>
            </p:extLst>
          </p:nvPr>
        </p:nvGraphicFramePr>
        <p:xfrm>
          <a:off x="45997" y="6046047"/>
          <a:ext cx="7067243" cy="286255"/>
        </p:xfrm>
        <a:graphic>
          <a:graphicData uri="http://schemas.openxmlformats.org/drawingml/2006/table">
            <a:tbl>
              <a:tblPr firstRow="1" bandRow="1">
                <a:tableStyleId>{5C22544A-7EE6-4342-B048-85BDC9FD1C3A}</a:tableStyleId>
              </a:tblPr>
              <a:tblGrid>
                <a:gridCol w="7067243">
                  <a:extLst>
                    <a:ext uri="{9D8B030D-6E8A-4147-A177-3AD203B41FA5}">
                      <a16:colId xmlns:a16="http://schemas.microsoft.com/office/drawing/2014/main" val="20000"/>
                    </a:ext>
                  </a:extLst>
                </a:gridCol>
              </a:tblGrid>
              <a:tr h="286255">
                <a:tc>
                  <a:txBody>
                    <a:bodyPr/>
                    <a:lstStyle/>
                    <a:p>
                      <a:pPr marL="0" indent="0">
                        <a:buNone/>
                      </a:pPr>
                      <a:r>
                        <a:rPr lang="en-GB" sz="800" b="0">
                          <a:solidFill>
                            <a:schemeClr val="bg1"/>
                          </a:solidFill>
                        </a:rPr>
                        <a:t>Base: All who tried to make an appointment since being registered excluding ‘Can’t remember’ and ‘Doesn't apply’: National (564,341); CCG 2020 (4,100); CCG 2019 (4,245); CCG 2018 (4,108); Practice bases range from 53 to 114; CCG bases range from 1,181 to 6,807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4" name="D_b19d18ee7f44ee4d"/>
          <p:cNvGraphicFramePr>
            <a:graphicFrameLocks noGrp="1"/>
          </p:cNvGraphicFramePr>
          <p:nvPr>
            <p:extLst>
              <p:ext uri="{D42A27DB-BD31-4B8C-83A1-F6EECF244321}">
                <p14:modId xmlns:p14="http://schemas.microsoft.com/office/powerpoint/2010/main" val="2530746473"/>
              </p:ext>
            </p:extLst>
          </p:nvPr>
        </p:nvGraphicFramePr>
        <p:xfrm>
          <a:off x="6542360" y="2123176"/>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1">
                              <a:lumMod val="75000"/>
                            </a:schemeClr>
                          </a:solidFill>
                          <a:latin typeface="Arial" panose="020B0604020202020204" pitchFamily="34" charset="0"/>
                        </a:rPr>
                        <a:t>61%</a:t>
                      </a:r>
                      <a:endParaRPr lang="en-GB" sz="3200" dirty="0">
                        <a:solidFill>
                          <a:schemeClr val="accent1">
                            <a:lumMod val="75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8" name="TextBox 57"/>
          <p:cNvSpPr txBox="1"/>
          <p:nvPr/>
        </p:nvSpPr>
        <p:spPr>
          <a:xfrm>
            <a:off x="6861212" y="2699628"/>
            <a:ext cx="1368152" cy="369332"/>
          </a:xfrm>
          <a:prstGeom prst="rect">
            <a:avLst/>
          </a:prstGeom>
          <a:noFill/>
          <a:effectLst/>
        </p:spPr>
        <p:txBody>
          <a:bodyPr wrap="square" lIns="0" tIns="0" rIns="0" bIns="0" rtlCol="0">
            <a:spAutoFit/>
          </a:bodyPr>
          <a:lstStyle/>
          <a:p>
            <a:pPr algn="ctr"/>
            <a:br>
              <a:rPr lang="en-GB" dirty="0"/>
            </a:br>
            <a:r>
              <a:rPr lang="en-GB" dirty="0"/>
              <a:t>Yes</a:t>
            </a:r>
          </a:p>
        </p:txBody>
      </p:sp>
      <p:sp>
        <p:nvSpPr>
          <p:cNvPr id="60" name="TextBox 59"/>
          <p:cNvSpPr txBox="1"/>
          <p:nvPr/>
        </p:nvSpPr>
        <p:spPr>
          <a:xfrm>
            <a:off x="6888570" y="3789040"/>
            <a:ext cx="1368152" cy="184666"/>
          </a:xfrm>
          <a:prstGeom prst="rect">
            <a:avLst/>
          </a:prstGeom>
          <a:noFill/>
          <a:effectLst/>
        </p:spPr>
        <p:txBody>
          <a:bodyPr wrap="square" lIns="0" tIns="0" rIns="0" bIns="0" rtlCol="0">
            <a:spAutoFit/>
          </a:bodyPr>
          <a:lstStyle/>
          <a:p>
            <a:pPr algn="ctr"/>
            <a:r>
              <a:rPr lang="en-GB" dirty="0"/>
              <a:t>No</a:t>
            </a:r>
          </a:p>
        </p:txBody>
      </p:sp>
      <p:cxnSp>
        <p:nvCxnSpPr>
          <p:cNvPr id="42" name="Straight Connector 41">
            <a:extLst>
              <a:ext uri="{FF2B5EF4-FFF2-40B4-BE49-F238E27FC236}">
                <a16:creationId xmlns:a16="http://schemas.microsoft.com/office/drawing/2014/main" id="{5A8D4180-EACF-48A8-BED2-61E9A88E11C3}"/>
              </a:ext>
            </a:extLst>
          </p:cNvPr>
          <p:cNvCxnSpPr/>
          <p:nvPr/>
        </p:nvCxnSpPr>
        <p:spPr bwMode="auto">
          <a:xfrm>
            <a:off x="6833412" y="2122003"/>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45" name="Straight Connector 44">
            <a:extLst>
              <a:ext uri="{FF2B5EF4-FFF2-40B4-BE49-F238E27FC236}">
                <a16:creationId xmlns:a16="http://schemas.microsoft.com/office/drawing/2014/main" id="{9E2A914B-79A1-4ECB-99CB-3A6CD5832FDE}"/>
              </a:ext>
            </a:extLst>
          </p:cNvPr>
          <p:cNvCxnSpPr/>
          <p:nvPr/>
        </p:nvCxnSpPr>
        <p:spPr bwMode="auto">
          <a:xfrm>
            <a:off x="3584848" y="2039419"/>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4" name="Rectangle 63">
            <a:extLst>
              <a:ext uri="{FF2B5EF4-FFF2-40B4-BE49-F238E27FC236}">
                <a16:creationId xmlns:a16="http://schemas.microsoft.com/office/drawing/2014/main" id="{FD1946CA-16BD-421E-A63D-0869E729C75F}"/>
              </a:ext>
            </a:extLst>
          </p:cNvPr>
          <p:cNvSpPr/>
          <p:nvPr/>
        </p:nvSpPr>
        <p:spPr bwMode="auto">
          <a:xfrm>
            <a:off x="0" y="940394"/>
            <a:ext cx="9906000" cy="5542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Q16. On this occasion (when you last tried to make a general practice appointment), were you offered a choice of appointment?</a:t>
            </a:r>
          </a:p>
        </p:txBody>
      </p:sp>
      <p:sp>
        <p:nvSpPr>
          <p:cNvPr id="47" name="Rectangle 46">
            <a:extLst>
              <a:ext uri="{FF2B5EF4-FFF2-40B4-BE49-F238E27FC236}">
                <a16:creationId xmlns:a16="http://schemas.microsoft.com/office/drawing/2014/main" id="{D4B74D91-4EE3-44FC-B8FB-0DF4C22C326E}"/>
              </a:ext>
            </a:extLst>
          </p:cNvPr>
          <p:cNvSpPr/>
          <p:nvPr/>
        </p:nvSpPr>
        <p:spPr bwMode="auto">
          <a:xfrm>
            <a:off x="632520" y="4509121"/>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2" name="TextBox 61">
            <a:extLst>
              <a:ext uri="{FF2B5EF4-FFF2-40B4-BE49-F238E27FC236}">
                <a16:creationId xmlns:a16="http://schemas.microsoft.com/office/drawing/2014/main" id="{4B852BC3-C43E-403E-958B-D3A98AB946D2}"/>
              </a:ext>
            </a:extLst>
          </p:cNvPr>
          <p:cNvSpPr txBox="1"/>
          <p:nvPr/>
        </p:nvSpPr>
        <p:spPr>
          <a:xfrm>
            <a:off x="1103080" y="4653137"/>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Practice range within CCG – % </a:t>
            </a:r>
            <a:r>
              <a:rPr lang="en-GB" sz="1100" b="1" dirty="0">
                <a:solidFill>
                  <a:schemeClr val="bg1"/>
                </a:solidFill>
              </a:rPr>
              <a:t>Yes</a:t>
            </a:r>
          </a:p>
        </p:txBody>
      </p:sp>
      <p:sp>
        <p:nvSpPr>
          <p:cNvPr id="67" name="TextBox 66">
            <a:extLst>
              <a:ext uri="{FF2B5EF4-FFF2-40B4-BE49-F238E27FC236}">
                <a16:creationId xmlns:a16="http://schemas.microsoft.com/office/drawing/2014/main" id="{94FC3BD9-0054-4CDD-8FD0-1C4FF10134B6}"/>
              </a:ext>
            </a:extLst>
          </p:cNvPr>
          <p:cNvSpPr txBox="1"/>
          <p:nvPr/>
        </p:nvSpPr>
        <p:spPr>
          <a:xfrm>
            <a:off x="5766048" y="4640440"/>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Yes</a:t>
            </a:r>
          </a:p>
        </p:txBody>
      </p:sp>
      <p:graphicFrame>
        <p:nvGraphicFramePr>
          <p:cNvPr id="68" name="D_e483f9cbef86e319">
            <a:extLst>
              <a:ext uri="{FF2B5EF4-FFF2-40B4-BE49-F238E27FC236}">
                <a16:creationId xmlns:a16="http://schemas.microsoft.com/office/drawing/2014/main" id="{A7B32382-8206-429D-8738-F17410A3E4B4}"/>
              </a:ext>
            </a:extLst>
          </p:cNvPr>
          <p:cNvGraphicFramePr/>
          <p:nvPr>
            <p:extLst>
              <p:ext uri="{D42A27DB-BD31-4B8C-83A1-F6EECF244321}">
                <p14:modId xmlns:p14="http://schemas.microsoft.com/office/powerpoint/2010/main" val="3950743665"/>
              </p:ext>
            </p:extLst>
          </p:nvPr>
        </p:nvGraphicFramePr>
        <p:xfrm>
          <a:off x="1665164" y="4916534"/>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9" name="D_6392df07ec77bbf2">
            <a:extLst>
              <a:ext uri="{FF2B5EF4-FFF2-40B4-BE49-F238E27FC236}">
                <a16:creationId xmlns:a16="http://schemas.microsoft.com/office/drawing/2014/main" id="{39ED68D2-75E9-46AD-B203-D2228A752CB2}"/>
              </a:ext>
            </a:extLst>
          </p:cNvPr>
          <p:cNvGraphicFramePr/>
          <p:nvPr>
            <p:extLst>
              <p:ext uri="{D42A27DB-BD31-4B8C-83A1-F6EECF244321}">
                <p14:modId xmlns:p14="http://schemas.microsoft.com/office/powerpoint/2010/main" val="3345086700"/>
              </p:ext>
            </p:extLst>
          </p:nvPr>
        </p:nvGraphicFramePr>
        <p:xfrm>
          <a:off x="2868460" y="4916534"/>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0" name="D_2aa029ecca59aacb">
            <a:extLst>
              <a:ext uri="{FF2B5EF4-FFF2-40B4-BE49-F238E27FC236}">
                <a16:creationId xmlns:a16="http://schemas.microsoft.com/office/drawing/2014/main" id="{4756DEF8-F816-44E7-9519-29CEFEE2F604}"/>
              </a:ext>
            </a:extLst>
          </p:cNvPr>
          <p:cNvGraphicFramePr/>
          <p:nvPr>
            <p:extLst>
              <p:ext uri="{D42A27DB-BD31-4B8C-83A1-F6EECF244321}">
                <p14:modId xmlns:p14="http://schemas.microsoft.com/office/powerpoint/2010/main" val="3475293308"/>
              </p:ext>
            </p:extLst>
          </p:nvPr>
        </p:nvGraphicFramePr>
        <p:xfrm>
          <a:off x="6293322" y="4916534"/>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1" name="D_6d66cea45adf6acb">
            <a:extLst>
              <a:ext uri="{FF2B5EF4-FFF2-40B4-BE49-F238E27FC236}">
                <a16:creationId xmlns:a16="http://schemas.microsoft.com/office/drawing/2014/main" id="{EA55048D-A02F-45F8-A629-95E1AD8AB110}"/>
              </a:ext>
            </a:extLst>
          </p:cNvPr>
          <p:cNvGraphicFramePr/>
          <p:nvPr>
            <p:extLst>
              <p:ext uri="{D42A27DB-BD31-4B8C-83A1-F6EECF244321}">
                <p14:modId xmlns:p14="http://schemas.microsoft.com/office/powerpoint/2010/main" val="3652074809"/>
              </p:ext>
            </p:extLst>
          </p:nvPr>
        </p:nvGraphicFramePr>
        <p:xfrm>
          <a:off x="7496618" y="4916534"/>
          <a:ext cx="1080000" cy="10801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2" name="D_99f59bc9473301d7_CalcTable">
            <a:extLst>
              <a:ext uri="{FF2B5EF4-FFF2-40B4-BE49-F238E27FC236}">
                <a16:creationId xmlns:a16="http://schemas.microsoft.com/office/drawing/2014/main" id="{3B84E36F-C4F2-4726-A9A7-AA97D3E6A930}"/>
              </a:ext>
            </a:extLst>
          </p:cNvPr>
          <p:cNvGraphicFramePr>
            <a:graphicFrameLocks noGrp="1"/>
          </p:cNvGraphicFramePr>
          <p:nvPr>
            <p:extLst>
              <p:ext uri="{D42A27DB-BD31-4B8C-83A1-F6EECF244321}">
                <p14:modId xmlns:p14="http://schemas.microsoft.com/office/powerpoint/2010/main" val="3521651365"/>
              </p:ext>
            </p:extLst>
          </p:nvPr>
        </p:nvGraphicFramePr>
        <p:xfrm>
          <a:off x="1868429" y="5136553"/>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39%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90%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3" name="D_4012fa1da2beb8cb_CalcTable">
            <a:extLst>
              <a:ext uri="{FF2B5EF4-FFF2-40B4-BE49-F238E27FC236}">
                <a16:creationId xmlns:a16="http://schemas.microsoft.com/office/drawing/2014/main" id="{A3039C64-4B25-429C-9693-5A9C7059138D}"/>
              </a:ext>
            </a:extLst>
          </p:cNvPr>
          <p:cNvGraphicFramePr>
            <a:graphicFrameLocks noGrp="1"/>
          </p:cNvGraphicFramePr>
          <p:nvPr>
            <p:extLst>
              <p:ext uri="{D42A27DB-BD31-4B8C-83A1-F6EECF244321}">
                <p14:modId xmlns:p14="http://schemas.microsoft.com/office/powerpoint/2010/main" val="3025033811"/>
              </p:ext>
            </p:extLst>
          </p:nvPr>
        </p:nvGraphicFramePr>
        <p:xfrm>
          <a:off x="6476941" y="5170677"/>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50%</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69%</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1" name="D_99f59bc9473301d7" hidden="1"/>
          <p:cNvGraphicFramePr/>
          <p:nvPr>
            <p:extLst>
              <p:ext uri="{D42A27DB-BD31-4B8C-83A1-F6EECF244321}">
                <p14:modId xmlns:p14="http://schemas.microsoft.com/office/powerpoint/2010/main" val="1999452460"/>
              </p:ext>
            </p:extLst>
          </p:nvPr>
        </p:nvGraphicFramePr>
        <p:xfrm>
          <a:off x="-2103784" y="5011204"/>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4" name="D_4012fa1da2beb8cb" hidden="1"/>
          <p:cNvGraphicFramePr/>
          <p:nvPr>
            <p:extLst>
              <p:ext uri="{D42A27DB-BD31-4B8C-83A1-F6EECF244321}">
                <p14:modId xmlns:p14="http://schemas.microsoft.com/office/powerpoint/2010/main" val="3643250379"/>
              </p:ext>
            </p:extLst>
          </p:nvPr>
        </p:nvGraphicFramePr>
        <p:xfrm>
          <a:off x="9993560" y="4948593"/>
          <a:ext cx="2032000" cy="5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9" name="D_a03d13b49da7df62" hidden="1">
            <a:extLst>
              <a:ext uri="{FF2B5EF4-FFF2-40B4-BE49-F238E27FC236}">
                <a16:creationId xmlns:a16="http://schemas.microsoft.com/office/drawing/2014/main" id="{89F6E896-9913-4587-8C3F-5DF6AACB4D2D}"/>
              </a:ext>
            </a:extLst>
          </p:cNvPr>
          <p:cNvGraphicFramePr/>
          <p:nvPr>
            <p:extLst>
              <p:ext uri="{D42A27DB-BD31-4B8C-83A1-F6EECF244321}">
                <p14:modId xmlns:p14="http://schemas.microsoft.com/office/powerpoint/2010/main" val="3516060429"/>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40" name="TextBox 39">
            <a:extLst>
              <a:ext uri="{FF2B5EF4-FFF2-40B4-BE49-F238E27FC236}">
                <a16:creationId xmlns:a16="http://schemas.microsoft.com/office/drawing/2014/main" id="{78A3C77F-C25B-450C-9FF2-ACD638FC5965}"/>
              </a:ext>
            </a:extLst>
          </p:cNvPr>
          <p:cNvSpPr txBox="1"/>
          <p:nvPr/>
        </p:nvSpPr>
        <p:spPr>
          <a:xfrm>
            <a:off x="7352362" y="6086082"/>
            <a:ext cx="2507640" cy="246221"/>
          </a:xfrm>
          <a:prstGeom prst="rect">
            <a:avLst/>
          </a:prstGeom>
          <a:noFill/>
        </p:spPr>
        <p:txBody>
          <a:bodyPr wrap="square" lIns="0" tIns="0" rIns="0" bIns="0" rtlCol="0">
            <a:spAutoFit/>
          </a:bodyPr>
          <a:lstStyle/>
          <a:p>
            <a:pPr lvl="0" algn="l" eaLnBrk="1" hangingPunct="1">
              <a:spcBef>
                <a:spcPts val="0"/>
              </a:spcBef>
            </a:pPr>
            <a:r>
              <a:rPr lang="en-GB" sz="800" kern="0" dirty="0">
                <a:solidFill>
                  <a:srgbClr val="FFFFFF"/>
                </a:solidFill>
                <a:latin typeface="Arial"/>
              </a:rPr>
              <a:t>%Yes = ‘a choice of place’ and/or ‘a choice of time or day’ and/or ‘a choice of healthcare professional’</a:t>
            </a:r>
          </a:p>
        </p:txBody>
      </p:sp>
      <p:sp>
        <p:nvSpPr>
          <p:cNvPr id="56" name="TextBox 55">
            <a:extLst>
              <a:ext uri="{FF2B5EF4-FFF2-40B4-BE49-F238E27FC236}">
                <a16:creationId xmlns:a16="http://schemas.microsoft.com/office/drawing/2014/main" id="{F0EC4609-C99C-4BD3-A8D7-8C3B475715DF}"/>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63" name="TextBox 62">
            <a:extLst>
              <a:ext uri="{FF2B5EF4-FFF2-40B4-BE49-F238E27FC236}">
                <a16:creationId xmlns:a16="http://schemas.microsoft.com/office/drawing/2014/main" id="{E3EAD833-E9CD-4F68-89C2-B0F28C30AC0D}"/>
              </a:ext>
            </a:extLst>
          </p:cNvPr>
          <p:cNvSpPr txBox="1"/>
          <p:nvPr/>
        </p:nvSpPr>
        <p:spPr>
          <a:xfrm>
            <a:off x="7113240" y="1628800"/>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65" name="TextBox 64">
            <a:extLst>
              <a:ext uri="{FF2B5EF4-FFF2-40B4-BE49-F238E27FC236}">
                <a16:creationId xmlns:a16="http://schemas.microsoft.com/office/drawing/2014/main" id="{41028B1A-4163-499F-9910-0CE3B3B69EBF}"/>
              </a:ext>
            </a:extLst>
          </p:cNvPr>
          <p:cNvSpPr txBox="1"/>
          <p:nvPr/>
        </p:nvSpPr>
        <p:spPr>
          <a:xfrm>
            <a:off x="3884633" y="1628799"/>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66" name="TextBox 65">
            <a:extLst>
              <a:ext uri="{FF2B5EF4-FFF2-40B4-BE49-F238E27FC236}">
                <a16:creationId xmlns:a16="http://schemas.microsoft.com/office/drawing/2014/main" id="{4BF1F661-56A6-42B0-8821-C3AD9229B0C9}"/>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74" name="TextBox 73">
            <a:extLst>
              <a:ext uri="{FF2B5EF4-FFF2-40B4-BE49-F238E27FC236}">
                <a16:creationId xmlns:a16="http://schemas.microsoft.com/office/drawing/2014/main" id="{83465042-C479-4AC6-B48A-0429D22D7131}"/>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43" name="D_3b251f3c426c31a3_CalcTable"/>
          <p:cNvGraphicFramePr>
            <a:graphicFrameLocks noGrp="1"/>
          </p:cNvGraphicFramePr>
          <p:nvPr>
            <p:extLst>
              <p:ext uri="{D42A27DB-BD31-4B8C-83A1-F6EECF244321}">
                <p14:modId xmlns:p14="http://schemas.microsoft.com/office/powerpoint/2010/main" val="625747147"/>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46" name="D_3b251f3c426c31a3" hidden="1"/>
          <p:cNvGraphicFramePr/>
          <p:nvPr>
            <p:extLst>
              <p:ext uri="{D42A27DB-BD31-4B8C-83A1-F6EECF244321}">
                <p14:modId xmlns:p14="http://schemas.microsoft.com/office/powerpoint/2010/main" val="175058900"/>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9" name="D_934b1f43308972e4">
            <a:extLst>
              <a:ext uri="{FF2B5EF4-FFF2-40B4-BE49-F238E27FC236}">
                <a16:creationId xmlns:a16="http://schemas.microsoft.com/office/drawing/2014/main" id="{92DE1580-DB4D-4962-921A-2F8B99575852}"/>
              </a:ext>
            </a:extLst>
          </p:cNvPr>
          <p:cNvGraphicFramePr/>
          <p:nvPr>
            <p:extLst>
              <p:ext uri="{D42A27DB-BD31-4B8C-83A1-F6EECF244321}">
                <p14:modId xmlns:p14="http://schemas.microsoft.com/office/powerpoint/2010/main" val="3101409878"/>
              </p:ext>
            </p:extLst>
          </p:nvPr>
        </p:nvGraphicFramePr>
        <p:xfrm>
          <a:off x="3646489" y="2028449"/>
          <a:ext cx="2947144" cy="186144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73380407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295928" cy="764704"/>
          </a:xfrm>
        </p:spPr>
        <p:txBody>
          <a:bodyPr/>
          <a:lstStyle/>
          <a:p>
            <a:r>
              <a:rPr lang="en-GB" dirty="0"/>
              <a:t>Choice of appointment: </a:t>
            </a:r>
            <a:br>
              <a:rPr lang="en-GB" dirty="0"/>
            </a:br>
            <a:r>
              <a:rPr lang="en-GB" dirty="0"/>
              <a:t>how the CCG’s practices compare</a:t>
            </a:r>
          </a:p>
        </p:txBody>
      </p:sp>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appointment: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a:solidFill>
                  <a:schemeClr val="bg1"/>
                </a:solidFill>
              </a:rPr>
              <a:t>	</a:t>
            </a:r>
          </a:p>
        </p:txBody>
      </p:sp>
      <p:sp>
        <p:nvSpPr>
          <p:cNvPr id="23" name="Rectangle 22"/>
          <p:cNvSpPr/>
          <p:nvPr/>
        </p:nvSpPr>
        <p:spPr>
          <a:xfrm>
            <a:off x="56456" y="1484784"/>
            <a:ext cx="5118709"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‘yes’ they were offered a choice of appointment</a:t>
            </a:r>
            <a:endParaRPr lang="en-GB" sz="2000" b="1" i="1" dirty="0">
              <a:solidFill>
                <a:schemeClr val="tx1">
                  <a:lumMod val="75000"/>
                  <a:lumOff val="25000"/>
                </a:schemeClr>
              </a:solidFill>
            </a:endParaRPr>
          </a:p>
        </p:txBody>
      </p:sp>
      <p:graphicFrame>
        <p:nvGraphicFramePr>
          <p:cNvPr id="31" name="D_cf4bd39fe8c1921d"/>
          <p:cNvGraphicFramePr/>
          <p:nvPr>
            <p:extLst>
              <p:ext uri="{D42A27DB-BD31-4B8C-83A1-F6EECF244321}">
                <p14:modId xmlns:p14="http://schemas.microsoft.com/office/powerpoint/2010/main" val="1760662990"/>
              </p:ext>
            </p:extLst>
          </p:nvPr>
        </p:nvGraphicFramePr>
        <p:xfrm>
          <a:off x="128464" y="1691807"/>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_30067a67d54d89e1" hidden="1"/>
          <p:cNvGraphicFramePr/>
          <p:nvPr>
            <p:extLst>
              <p:ext uri="{D42A27DB-BD31-4B8C-83A1-F6EECF244321}">
                <p14:modId xmlns:p14="http://schemas.microsoft.com/office/powerpoint/2010/main" val="1726254569"/>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D_30067a67d54d89e1_CalcTable"/>
          <p:cNvGraphicFramePr>
            <a:graphicFrameLocks noGrp="1"/>
          </p:cNvGraphicFramePr>
          <p:nvPr>
            <p:extLst>
              <p:ext uri="{D42A27DB-BD31-4B8C-83A1-F6EECF244321}">
                <p14:modId xmlns:p14="http://schemas.microsoft.com/office/powerpoint/2010/main" val="2253170281"/>
              </p:ext>
            </p:extLst>
          </p:nvPr>
        </p:nvGraphicFramePr>
        <p:xfrm>
          <a:off x="-2048" y="6059180"/>
          <a:ext cx="7115288" cy="288456"/>
        </p:xfrm>
        <a:graphic>
          <a:graphicData uri="http://schemas.openxmlformats.org/drawingml/2006/table">
            <a:tbl>
              <a:tblPr firstRow="1" bandRow="1">
                <a:tableStyleId>{5C22544A-7EE6-4342-B048-85BDC9FD1C3A}</a:tableStyleId>
              </a:tblPr>
              <a:tblGrid>
                <a:gridCol w="7115288">
                  <a:extLst>
                    <a:ext uri="{9D8B030D-6E8A-4147-A177-3AD203B41FA5}">
                      <a16:colId xmlns:a16="http://schemas.microsoft.com/office/drawing/2014/main" val="20000"/>
                    </a:ext>
                  </a:extLst>
                </a:gridCol>
              </a:tblGrid>
              <a:tr h="288456">
                <a:tc>
                  <a:txBody>
                    <a:bodyPr/>
                    <a:lstStyle/>
                    <a:p>
                      <a:pPr marL="0" indent="0">
                        <a:buNone/>
                      </a:pPr>
                      <a:r>
                        <a:rPr lang="en-GB" sz="800" b="0">
                          <a:solidFill>
                            <a:schemeClr val="bg1"/>
                          </a:solidFill>
                        </a:rPr>
                        <a:t>Base: All who tried to make an appointment since being registered excluding ‘Can't remember’ and ‘Doesn’t apply’: National (564,341); CCG 2020 (4,100); Practice bases range from 53 to 114</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Rectangle 17">
            <a:extLst>
              <a:ext uri="{FF2B5EF4-FFF2-40B4-BE49-F238E27FC236}">
                <a16:creationId xmlns:a16="http://schemas.microsoft.com/office/drawing/2014/main" id="{BCC7CFBC-7031-4D2C-8746-345DF5471CFF}"/>
              </a:ext>
            </a:extLst>
          </p:cNvPr>
          <p:cNvSpPr/>
          <p:nvPr/>
        </p:nvSpPr>
        <p:spPr bwMode="auto">
          <a:xfrm>
            <a:off x="0" y="940394"/>
            <a:ext cx="9906000" cy="5542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Q16. On this occasion (when you last tried to make a general practice appointment), were you offered a choice of appointment?</a:t>
            </a:r>
          </a:p>
        </p:txBody>
      </p:sp>
      <p:grpSp>
        <p:nvGrpSpPr>
          <p:cNvPr id="21" name="Group 20">
            <a:extLst>
              <a:ext uri="{FF2B5EF4-FFF2-40B4-BE49-F238E27FC236}">
                <a16:creationId xmlns:a16="http://schemas.microsoft.com/office/drawing/2014/main" id="{732109FB-681B-4B19-A833-AFC05317EB42}"/>
              </a:ext>
            </a:extLst>
          </p:cNvPr>
          <p:cNvGrpSpPr/>
          <p:nvPr/>
        </p:nvGrpSpPr>
        <p:grpSpPr>
          <a:xfrm>
            <a:off x="6880448" y="1562308"/>
            <a:ext cx="2969096" cy="138500"/>
            <a:chOff x="4380332" y="1526076"/>
            <a:chExt cx="2969096" cy="138500"/>
          </a:xfrm>
        </p:grpSpPr>
        <p:sp>
          <p:nvSpPr>
            <p:cNvPr id="22" name="TextBox 7">
              <a:extLst>
                <a:ext uri="{FF2B5EF4-FFF2-40B4-BE49-F238E27FC236}">
                  <a16:creationId xmlns:a16="http://schemas.microsoft.com/office/drawing/2014/main" id="{091AE20C-1480-4E22-90ED-E794CD79F3A8}"/>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4" name="TextBox 8">
              <a:extLst>
                <a:ext uri="{FF2B5EF4-FFF2-40B4-BE49-F238E27FC236}">
                  <a16:creationId xmlns:a16="http://schemas.microsoft.com/office/drawing/2014/main" id="{01352210-B712-4AF6-ABEB-066217186ECC}"/>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0" name="Oval 15">
              <a:extLst>
                <a:ext uri="{FF2B5EF4-FFF2-40B4-BE49-F238E27FC236}">
                  <a16:creationId xmlns:a16="http://schemas.microsoft.com/office/drawing/2014/main" id="{2FB80954-E7D8-421B-9278-6186E779E469}"/>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2" name="TextBox 13">
              <a:extLst>
                <a:ext uri="{FF2B5EF4-FFF2-40B4-BE49-F238E27FC236}">
                  <a16:creationId xmlns:a16="http://schemas.microsoft.com/office/drawing/2014/main" id="{64B1C2D4-4325-4BDD-8862-D553AE2B9386}"/>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3" name="Oval 32">
            <a:extLst>
              <a:ext uri="{FF2B5EF4-FFF2-40B4-BE49-F238E27FC236}">
                <a16:creationId xmlns:a16="http://schemas.microsoft.com/office/drawing/2014/main" id="{A9A97352-C2F4-4E47-BD00-F4AB5E186D27}"/>
              </a:ext>
            </a:extLst>
          </p:cNvPr>
          <p:cNvSpPr/>
          <p:nvPr/>
        </p:nvSpPr>
        <p:spPr bwMode="auto">
          <a:xfrm>
            <a:off x="6710653" y="1562973"/>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4" name="Straight Connector 33">
            <a:extLst>
              <a:ext uri="{FF2B5EF4-FFF2-40B4-BE49-F238E27FC236}">
                <a16:creationId xmlns:a16="http://schemas.microsoft.com/office/drawing/2014/main" id="{DC314E02-2B2C-4192-97CC-435169789F90}"/>
              </a:ext>
            </a:extLst>
          </p:cNvPr>
          <p:cNvCxnSpPr>
            <a:cxnSpLocks/>
          </p:cNvCxnSpPr>
          <p:nvPr/>
        </p:nvCxnSpPr>
        <p:spPr bwMode="auto">
          <a:xfrm flipH="1">
            <a:off x="8378981" y="1641854"/>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
        <p:nvSpPr>
          <p:cNvPr id="35" name="TextBox 34">
            <a:extLst>
              <a:ext uri="{FF2B5EF4-FFF2-40B4-BE49-F238E27FC236}">
                <a16:creationId xmlns:a16="http://schemas.microsoft.com/office/drawing/2014/main" id="{831EE5E1-2162-446F-B391-58B0E314D264}"/>
              </a:ext>
            </a:extLst>
          </p:cNvPr>
          <p:cNvSpPr txBox="1"/>
          <p:nvPr/>
        </p:nvSpPr>
        <p:spPr>
          <a:xfrm>
            <a:off x="7352362" y="6086082"/>
            <a:ext cx="2507640" cy="246221"/>
          </a:xfrm>
          <a:prstGeom prst="rect">
            <a:avLst/>
          </a:prstGeom>
          <a:noFill/>
        </p:spPr>
        <p:txBody>
          <a:bodyPr wrap="square" lIns="0" tIns="0" rIns="0" bIns="0" rtlCol="0">
            <a:spAutoFit/>
          </a:bodyPr>
          <a:lstStyle/>
          <a:p>
            <a:pPr lvl="0" algn="l" eaLnBrk="1" hangingPunct="1">
              <a:spcBef>
                <a:spcPts val="0"/>
              </a:spcBef>
            </a:pPr>
            <a:r>
              <a:rPr lang="en-GB" sz="800" kern="0" dirty="0">
                <a:solidFill>
                  <a:srgbClr val="FFFFFF"/>
                </a:solidFill>
                <a:latin typeface="Arial"/>
              </a:rPr>
              <a:t>%Yes = ‘a choice of place’ and/or ‘a choice of time or day’ and/or ‘a choice of healthcare professional’</a:t>
            </a:r>
          </a:p>
        </p:txBody>
      </p:sp>
      <p:sp>
        <p:nvSpPr>
          <p:cNvPr id="40" name="Rectangle 39">
            <a:extLst>
              <a:ext uri="{FF2B5EF4-FFF2-40B4-BE49-F238E27FC236}">
                <a16:creationId xmlns:a16="http://schemas.microsoft.com/office/drawing/2014/main" id="{DF2E6D4E-CFC9-44B3-AD24-9714A2A9899F}"/>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spTree>
    <p:extLst>
      <p:ext uri="{BB962C8B-B14F-4D97-AF65-F5344CB8AC3E}">
        <p14:creationId xmlns:p14="http://schemas.microsoft.com/office/powerpoint/2010/main" val="4766904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rgbClr val="7896C2"/>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2842483"/>
            <a:ext cx="6768752" cy="1107996"/>
          </a:xfrm>
        </p:spPr>
        <p:txBody>
          <a:bodyPr/>
          <a:lstStyle/>
          <a:p>
            <a:r>
              <a:rPr lang="en-GB" sz="3600" dirty="0"/>
              <a:t>Background, introduction and guidance</a:t>
            </a:r>
          </a:p>
        </p:txBody>
      </p:sp>
    </p:spTree>
    <p:extLst>
      <p:ext uri="{BB962C8B-B14F-4D97-AF65-F5344CB8AC3E}">
        <p14:creationId xmlns:p14="http://schemas.microsoft.com/office/powerpoint/2010/main" val="63787037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295928" cy="764704"/>
          </a:xfrm>
        </p:spPr>
        <p:txBody>
          <a:bodyPr/>
          <a:lstStyle/>
          <a:p>
            <a:r>
              <a:rPr lang="en-GB" dirty="0"/>
              <a:t>Choice of appointment: </a:t>
            </a:r>
            <a:br>
              <a:rPr lang="en-GB" dirty="0"/>
            </a:br>
            <a:r>
              <a:rPr lang="en-GB" dirty="0"/>
              <a:t>how the CCG’s practices compare</a:t>
            </a:r>
          </a:p>
        </p:txBody>
      </p:sp>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appointment: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a:solidFill>
                  <a:schemeClr val="bg1"/>
                </a:solidFill>
              </a:rPr>
              <a:t>	</a:t>
            </a:r>
          </a:p>
        </p:txBody>
      </p:sp>
      <p:sp>
        <p:nvSpPr>
          <p:cNvPr id="23" name="Rectangle 22"/>
          <p:cNvSpPr/>
          <p:nvPr/>
        </p:nvSpPr>
        <p:spPr>
          <a:xfrm>
            <a:off x="56456" y="1484784"/>
            <a:ext cx="5118709"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‘yes’ they were offered a choice of appointment</a:t>
            </a:r>
            <a:endParaRPr lang="en-GB" sz="2000" b="1" i="1" dirty="0">
              <a:solidFill>
                <a:schemeClr val="tx1">
                  <a:lumMod val="75000"/>
                  <a:lumOff val="25000"/>
                </a:schemeClr>
              </a:solidFill>
            </a:endParaRPr>
          </a:p>
        </p:txBody>
      </p:sp>
      <p:graphicFrame>
        <p:nvGraphicFramePr>
          <p:cNvPr id="31" name="D_cf4bd39fe8c1921d"/>
          <p:cNvGraphicFramePr/>
          <p:nvPr>
            <p:extLst>
              <p:ext uri="{D42A27DB-BD31-4B8C-83A1-F6EECF244321}">
                <p14:modId xmlns:p14="http://schemas.microsoft.com/office/powerpoint/2010/main" val="2064309034"/>
              </p:ext>
            </p:extLst>
          </p:nvPr>
        </p:nvGraphicFramePr>
        <p:xfrm>
          <a:off x="128464" y="1691807"/>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_30067a67d54d89e1" hidden="1"/>
          <p:cNvGraphicFramePr/>
          <p:nvPr>
            <p:extLst>
              <p:ext uri="{D42A27DB-BD31-4B8C-83A1-F6EECF244321}">
                <p14:modId xmlns:p14="http://schemas.microsoft.com/office/powerpoint/2010/main" val="1994397536"/>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D_30067a67d54d89e1_CalcTable"/>
          <p:cNvGraphicFramePr>
            <a:graphicFrameLocks noGrp="1"/>
          </p:cNvGraphicFramePr>
          <p:nvPr/>
        </p:nvGraphicFramePr>
        <p:xfrm>
          <a:off x="-2048" y="6059180"/>
          <a:ext cx="7115288" cy="288456"/>
        </p:xfrm>
        <a:graphic>
          <a:graphicData uri="http://schemas.openxmlformats.org/drawingml/2006/table">
            <a:tbl>
              <a:tblPr firstRow="1" bandRow="1">
                <a:tableStyleId>{5C22544A-7EE6-4342-B048-85BDC9FD1C3A}</a:tableStyleId>
              </a:tblPr>
              <a:tblGrid>
                <a:gridCol w="7115288">
                  <a:extLst>
                    <a:ext uri="{9D8B030D-6E8A-4147-A177-3AD203B41FA5}">
                      <a16:colId xmlns:a16="http://schemas.microsoft.com/office/drawing/2014/main" val="20000"/>
                    </a:ext>
                  </a:extLst>
                </a:gridCol>
              </a:tblGrid>
              <a:tr h="288456">
                <a:tc>
                  <a:txBody>
                    <a:bodyPr/>
                    <a:lstStyle/>
                    <a:p>
                      <a:pPr marL="0" indent="0">
                        <a:buNone/>
                      </a:pPr>
                      <a:r>
                        <a:rPr lang="en-GB" sz="800" b="0">
                          <a:solidFill>
                            <a:schemeClr val="bg1"/>
                          </a:solidFill>
                        </a:rPr>
                        <a:t>Base: All who tried to make an appointment since being registered excluding ‘Can't remember’ and ‘Doesn’t apply’: National (564,341); CCG 2020 (4,100); Practice bases range from 53 to 114</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Rectangle 17">
            <a:extLst>
              <a:ext uri="{FF2B5EF4-FFF2-40B4-BE49-F238E27FC236}">
                <a16:creationId xmlns:a16="http://schemas.microsoft.com/office/drawing/2014/main" id="{BCC7CFBC-7031-4D2C-8746-345DF5471CFF}"/>
              </a:ext>
            </a:extLst>
          </p:cNvPr>
          <p:cNvSpPr/>
          <p:nvPr/>
        </p:nvSpPr>
        <p:spPr bwMode="auto">
          <a:xfrm>
            <a:off x="0" y="940394"/>
            <a:ext cx="9906000" cy="5542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Q16. On this occasion (when you last tried to make a general practice appointment), were you offered a choice of appointment?</a:t>
            </a:r>
          </a:p>
        </p:txBody>
      </p:sp>
      <p:grpSp>
        <p:nvGrpSpPr>
          <p:cNvPr id="21" name="Group 20">
            <a:extLst>
              <a:ext uri="{FF2B5EF4-FFF2-40B4-BE49-F238E27FC236}">
                <a16:creationId xmlns:a16="http://schemas.microsoft.com/office/drawing/2014/main" id="{732109FB-681B-4B19-A833-AFC05317EB42}"/>
              </a:ext>
            </a:extLst>
          </p:cNvPr>
          <p:cNvGrpSpPr/>
          <p:nvPr/>
        </p:nvGrpSpPr>
        <p:grpSpPr>
          <a:xfrm>
            <a:off x="6880448" y="1562308"/>
            <a:ext cx="2969096" cy="138500"/>
            <a:chOff x="4380332" y="1526076"/>
            <a:chExt cx="2969096" cy="138500"/>
          </a:xfrm>
        </p:grpSpPr>
        <p:sp>
          <p:nvSpPr>
            <p:cNvPr id="22" name="TextBox 7">
              <a:extLst>
                <a:ext uri="{FF2B5EF4-FFF2-40B4-BE49-F238E27FC236}">
                  <a16:creationId xmlns:a16="http://schemas.microsoft.com/office/drawing/2014/main" id="{091AE20C-1480-4E22-90ED-E794CD79F3A8}"/>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4" name="TextBox 8">
              <a:extLst>
                <a:ext uri="{FF2B5EF4-FFF2-40B4-BE49-F238E27FC236}">
                  <a16:creationId xmlns:a16="http://schemas.microsoft.com/office/drawing/2014/main" id="{01352210-B712-4AF6-ABEB-066217186ECC}"/>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0" name="Oval 15">
              <a:extLst>
                <a:ext uri="{FF2B5EF4-FFF2-40B4-BE49-F238E27FC236}">
                  <a16:creationId xmlns:a16="http://schemas.microsoft.com/office/drawing/2014/main" id="{2FB80954-E7D8-421B-9278-6186E779E469}"/>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2" name="TextBox 13">
              <a:extLst>
                <a:ext uri="{FF2B5EF4-FFF2-40B4-BE49-F238E27FC236}">
                  <a16:creationId xmlns:a16="http://schemas.microsoft.com/office/drawing/2014/main" id="{64B1C2D4-4325-4BDD-8862-D553AE2B9386}"/>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3" name="Oval 32">
            <a:extLst>
              <a:ext uri="{FF2B5EF4-FFF2-40B4-BE49-F238E27FC236}">
                <a16:creationId xmlns:a16="http://schemas.microsoft.com/office/drawing/2014/main" id="{A9A97352-C2F4-4E47-BD00-F4AB5E186D27}"/>
              </a:ext>
            </a:extLst>
          </p:cNvPr>
          <p:cNvSpPr/>
          <p:nvPr/>
        </p:nvSpPr>
        <p:spPr bwMode="auto">
          <a:xfrm>
            <a:off x="6710653" y="1562973"/>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4" name="Straight Connector 33">
            <a:extLst>
              <a:ext uri="{FF2B5EF4-FFF2-40B4-BE49-F238E27FC236}">
                <a16:creationId xmlns:a16="http://schemas.microsoft.com/office/drawing/2014/main" id="{DC314E02-2B2C-4192-97CC-435169789F90}"/>
              </a:ext>
            </a:extLst>
          </p:cNvPr>
          <p:cNvCxnSpPr>
            <a:cxnSpLocks/>
          </p:cNvCxnSpPr>
          <p:nvPr/>
        </p:nvCxnSpPr>
        <p:spPr bwMode="auto">
          <a:xfrm flipH="1">
            <a:off x="8378981" y="1641854"/>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
        <p:nvSpPr>
          <p:cNvPr id="35" name="TextBox 34">
            <a:extLst>
              <a:ext uri="{FF2B5EF4-FFF2-40B4-BE49-F238E27FC236}">
                <a16:creationId xmlns:a16="http://schemas.microsoft.com/office/drawing/2014/main" id="{831EE5E1-2162-446F-B391-58B0E314D264}"/>
              </a:ext>
            </a:extLst>
          </p:cNvPr>
          <p:cNvSpPr txBox="1"/>
          <p:nvPr/>
        </p:nvSpPr>
        <p:spPr>
          <a:xfrm>
            <a:off x="7352362" y="6086082"/>
            <a:ext cx="2507640" cy="246221"/>
          </a:xfrm>
          <a:prstGeom prst="rect">
            <a:avLst/>
          </a:prstGeom>
          <a:noFill/>
        </p:spPr>
        <p:txBody>
          <a:bodyPr wrap="square" lIns="0" tIns="0" rIns="0" bIns="0" rtlCol="0">
            <a:spAutoFit/>
          </a:bodyPr>
          <a:lstStyle/>
          <a:p>
            <a:pPr lvl="0" algn="l" eaLnBrk="1" hangingPunct="1">
              <a:spcBef>
                <a:spcPts val="0"/>
              </a:spcBef>
            </a:pPr>
            <a:r>
              <a:rPr lang="en-GB" sz="800" kern="0" dirty="0">
                <a:solidFill>
                  <a:srgbClr val="FFFFFF"/>
                </a:solidFill>
                <a:latin typeface="Arial"/>
              </a:rPr>
              <a:t>%Yes = ‘a choice of place’ and/or ‘a choice of time or day’ and/or ‘a choice of healthcare professional’</a:t>
            </a:r>
          </a:p>
        </p:txBody>
      </p:sp>
      <p:sp>
        <p:nvSpPr>
          <p:cNvPr id="40" name="Rectangle 39">
            <a:extLst>
              <a:ext uri="{FF2B5EF4-FFF2-40B4-BE49-F238E27FC236}">
                <a16:creationId xmlns:a16="http://schemas.microsoft.com/office/drawing/2014/main" id="{DF2E6D4E-CFC9-44B3-AD24-9714A2A9899F}"/>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spTree>
    <p:extLst>
      <p:ext uri="{BB962C8B-B14F-4D97-AF65-F5344CB8AC3E}">
        <p14:creationId xmlns:p14="http://schemas.microsoft.com/office/powerpoint/2010/main" val="201832379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D_ccd913a3c6a9c9d6">
            <a:extLst>
              <a:ext uri="{FF2B5EF4-FFF2-40B4-BE49-F238E27FC236}">
                <a16:creationId xmlns:a16="http://schemas.microsoft.com/office/drawing/2014/main" id="{F3218E7F-5C05-4737-BDE5-AEC5F42998B0}"/>
              </a:ext>
            </a:extLst>
          </p:cNvPr>
          <p:cNvGraphicFramePr>
            <a:graphicFrameLocks noGrp="1"/>
          </p:cNvGraphicFramePr>
          <p:nvPr>
            <p:extLst>
              <p:ext uri="{D42A27DB-BD31-4B8C-83A1-F6EECF244321}">
                <p14:modId xmlns:p14="http://schemas.microsoft.com/office/powerpoint/2010/main" val="2001332033"/>
              </p:ext>
            </p:extLst>
          </p:nvPr>
        </p:nvGraphicFramePr>
        <p:xfrm>
          <a:off x="6886833" y="2160740"/>
          <a:ext cx="1316595" cy="518160"/>
        </p:xfrm>
        <a:graphic>
          <a:graphicData uri="http://schemas.openxmlformats.org/drawingml/2006/table">
            <a:tbl>
              <a:tblPr firstRow="1" bandRow="1">
                <a:tableStyleId>{5C22544A-7EE6-4342-B048-85BDC9FD1C3A}</a:tableStyleId>
              </a:tblPr>
              <a:tblGrid>
                <a:gridCol w="1316595">
                  <a:extLst>
                    <a:ext uri="{9D8B030D-6E8A-4147-A177-3AD203B41FA5}">
                      <a16:colId xmlns:a16="http://schemas.microsoft.com/office/drawing/2014/main" val="20000"/>
                    </a:ext>
                  </a:extLst>
                </a:gridCol>
              </a:tblGrid>
              <a:tr h="337430">
                <a:tc>
                  <a:txBody>
                    <a:bodyPr/>
                    <a:lstStyle/>
                    <a:p>
                      <a:pPr algn="ctr"/>
                      <a:r>
                        <a:rPr lang="en-GB" sz="2800">
                          <a:solidFill>
                            <a:schemeClr val="accent1"/>
                          </a:solidFill>
                          <a:latin typeface="Arial" panose="020B0604020202020204" pitchFamily="34" charset="0"/>
                        </a:rPr>
                        <a:t>76%</a:t>
                      </a:r>
                      <a:endParaRPr lang="en-GB" sz="2800" dirty="0">
                        <a:solidFill>
                          <a:schemeClr val="accent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0" name="D_f9bf8c47a75e3056">
            <a:extLst>
              <a:ext uri="{FF2B5EF4-FFF2-40B4-BE49-F238E27FC236}">
                <a16:creationId xmlns:a16="http://schemas.microsoft.com/office/drawing/2014/main" id="{CF43403C-C489-421A-97F3-13F3E0600960}"/>
              </a:ext>
            </a:extLst>
          </p:cNvPr>
          <p:cNvGraphicFramePr>
            <a:graphicFrameLocks noGrp="1"/>
          </p:cNvGraphicFramePr>
          <p:nvPr>
            <p:extLst>
              <p:ext uri="{D42A27DB-BD31-4B8C-83A1-F6EECF244321}">
                <p14:modId xmlns:p14="http://schemas.microsoft.com/office/powerpoint/2010/main" val="3133025190"/>
              </p:ext>
            </p:extLst>
          </p:nvPr>
        </p:nvGraphicFramePr>
        <p:xfrm>
          <a:off x="7977321" y="2050401"/>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2800">
                          <a:solidFill>
                            <a:schemeClr val="accent1"/>
                          </a:solidFill>
                          <a:latin typeface="Arial" panose="020B0604020202020204" pitchFamily="34" charset="0"/>
                        </a:rPr>
                        <a:t>73%</a:t>
                      </a:r>
                      <a:endParaRPr lang="en-GB" sz="2800" dirty="0">
                        <a:solidFill>
                          <a:schemeClr val="accent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2" name="D_d88b906b016ce9d6">
            <a:extLst>
              <a:ext uri="{FF2B5EF4-FFF2-40B4-BE49-F238E27FC236}">
                <a16:creationId xmlns:a16="http://schemas.microsoft.com/office/drawing/2014/main" id="{C99CA2C3-C9F9-47DC-9E5A-94101C8BF0E3}"/>
              </a:ext>
            </a:extLst>
          </p:cNvPr>
          <p:cNvGraphicFramePr>
            <a:graphicFrameLocks/>
          </p:cNvGraphicFramePr>
          <p:nvPr>
            <p:extLst>
              <p:ext uri="{D42A27DB-BD31-4B8C-83A1-F6EECF244321}">
                <p14:modId xmlns:p14="http://schemas.microsoft.com/office/powerpoint/2010/main" val="1002957196"/>
              </p:ext>
            </p:extLst>
          </p:nvPr>
        </p:nvGraphicFramePr>
        <p:xfrm>
          <a:off x="-15552" y="1628800"/>
          <a:ext cx="4014796" cy="313828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GB" dirty="0"/>
              <a:t>Satisfaction with appointment offered</a:t>
            </a:r>
          </a:p>
        </p:txBody>
      </p:sp>
      <p:sp>
        <p:nvSpPr>
          <p:cNvPr id="32" name="Rectangle 31"/>
          <p:cNvSpPr/>
          <p:nvPr/>
        </p:nvSpPr>
        <p:spPr bwMode="auto">
          <a:xfrm>
            <a:off x="632520" y="4509120"/>
            <a:ext cx="8862167" cy="147186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5" name="TextBox 34"/>
          <p:cNvSpPr txBox="1"/>
          <p:nvPr/>
        </p:nvSpPr>
        <p:spPr>
          <a:xfrm>
            <a:off x="1064568" y="4619573"/>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Practice range within CCG – % </a:t>
            </a:r>
            <a:r>
              <a:rPr lang="en-GB" sz="1100" b="1" dirty="0">
                <a:solidFill>
                  <a:schemeClr val="bg1"/>
                </a:solidFill>
              </a:rPr>
              <a:t>Yes </a:t>
            </a:r>
          </a:p>
        </p:txBody>
      </p:sp>
      <p:sp>
        <p:nvSpPr>
          <p:cNvPr id="36" name="TextBox 35"/>
          <p:cNvSpPr txBox="1"/>
          <p:nvPr/>
        </p:nvSpPr>
        <p:spPr>
          <a:xfrm>
            <a:off x="5745088" y="4612828"/>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Yes </a:t>
            </a:r>
          </a:p>
        </p:txBody>
      </p:sp>
      <p:graphicFrame>
        <p:nvGraphicFramePr>
          <p:cNvPr id="6" name="Ipsos Ribbon Rules" hidden="1"/>
          <p:cNvGraphicFramePr/>
          <p:nvPr>
            <p:extLst>
              <p:ext uri="{D42A27DB-BD31-4B8C-83A1-F6EECF244321}">
                <p14:modId xmlns:p14="http://schemas.microsoft.com/office/powerpoint/2010/main" val="130378461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D_8021a0fc0a3538bc"/>
          <p:cNvGraphicFramePr/>
          <p:nvPr>
            <p:extLst>
              <p:ext uri="{D42A27DB-BD31-4B8C-83A1-F6EECF244321}">
                <p14:modId xmlns:p14="http://schemas.microsoft.com/office/powerpoint/2010/main" val="1962995144"/>
              </p:ext>
            </p:extLst>
          </p:nvPr>
        </p:nvGraphicFramePr>
        <p:xfrm>
          <a:off x="1640632" y="4868674"/>
          <a:ext cx="1080000" cy="10801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8" name="D_0bc77d2f3737d4be"/>
          <p:cNvGraphicFramePr/>
          <p:nvPr>
            <p:extLst>
              <p:ext uri="{D42A27DB-BD31-4B8C-83A1-F6EECF244321}">
                <p14:modId xmlns:p14="http://schemas.microsoft.com/office/powerpoint/2010/main" val="2208009907"/>
              </p:ext>
            </p:extLst>
          </p:nvPr>
        </p:nvGraphicFramePr>
        <p:xfrm>
          <a:off x="2861196" y="4827790"/>
          <a:ext cx="1080000" cy="12039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D_53d509b1dbdf84d6"/>
          <p:cNvGraphicFramePr/>
          <p:nvPr>
            <p:extLst>
              <p:ext uri="{D42A27DB-BD31-4B8C-83A1-F6EECF244321}">
                <p14:modId xmlns:p14="http://schemas.microsoft.com/office/powerpoint/2010/main" val="1426590922"/>
              </p:ext>
            </p:extLst>
          </p:nvPr>
        </p:nvGraphicFramePr>
        <p:xfrm>
          <a:off x="6282288" y="4868674"/>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6" name="D_a7e44d867bcdf2d6"/>
          <p:cNvGraphicFramePr/>
          <p:nvPr>
            <p:extLst>
              <p:ext uri="{D42A27DB-BD31-4B8C-83A1-F6EECF244321}">
                <p14:modId xmlns:p14="http://schemas.microsoft.com/office/powerpoint/2010/main" val="1154512854"/>
              </p:ext>
            </p:extLst>
          </p:nvPr>
        </p:nvGraphicFramePr>
        <p:xfrm>
          <a:off x="7473400" y="4881617"/>
          <a:ext cx="1080000" cy="106198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D_68b5f2a57ff583f8" hidden="1"/>
          <p:cNvGraphicFramePr/>
          <p:nvPr>
            <p:extLst>
              <p:ext uri="{D42A27DB-BD31-4B8C-83A1-F6EECF244321}">
                <p14:modId xmlns:p14="http://schemas.microsoft.com/office/powerpoint/2010/main" val="3780310789"/>
              </p:ext>
            </p:extLst>
          </p:nvPr>
        </p:nvGraphicFramePr>
        <p:xfrm>
          <a:off x="-2252032" y="473705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9" name="D_9abb9cd59ce5b2d6" hidden="1"/>
          <p:cNvGraphicFramePr/>
          <p:nvPr>
            <p:extLst>
              <p:ext uri="{D42A27DB-BD31-4B8C-83A1-F6EECF244321}">
                <p14:modId xmlns:p14="http://schemas.microsoft.com/office/powerpoint/2010/main" val="2090359519"/>
              </p:ext>
            </p:extLst>
          </p:nvPr>
        </p:nvGraphicFramePr>
        <p:xfrm>
          <a:off x="10070751" y="4737050"/>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 name="D_68b5f2a57ff583f8_CalcTable"/>
          <p:cNvGraphicFramePr>
            <a:graphicFrameLocks noGrp="1"/>
          </p:cNvGraphicFramePr>
          <p:nvPr>
            <p:extLst>
              <p:ext uri="{D42A27DB-BD31-4B8C-83A1-F6EECF244321}">
                <p14:modId xmlns:p14="http://schemas.microsoft.com/office/powerpoint/2010/main" val="1808311456"/>
              </p:ext>
            </p:extLst>
          </p:nvPr>
        </p:nvGraphicFramePr>
        <p:xfrm>
          <a:off x="1843897" y="5088693"/>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57%</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96%</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8" name="D_9abb9cd59ce5b2d6_CalcTable"/>
          <p:cNvGraphicFramePr>
            <a:graphicFrameLocks noGrp="1"/>
          </p:cNvGraphicFramePr>
          <p:nvPr>
            <p:extLst>
              <p:ext uri="{D42A27DB-BD31-4B8C-83A1-F6EECF244321}">
                <p14:modId xmlns:p14="http://schemas.microsoft.com/office/powerpoint/2010/main" val="3360456921"/>
              </p:ext>
            </p:extLst>
          </p:nvPr>
        </p:nvGraphicFramePr>
        <p:xfrm>
          <a:off x="6465907" y="5122817"/>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64%</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80%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7" name="D_65b5fe7d067cdd04_CalcTable"/>
          <p:cNvGraphicFramePr>
            <a:graphicFrameLocks noGrp="1"/>
          </p:cNvGraphicFramePr>
          <p:nvPr>
            <p:extLst>
              <p:ext uri="{D42A27DB-BD31-4B8C-83A1-F6EECF244321}">
                <p14:modId xmlns:p14="http://schemas.microsoft.com/office/powerpoint/2010/main" val="4060548536"/>
              </p:ext>
            </p:extLst>
          </p:nvPr>
        </p:nvGraphicFramePr>
        <p:xfrm>
          <a:off x="45996" y="6046048"/>
          <a:ext cx="7067243" cy="216024"/>
        </p:xfrm>
        <a:graphic>
          <a:graphicData uri="http://schemas.openxmlformats.org/drawingml/2006/table">
            <a:tbl>
              <a:tblPr firstRow="1" bandRow="1">
                <a:tableStyleId>{5C22544A-7EE6-4342-B048-85BDC9FD1C3A}</a:tableStyleId>
              </a:tblPr>
              <a:tblGrid>
                <a:gridCol w="7067243">
                  <a:extLst>
                    <a:ext uri="{9D8B030D-6E8A-4147-A177-3AD203B41FA5}">
                      <a16:colId xmlns:a16="http://schemas.microsoft.com/office/drawing/2014/main" val="20000"/>
                    </a:ext>
                  </a:extLst>
                </a:gridCol>
              </a:tblGrid>
              <a:tr h="216024">
                <a:tc>
                  <a:txBody>
                    <a:bodyPr/>
                    <a:lstStyle/>
                    <a:p>
                      <a:pPr marL="0" indent="0">
                        <a:buNone/>
                      </a:pPr>
                      <a:r>
                        <a:rPr lang="en-GB" sz="800" b="0">
                          <a:solidFill>
                            <a:schemeClr val="bg1"/>
                          </a:solidFill>
                        </a:rPr>
                        <a:t>Base: All who tried to make an appointment since being registered: National (678,039); CCG 2020 (4,998); CCG 2019 (5,186); CCG 2018 (4,949); Practice bases range from 70 to 143; CCG bases range from 1,404 to 8,159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45" name="Straight Connector 44">
            <a:extLst>
              <a:ext uri="{FF2B5EF4-FFF2-40B4-BE49-F238E27FC236}">
                <a16:creationId xmlns:a16="http://schemas.microsoft.com/office/drawing/2014/main" id="{9E2A914B-79A1-4ECB-99CB-3A6CD5832FDE}"/>
              </a:ext>
            </a:extLst>
          </p:cNvPr>
          <p:cNvCxnSpPr>
            <a:cxnSpLocks/>
          </p:cNvCxnSpPr>
          <p:nvPr/>
        </p:nvCxnSpPr>
        <p:spPr bwMode="auto">
          <a:xfrm>
            <a:off x="3440832" y="2050401"/>
            <a:ext cx="0" cy="196564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7" name="Rectangle 46">
            <a:extLst>
              <a:ext uri="{FF2B5EF4-FFF2-40B4-BE49-F238E27FC236}">
                <a16:creationId xmlns:a16="http://schemas.microsoft.com/office/drawing/2014/main" id="{837E3785-EE8C-4C78-B619-DB0CADF7F2B3}"/>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Q17. Were you satisfied with the type of appointment (or appointments) you were offered?</a:t>
            </a:r>
          </a:p>
        </p:txBody>
      </p:sp>
      <p:graphicFrame>
        <p:nvGraphicFramePr>
          <p:cNvPr id="66" name="D_6deb7e3925b0354f">
            <a:extLst>
              <a:ext uri="{FF2B5EF4-FFF2-40B4-BE49-F238E27FC236}">
                <a16:creationId xmlns:a16="http://schemas.microsoft.com/office/drawing/2014/main" id="{F7790076-09DB-470E-BF27-5961BE1CCFE1}"/>
              </a:ext>
            </a:extLst>
          </p:cNvPr>
          <p:cNvGraphicFramePr>
            <a:graphicFrameLocks noGrp="1"/>
          </p:cNvGraphicFramePr>
          <p:nvPr>
            <p:extLst>
              <p:ext uri="{D42A27DB-BD31-4B8C-83A1-F6EECF244321}">
                <p14:modId xmlns:p14="http://schemas.microsoft.com/office/powerpoint/2010/main" val="3166820094"/>
              </p:ext>
            </p:extLst>
          </p:nvPr>
        </p:nvGraphicFramePr>
        <p:xfrm>
          <a:off x="7977321" y="3573016"/>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2800" b="1">
                          <a:solidFill>
                            <a:schemeClr val="tx2"/>
                          </a:solidFill>
                          <a:latin typeface="Arial" panose="020B0604020202020204" pitchFamily="34" charset="0"/>
                        </a:rPr>
                        <a:t>7%</a:t>
                      </a:r>
                      <a:endParaRPr lang="en-GB" sz="2800" b="1" dirty="0">
                        <a:solidFill>
                          <a:schemeClr val="tx2"/>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7" name="D_8353122e746889d6">
            <a:extLst>
              <a:ext uri="{FF2B5EF4-FFF2-40B4-BE49-F238E27FC236}">
                <a16:creationId xmlns:a16="http://schemas.microsoft.com/office/drawing/2014/main" id="{345CB22E-B685-4042-8A35-EC5E4286EAF5}"/>
              </a:ext>
            </a:extLst>
          </p:cNvPr>
          <p:cNvGraphicFramePr>
            <a:graphicFrameLocks noGrp="1"/>
          </p:cNvGraphicFramePr>
          <p:nvPr>
            <p:extLst>
              <p:ext uri="{D42A27DB-BD31-4B8C-83A1-F6EECF244321}">
                <p14:modId xmlns:p14="http://schemas.microsoft.com/office/powerpoint/2010/main" val="1494540004"/>
              </p:ext>
            </p:extLst>
          </p:nvPr>
        </p:nvGraphicFramePr>
        <p:xfrm>
          <a:off x="6537176" y="2842489"/>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2800" b="1">
                          <a:solidFill>
                            <a:schemeClr val="tx2"/>
                          </a:solidFill>
                          <a:latin typeface="Arial" panose="020B0604020202020204" pitchFamily="34" charset="0"/>
                        </a:rPr>
                        <a:t>18%</a:t>
                      </a:r>
                      <a:endParaRPr lang="en-GB" sz="2800" b="1" dirty="0">
                        <a:solidFill>
                          <a:schemeClr val="tx2"/>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8" name="D_ba9f9a88d8618bae">
            <a:extLst>
              <a:ext uri="{FF2B5EF4-FFF2-40B4-BE49-F238E27FC236}">
                <a16:creationId xmlns:a16="http://schemas.microsoft.com/office/drawing/2014/main" id="{C7925041-786D-4890-A385-C67A7DB7FC4F}"/>
              </a:ext>
            </a:extLst>
          </p:cNvPr>
          <p:cNvGraphicFramePr>
            <a:graphicFrameLocks noGrp="1"/>
          </p:cNvGraphicFramePr>
          <p:nvPr>
            <p:extLst>
              <p:ext uri="{D42A27DB-BD31-4B8C-83A1-F6EECF244321}">
                <p14:modId xmlns:p14="http://schemas.microsoft.com/office/powerpoint/2010/main" val="2020104645"/>
              </p:ext>
            </p:extLst>
          </p:nvPr>
        </p:nvGraphicFramePr>
        <p:xfrm>
          <a:off x="6547559" y="3573016"/>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2800" b="1">
                          <a:solidFill>
                            <a:schemeClr val="tx2"/>
                          </a:solidFill>
                          <a:latin typeface="Arial" panose="020B0604020202020204" pitchFamily="34" charset="0"/>
                        </a:rPr>
                        <a:t>6%</a:t>
                      </a:r>
                      <a:endParaRPr lang="en-GB" sz="2800" b="1" dirty="0">
                        <a:solidFill>
                          <a:schemeClr val="tx2"/>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9" name="TextBox 68">
            <a:extLst>
              <a:ext uri="{FF2B5EF4-FFF2-40B4-BE49-F238E27FC236}">
                <a16:creationId xmlns:a16="http://schemas.microsoft.com/office/drawing/2014/main" id="{07D4EAD8-93C1-4FBA-A83E-119F52BB8C12}"/>
              </a:ext>
            </a:extLst>
          </p:cNvPr>
          <p:cNvSpPr txBox="1"/>
          <p:nvPr/>
        </p:nvSpPr>
        <p:spPr>
          <a:xfrm>
            <a:off x="6938419" y="3460358"/>
            <a:ext cx="1368152" cy="184666"/>
          </a:xfrm>
          <a:prstGeom prst="rect">
            <a:avLst/>
          </a:prstGeom>
          <a:noFill/>
          <a:effectLst/>
        </p:spPr>
        <p:txBody>
          <a:bodyPr wrap="square" lIns="0" tIns="0" rIns="0" bIns="0" rtlCol="0">
            <a:spAutoFit/>
          </a:bodyPr>
          <a:lstStyle/>
          <a:p>
            <a:pPr algn="ctr"/>
            <a:r>
              <a:rPr lang="en-GB" dirty="0"/>
              <a:t>No, took appt</a:t>
            </a:r>
          </a:p>
        </p:txBody>
      </p:sp>
      <p:graphicFrame>
        <p:nvGraphicFramePr>
          <p:cNvPr id="71" name="D_3d8970054a0909d6">
            <a:extLst>
              <a:ext uri="{FF2B5EF4-FFF2-40B4-BE49-F238E27FC236}">
                <a16:creationId xmlns:a16="http://schemas.microsoft.com/office/drawing/2014/main" id="{947101C7-0AB1-4CA6-BDED-F870B3B741F9}"/>
              </a:ext>
            </a:extLst>
          </p:cNvPr>
          <p:cNvGraphicFramePr>
            <a:graphicFrameLocks noGrp="1"/>
          </p:cNvGraphicFramePr>
          <p:nvPr>
            <p:extLst>
              <p:ext uri="{D42A27DB-BD31-4B8C-83A1-F6EECF244321}">
                <p14:modId xmlns:p14="http://schemas.microsoft.com/office/powerpoint/2010/main" val="3815835623"/>
              </p:ext>
            </p:extLst>
          </p:nvPr>
        </p:nvGraphicFramePr>
        <p:xfrm>
          <a:off x="7987704" y="2842489"/>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2800" b="1">
                          <a:solidFill>
                            <a:schemeClr val="tx2"/>
                          </a:solidFill>
                          <a:latin typeface="Arial" panose="020B0604020202020204" pitchFamily="34" charset="0"/>
                        </a:rPr>
                        <a:t>21%</a:t>
                      </a:r>
                      <a:endParaRPr lang="en-GB" sz="2800" b="1" dirty="0">
                        <a:solidFill>
                          <a:schemeClr val="tx2"/>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2" name="TextBox 71">
            <a:extLst>
              <a:ext uri="{FF2B5EF4-FFF2-40B4-BE49-F238E27FC236}">
                <a16:creationId xmlns:a16="http://schemas.microsoft.com/office/drawing/2014/main" id="{23F46412-232A-4C62-A9FC-FBE8F20EC5EB}"/>
              </a:ext>
            </a:extLst>
          </p:cNvPr>
          <p:cNvSpPr txBox="1"/>
          <p:nvPr/>
        </p:nvSpPr>
        <p:spPr>
          <a:xfrm>
            <a:off x="8368196" y="2636912"/>
            <a:ext cx="1368152" cy="184666"/>
          </a:xfrm>
          <a:prstGeom prst="rect">
            <a:avLst/>
          </a:prstGeom>
          <a:noFill/>
          <a:effectLst/>
        </p:spPr>
        <p:txBody>
          <a:bodyPr wrap="square" lIns="0" tIns="0" rIns="0" bIns="0" rtlCol="0">
            <a:spAutoFit/>
          </a:bodyPr>
          <a:lstStyle/>
          <a:p>
            <a:pPr algn="ctr"/>
            <a:r>
              <a:rPr lang="en-GB" dirty="0"/>
              <a:t>Yes, took appt</a:t>
            </a:r>
          </a:p>
        </p:txBody>
      </p:sp>
      <p:sp>
        <p:nvSpPr>
          <p:cNvPr id="73" name="TextBox 72">
            <a:extLst>
              <a:ext uri="{FF2B5EF4-FFF2-40B4-BE49-F238E27FC236}">
                <a16:creationId xmlns:a16="http://schemas.microsoft.com/office/drawing/2014/main" id="{C3AC3575-694D-479B-B16D-FFC6F55108D6}"/>
              </a:ext>
            </a:extLst>
          </p:cNvPr>
          <p:cNvSpPr txBox="1"/>
          <p:nvPr/>
        </p:nvSpPr>
        <p:spPr>
          <a:xfrm>
            <a:off x="8388947" y="3460358"/>
            <a:ext cx="1368152" cy="184666"/>
          </a:xfrm>
          <a:prstGeom prst="rect">
            <a:avLst/>
          </a:prstGeom>
          <a:noFill/>
          <a:effectLst/>
        </p:spPr>
        <p:txBody>
          <a:bodyPr wrap="square" lIns="0" tIns="0" rIns="0" bIns="0" rtlCol="0">
            <a:spAutoFit/>
          </a:bodyPr>
          <a:lstStyle/>
          <a:p>
            <a:pPr algn="ctr"/>
            <a:r>
              <a:rPr lang="en-GB" dirty="0"/>
              <a:t>No, took appt</a:t>
            </a:r>
          </a:p>
        </p:txBody>
      </p:sp>
      <p:sp>
        <p:nvSpPr>
          <p:cNvPr id="75" name="TextBox 74">
            <a:extLst>
              <a:ext uri="{FF2B5EF4-FFF2-40B4-BE49-F238E27FC236}">
                <a16:creationId xmlns:a16="http://schemas.microsoft.com/office/drawing/2014/main" id="{F15DB01E-0C6D-456D-BFD8-27C0AB3C287A}"/>
              </a:ext>
            </a:extLst>
          </p:cNvPr>
          <p:cNvSpPr txBox="1"/>
          <p:nvPr/>
        </p:nvSpPr>
        <p:spPr>
          <a:xfrm>
            <a:off x="6917668" y="2636912"/>
            <a:ext cx="1368152" cy="184666"/>
          </a:xfrm>
          <a:prstGeom prst="rect">
            <a:avLst/>
          </a:prstGeom>
          <a:noFill/>
          <a:effectLst/>
        </p:spPr>
        <p:txBody>
          <a:bodyPr wrap="square" lIns="0" tIns="0" rIns="0" bIns="0" rtlCol="0">
            <a:spAutoFit/>
          </a:bodyPr>
          <a:lstStyle/>
          <a:p>
            <a:pPr algn="ctr"/>
            <a:r>
              <a:rPr lang="en-GB" dirty="0"/>
              <a:t>Yes, took appt</a:t>
            </a:r>
          </a:p>
        </p:txBody>
      </p:sp>
      <p:sp>
        <p:nvSpPr>
          <p:cNvPr id="76" name="TextBox 75">
            <a:extLst>
              <a:ext uri="{FF2B5EF4-FFF2-40B4-BE49-F238E27FC236}">
                <a16:creationId xmlns:a16="http://schemas.microsoft.com/office/drawing/2014/main" id="{6C4CB501-2655-4B10-B7F5-042DB02C69C4}"/>
              </a:ext>
            </a:extLst>
          </p:cNvPr>
          <p:cNvSpPr txBox="1"/>
          <p:nvPr/>
        </p:nvSpPr>
        <p:spPr>
          <a:xfrm>
            <a:off x="8378564" y="4221088"/>
            <a:ext cx="1368152" cy="184666"/>
          </a:xfrm>
          <a:prstGeom prst="rect">
            <a:avLst/>
          </a:prstGeom>
          <a:noFill/>
          <a:effectLst/>
        </p:spPr>
        <p:txBody>
          <a:bodyPr wrap="square" lIns="0" tIns="0" rIns="0" bIns="0" rtlCol="0">
            <a:spAutoFit/>
          </a:bodyPr>
          <a:lstStyle/>
          <a:p>
            <a:pPr algn="ctr"/>
            <a:r>
              <a:rPr lang="en-GB" dirty="0"/>
              <a:t>No, didn’t take appt</a:t>
            </a:r>
          </a:p>
        </p:txBody>
      </p:sp>
      <p:sp>
        <p:nvSpPr>
          <p:cNvPr id="77" name="TextBox 76">
            <a:extLst>
              <a:ext uri="{FF2B5EF4-FFF2-40B4-BE49-F238E27FC236}">
                <a16:creationId xmlns:a16="http://schemas.microsoft.com/office/drawing/2014/main" id="{00564062-EBE7-4BE8-BE9C-5366B63E1A48}"/>
              </a:ext>
            </a:extLst>
          </p:cNvPr>
          <p:cNvSpPr txBox="1"/>
          <p:nvPr/>
        </p:nvSpPr>
        <p:spPr>
          <a:xfrm>
            <a:off x="6928036" y="4221088"/>
            <a:ext cx="1368152" cy="184666"/>
          </a:xfrm>
          <a:prstGeom prst="rect">
            <a:avLst/>
          </a:prstGeom>
          <a:noFill/>
          <a:effectLst/>
        </p:spPr>
        <p:txBody>
          <a:bodyPr wrap="square" lIns="0" tIns="0" rIns="0" bIns="0" rtlCol="0">
            <a:spAutoFit/>
          </a:bodyPr>
          <a:lstStyle/>
          <a:p>
            <a:pPr algn="ctr"/>
            <a:r>
              <a:rPr lang="en-GB" dirty="0"/>
              <a:t>No, didn’t take appt</a:t>
            </a:r>
          </a:p>
        </p:txBody>
      </p:sp>
      <p:sp>
        <p:nvSpPr>
          <p:cNvPr id="79" name="TextBox 78">
            <a:extLst>
              <a:ext uri="{FF2B5EF4-FFF2-40B4-BE49-F238E27FC236}">
                <a16:creationId xmlns:a16="http://schemas.microsoft.com/office/drawing/2014/main" id="{B3DBDA12-DAE9-46A6-B1FB-676711D5D4AC}"/>
              </a:ext>
            </a:extLst>
          </p:cNvPr>
          <p:cNvSpPr txBox="1"/>
          <p:nvPr/>
        </p:nvSpPr>
        <p:spPr>
          <a:xfrm>
            <a:off x="7761432" y="6086082"/>
            <a:ext cx="2098570" cy="246221"/>
          </a:xfrm>
          <a:prstGeom prst="rect">
            <a:avLst/>
          </a:prstGeom>
          <a:noFill/>
        </p:spPr>
        <p:txBody>
          <a:bodyPr wrap="square" lIns="0" tIns="0" rIns="0" bIns="0" rtlCol="0">
            <a:spAutoFit/>
          </a:bodyPr>
          <a:lstStyle/>
          <a:p>
            <a:pPr lvl="0" algn="l" eaLnBrk="1" hangingPunct="1">
              <a:spcBef>
                <a:spcPts val="0"/>
              </a:spcBef>
            </a:pPr>
            <a:r>
              <a:rPr lang="en-GB" sz="800" kern="0" dirty="0">
                <a:solidFill>
                  <a:srgbClr val="FFFFFF"/>
                </a:solidFill>
                <a:latin typeface="Arial"/>
              </a:rPr>
              <a:t>%No = %No, but I still took an appointment + </a:t>
            </a:r>
          </a:p>
          <a:p>
            <a:pPr lvl="0" algn="l" eaLnBrk="1" hangingPunct="1">
              <a:spcBef>
                <a:spcPts val="0"/>
              </a:spcBef>
            </a:pPr>
            <a:r>
              <a:rPr lang="en-GB" sz="800" kern="0" dirty="0">
                <a:solidFill>
                  <a:srgbClr val="FFFFFF"/>
                </a:solidFill>
                <a:latin typeface="Arial"/>
              </a:rPr>
              <a:t>%No, and I did not take an appointment</a:t>
            </a:r>
          </a:p>
        </p:txBody>
      </p:sp>
      <p:cxnSp>
        <p:nvCxnSpPr>
          <p:cNvPr id="50" name="Straight Connector 49">
            <a:extLst>
              <a:ext uri="{FF2B5EF4-FFF2-40B4-BE49-F238E27FC236}">
                <a16:creationId xmlns:a16="http://schemas.microsoft.com/office/drawing/2014/main" id="{EDBAC4E7-03B6-41B0-97CA-24C9F566458D}"/>
              </a:ext>
            </a:extLst>
          </p:cNvPr>
          <p:cNvCxnSpPr>
            <a:cxnSpLocks/>
          </p:cNvCxnSpPr>
          <p:nvPr/>
        </p:nvCxnSpPr>
        <p:spPr bwMode="auto">
          <a:xfrm>
            <a:off x="6753200" y="2060848"/>
            <a:ext cx="0" cy="196564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graphicFrame>
        <p:nvGraphicFramePr>
          <p:cNvPr id="42" name="D_36b1ddc82896e845" hidden="1"/>
          <p:cNvGraphicFramePr/>
          <p:nvPr>
            <p:extLst>
              <p:ext uri="{D42A27DB-BD31-4B8C-83A1-F6EECF244321}">
                <p14:modId xmlns:p14="http://schemas.microsoft.com/office/powerpoint/2010/main" val="1798822880"/>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51" name="D_6342eb546da92ed6" hidden="1"/>
          <p:cNvGraphicFramePr/>
          <p:nvPr>
            <p:extLst>
              <p:ext uri="{D42A27DB-BD31-4B8C-83A1-F6EECF244321}">
                <p14:modId xmlns:p14="http://schemas.microsoft.com/office/powerpoint/2010/main" val="2581998712"/>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52" name="D_65b5fe7d067cdd04" hidden="1">
            <a:extLst>
              <a:ext uri="{FF2B5EF4-FFF2-40B4-BE49-F238E27FC236}">
                <a16:creationId xmlns:a16="http://schemas.microsoft.com/office/drawing/2014/main" id="{FA9B2EEA-084C-4560-8FC1-E7DD59C99696}"/>
              </a:ext>
            </a:extLst>
          </p:cNvPr>
          <p:cNvGraphicFramePr/>
          <p:nvPr>
            <p:extLst>
              <p:ext uri="{D42A27DB-BD31-4B8C-83A1-F6EECF244321}">
                <p14:modId xmlns:p14="http://schemas.microsoft.com/office/powerpoint/2010/main" val="1318594510"/>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53" name="TextBox 52">
            <a:extLst>
              <a:ext uri="{FF2B5EF4-FFF2-40B4-BE49-F238E27FC236}">
                <a16:creationId xmlns:a16="http://schemas.microsoft.com/office/drawing/2014/main" id="{FDF66724-9B96-4511-85FA-DA7F04F6F1ED}"/>
              </a:ext>
            </a:extLst>
          </p:cNvPr>
          <p:cNvSpPr txBox="1"/>
          <p:nvPr/>
        </p:nvSpPr>
        <p:spPr>
          <a:xfrm>
            <a:off x="920552" y="1556792"/>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54" name="TextBox 53">
            <a:extLst>
              <a:ext uri="{FF2B5EF4-FFF2-40B4-BE49-F238E27FC236}">
                <a16:creationId xmlns:a16="http://schemas.microsoft.com/office/drawing/2014/main" id="{97578999-AA15-433A-89AA-D2676353E953}"/>
              </a:ext>
            </a:extLst>
          </p:cNvPr>
          <p:cNvSpPr txBox="1"/>
          <p:nvPr/>
        </p:nvSpPr>
        <p:spPr>
          <a:xfrm>
            <a:off x="7113240" y="1556792"/>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57" name="TextBox 56">
            <a:extLst>
              <a:ext uri="{FF2B5EF4-FFF2-40B4-BE49-F238E27FC236}">
                <a16:creationId xmlns:a16="http://schemas.microsoft.com/office/drawing/2014/main" id="{AB21CC6F-207F-42CA-98BA-9D752514DBF4}"/>
              </a:ext>
            </a:extLst>
          </p:cNvPr>
          <p:cNvSpPr txBox="1"/>
          <p:nvPr/>
        </p:nvSpPr>
        <p:spPr>
          <a:xfrm>
            <a:off x="3876744" y="1556792"/>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58" name="TextBox 57">
            <a:extLst>
              <a:ext uri="{FF2B5EF4-FFF2-40B4-BE49-F238E27FC236}">
                <a16:creationId xmlns:a16="http://schemas.microsoft.com/office/drawing/2014/main" id="{8B3990B9-1A92-4852-B373-568537A2A172}"/>
              </a:ext>
            </a:extLst>
          </p:cNvPr>
          <p:cNvSpPr txBox="1"/>
          <p:nvPr/>
        </p:nvSpPr>
        <p:spPr>
          <a:xfrm>
            <a:off x="8049344" y="1916832"/>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60" name="TextBox 59">
            <a:extLst>
              <a:ext uri="{FF2B5EF4-FFF2-40B4-BE49-F238E27FC236}">
                <a16:creationId xmlns:a16="http://schemas.microsoft.com/office/drawing/2014/main" id="{9CAE04C8-51A7-4D9B-8FE1-FE101370071F}"/>
              </a:ext>
            </a:extLst>
          </p:cNvPr>
          <p:cNvSpPr txBox="1"/>
          <p:nvPr/>
        </p:nvSpPr>
        <p:spPr>
          <a:xfrm>
            <a:off x="7041232" y="1923053"/>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44" name="D_3b251f3c426c31a3_CalcTable"/>
          <p:cNvGraphicFramePr>
            <a:graphicFrameLocks noGrp="1"/>
          </p:cNvGraphicFramePr>
          <p:nvPr>
            <p:extLst>
              <p:ext uri="{D42A27DB-BD31-4B8C-83A1-F6EECF244321}">
                <p14:modId xmlns:p14="http://schemas.microsoft.com/office/powerpoint/2010/main" val="61162920"/>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46" name="D_3b251f3c426c31a3" hidden="1"/>
          <p:cNvGraphicFramePr/>
          <p:nvPr>
            <p:extLst>
              <p:ext uri="{D42A27DB-BD31-4B8C-83A1-F6EECF244321}">
                <p14:modId xmlns:p14="http://schemas.microsoft.com/office/powerpoint/2010/main" val="47157092"/>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9" name="D_fa28ce6c64445b44">
            <a:extLst>
              <a:ext uri="{FF2B5EF4-FFF2-40B4-BE49-F238E27FC236}">
                <a16:creationId xmlns:a16="http://schemas.microsoft.com/office/drawing/2014/main" id="{92DE1580-DB4D-4962-921A-2F8B99575852}"/>
              </a:ext>
            </a:extLst>
          </p:cNvPr>
          <p:cNvGraphicFramePr/>
          <p:nvPr>
            <p:extLst>
              <p:ext uri="{D42A27DB-BD31-4B8C-83A1-F6EECF244321}">
                <p14:modId xmlns:p14="http://schemas.microsoft.com/office/powerpoint/2010/main" val="4065912415"/>
              </p:ext>
            </p:extLst>
          </p:nvPr>
        </p:nvGraphicFramePr>
        <p:xfrm>
          <a:off x="3656856" y="2060848"/>
          <a:ext cx="2880306" cy="186144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317481668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295928" cy="764704"/>
          </a:xfrm>
        </p:spPr>
        <p:txBody>
          <a:bodyPr/>
          <a:lstStyle/>
          <a:p>
            <a:r>
              <a:rPr lang="en-GB" dirty="0"/>
              <a:t>Satisfaction with appointment offered: </a:t>
            </a:r>
            <a:br>
              <a:rPr lang="en-GB" dirty="0"/>
            </a:br>
            <a:r>
              <a:rPr lang="en-GB" dirty="0"/>
              <a:t>how the CCG’s practices compare</a:t>
            </a:r>
          </a:p>
        </p:txBody>
      </p:sp>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appointment: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a:solidFill>
                  <a:schemeClr val="bg1"/>
                </a:solidFill>
              </a:rPr>
              <a:t>	</a:t>
            </a:r>
          </a:p>
        </p:txBody>
      </p:sp>
      <p:sp>
        <p:nvSpPr>
          <p:cNvPr id="23" name="Rectangle 22"/>
          <p:cNvSpPr/>
          <p:nvPr/>
        </p:nvSpPr>
        <p:spPr>
          <a:xfrm>
            <a:off x="48502" y="1433527"/>
            <a:ext cx="5551520"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‘yes’ they were satisfied with the appointment offered</a:t>
            </a:r>
            <a:endParaRPr lang="en-GB" sz="2000" b="1" i="1" dirty="0">
              <a:solidFill>
                <a:schemeClr val="tx1">
                  <a:lumMod val="75000"/>
                  <a:lumOff val="25000"/>
                </a:schemeClr>
              </a:solidFill>
            </a:endParaRPr>
          </a:p>
        </p:txBody>
      </p:sp>
      <p:graphicFrame>
        <p:nvGraphicFramePr>
          <p:cNvPr id="31" name="D_8ed903fc024f36df"/>
          <p:cNvGraphicFramePr/>
          <p:nvPr>
            <p:extLst>
              <p:ext uri="{D42A27DB-BD31-4B8C-83A1-F6EECF244321}">
                <p14:modId xmlns:p14="http://schemas.microsoft.com/office/powerpoint/2010/main" val="178987832"/>
              </p:ext>
            </p:extLst>
          </p:nvPr>
        </p:nvGraphicFramePr>
        <p:xfrm>
          <a:off x="128464"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_ee4de9994213867c" hidden="1"/>
          <p:cNvGraphicFramePr/>
          <p:nvPr>
            <p:extLst>
              <p:ext uri="{D42A27DB-BD31-4B8C-83A1-F6EECF244321}">
                <p14:modId xmlns:p14="http://schemas.microsoft.com/office/powerpoint/2010/main" val="1407357388"/>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D_ee4de9994213867c_CalcTable"/>
          <p:cNvGraphicFramePr>
            <a:graphicFrameLocks noGrp="1"/>
          </p:cNvGraphicFramePr>
          <p:nvPr>
            <p:extLst>
              <p:ext uri="{D42A27DB-BD31-4B8C-83A1-F6EECF244321}">
                <p14:modId xmlns:p14="http://schemas.microsoft.com/office/powerpoint/2010/main" val="3263723912"/>
              </p:ext>
            </p:extLst>
          </p:nvPr>
        </p:nvGraphicFramePr>
        <p:xfrm>
          <a:off x="0" y="6060437"/>
          <a:ext cx="7113240" cy="252000"/>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52000">
                <a:tc>
                  <a:txBody>
                    <a:bodyPr/>
                    <a:lstStyle/>
                    <a:p>
                      <a:pPr marL="0" indent="0">
                        <a:buNone/>
                      </a:pPr>
                      <a:r>
                        <a:rPr lang="en-GB" sz="800" b="0">
                          <a:solidFill>
                            <a:schemeClr val="bg1"/>
                          </a:solidFill>
                        </a:rPr>
                        <a:t>Base: All who tried to make an appointment since being registered: National (678,039); CCG 2020 (4,998); Practice bases range from 70 to 143</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Rectangle 21">
            <a:extLst>
              <a:ext uri="{FF2B5EF4-FFF2-40B4-BE49-F238E27FC236}">
                <a16:creationId xmlns:a16="http://schemas.microsoft.com/office/drawing/2014/main" id="{943011AB-A947-4187-95A8-7F32F9FB2880}"/>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Q17. Were you satisfied with the type of appointment (or appointments) you were offered?</a:t>
            </a:r>
          </a:p>
        </p:txBody>
      </p:sp>
      <p:sp>
        <p:nvSpPr>
          <p:cNvPr id="17" name="Rectangle 16">
            <a:extLst>
              <a:ext uri="{FF2B5EF4-FFF2-40B4-BE49-F238E27FC236}">
                <a16:creationId xmlns:a16="http://schemas.microsoft.com/office/drawing/2014/main" id="{D09831A0-1347-49EA-9C72-E45CCC1FBD74}"/>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18" name="Group 17">
            <a:extLst>
              <a:ext uri="{FF2B5EF4-FFF2-40B4-BE49-F238E27FC236}">
                <a16:creationId xmlns:a16="http://schemas.microsoft.com/office/drawing/2014/main" id="{A55B7680-8EC8-4C11-A092-A21D10119911}"/>
              </a:ext>
            </a:extLst>
          </p:cNvPr>
          <p:cNvGrpSpPr/>
          <p:nvPr/>
        </p:nvGrpSpPr>
        <p:grpSpPr>
          <a:xfrm>
            <a:off x="6880448" y="1504884"/>
            <a:ext cx="2969096" cy="138500"/>
            <a:chOff x="4380332" y="1526076"/>
            <a:chExt cx="2969096" cy="138500"/>
          </a:xfrm>
        </p:grpSpPr>
        <p:sp>
          <p:nvSpPr>
            <p:cNvPr id="19" name="TextBox 7">
              <a:extLst>
                <a:ext uri="{FF2B5EF4-FFF2-40B4-BE49-F238E27FC236}">
                  <a16:creationId xmlns:a16="http://schemas.microsoft.com/office/drawing/2014/main" id="{FDD0D58F-5341-4D19-919A-5FB5738C0B56}"/>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1" name="TextBox 8">
              <a:extLst>
                <a:ext uri="{FF2B5EF4-FFF2-40B4-BE49-F238E27FC236}">
                  <a16:creationId xmlns:a16="http://schemas.microsoft.com/office/drawing/2014/main" id="{7200EF80-C5EF-4875-9837-E25E8E7746E0}"/>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4" name="Oval 15">
              <a:extLst>
                <a:ext uri="{FF2B5EF4-FFF2-40B4-BE49-F238E27FC236}">
                  <a16:creationId xmlns:a16="http://schemas.microsoft.com/office/drawing/2014/main" id="{FEAC6446-033F-46E0-8A87-DC9B03BBB566}"/>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a:extLst>
                <a:ext uri="{FF2B5EF4-FFF2-40B4-BE49-F238E27FC236}">
                  <a16:creationId xmlns:a16="http://schemas.microsoft.com/office/drawing/2014/main" id="{6A54C970-31A9-4268-B63C-C5B173C0F158}"/>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26" name="Oval 25">
            <a:extLst>
              <a:ext uri="{FF2B5EF4-FFF2-40B4-BE49-F238E27FC236}">
                <a16:creationId xmlns:a16="http://schemas.microsoft.com/office/drawing/2014/main" id="{DB9DDAE3-4758-4725-8ED3-C0B4B1071F5D}"/>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27" name="Straight Connector 26">
            <a:extLst>
              <a:ext uri="{FF2B5EF4-FFF2-40B4-BE49-F238E27FC236}">
                <a16:creationId xmlns:a16="http://schemas.microsoft.com/office/drawing/2014/main" id="{B6988845-46F3-4665-B3AB-912EFCD3BA73}"/>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Tree>
    <p:extLst>
      <p:ext uri="{BB962C8B-B14F-4D97-AF65-F5344CB8AC3E}">
        <p14:creationId xmlns:p14="http://schemas.microsoft.com/office/powerpoint/2010/main" val="109103435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7801" y="0"/>
            <a:ext cx="9295928" cy="764704"/>
          </a:xfrm>
        </p:spPr>
        <p:txBody>
          <a:bodyPr/>
          <a:lstStyle/>
          <a:p>
            <a:r>
              <a:rPr lang="en-GB" dirty="0"/>
              <a:t>Satisfaction with appointment offered: </a:t>
            </a:r>
            <a:br>
              <a:rPr lang="en-GB" dirty="0"/>
            </a:br>
            <a:r>
              <a:rPr lang="en-GB" dirty="0"/>
              <a:t>how the CCG’s practices compare</a:t>
            </a:r>
          </a:p>
        </p:txBody>
      </p:sp>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appointment: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a:solidFill>
                  <a:schemeClr val="bg1"/>
                </a:solidFill>
              </a:rPr>
              <a:t>	</a:t>
            </a:r>
          </a:p>
        </p:txBody>
      </p:sp>
      <p:sp>
        <p:nvSpPr>
          <p:cNvPr id="23" name="Rectangle 22"/>
          <p:cNvSpPr/>
          <p:nvPr/>
        </p:nvSpPr>
        <p:spPr>
          <a:xfrm>
            <a:off x="48502" y="1433527"/>
            <a:ext cx="5551520"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‘yes’ they were satisfied with the appointment offered</a:t>
            </a:r>
            <a:endParaRPr lang="en-GB" sz="2000" b="1" i="1" dirty="0">
              <a:solidFill>
                <a:schemeClr val="tx1">
                  <a:lumMod val="75000"/>
                  <a:lumOff val="25000"/>
                </a:schemeClr>
              </a:solidFill>
            </a:endParaRPr>
          </a:p>
        </p:txBody>
      </p:sp>
      <p:graphicFrame>
        <p:nvGraphicFramePr>
          <p:cNvPr id="31" name="D_8ed903fc024f36df"/>
          <p:cNvGraphicFramePr/>
          <p:nvPr>
            <p:extLst>
              <p:ext uri="{D42A27DB-BD31-4B8C-83A1-F6EECF244321}">
                <p14:modId xmlns:p14="http://schemas.microsoft.com/office/powerpoint/2010/main" val="320335655"/>
              </p:ext>
            </p:extLst>
          </p:nvPr>
        </p:nvGraphicFramePr>
        <p:xfrm>
          <a:off x="128464"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_ee4de9994213867c" hidden="1"/>
          <p:cNvGraphicFramePr/>
          <p:nvPr>
            <p:extLst>
              <p:ext uri="{D42A27DB-BD31-4B8C-83A1-F6EECF244321}">
                <p14:modId xmlns:p14="http://schemas.microsoft.com/office/powerpoint/2010/main" val="3302180481"/>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D_ee4de9994213867c_CalcTable"/>
          <p:cNvGraphicFramePr>
            <a:graphicFrameLocks noGrp="1"/>
          </p:cNvGraphicFramePr>
          <p:nvPr/>
        </p:nvGraphicFramePr>
        <p:xfrm>
          <a:off x="0" y="6060437"/>
          <a:ext cx="7113240" cy="252000"/>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252000">
                <a:tc>
                  <a:txBody>
                    <a:bodyPr/>
                    <a:lstStyle/>
                    <a:p>
                      <a:pPr marL="0" indent="0">
                        <a:buNone/>
                      </a:pPr>
                      <a:r>
                        <a:rPr lang="en-GB" sz="800" b="0">
                          <a:solidFill>
                            <a:schemeClr val="bg1"/>
                          </a:solidFill>
                        </a:rPr>
                        <a:t>Base: All who tried to make an appointment since being registered: National (678,039); CCG 2020 (4,998); Practice bases range from 70 to 143</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Rectangle 21">
            <a:extLst>
              <a:ext uri="{FF2B5EF4-FFF2-40B4-BE49-F238E27FC236}">
                <a16:creationId xmlns:a16="http://schemas.microsoft.com/office/drawing/2014/main" id="{943011AB-A947-4187-95A8-7F32F9FB2880}"/>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Q17. Were you satisfied with the type of appointment (or appointments) you were offered?</a:t>
            </a:r>
          </a:p>
        </p:txBody>
      </p:sp>
      <p:sp>
        <p:nvSpPr>
          <p:cNvPr id="17" name="Rectangle 16">
            <a:extLst>
              <a:ext uri="{FF2B5EF4-FFF2-40B4-BE49-F238E27FC236}">
                <a16:creationId xmlns:a16="http://schemas.microsoft.com/office/drawing/2014/main" id="{D09831A0-1347-49EA-9C72-E45CCC1FBD74}"/>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18" name="Group 17">
            <a:extLst>
              <a:ext uri="{FF2B5EF4-FFF2-40B4-BE49-F238E27FC236}">
                <a16:creationId xmlns:a16="http://schemas.microsoft.com/office/drawing/2014/main" id="{A55B7680-8EC8-4C11-A092-A21D10119911}"/>
              </a:ext>
            </a:extLst>
          </p:cNvPr>
          <p:cNvGrpSpPr/>
          <p:nvPr/>
        </p:nvGrpSpPr>
        <p:grpSpPr>
          <a:xfrm>
            <a:off x="6880448" y="1504884"/>
            <a:ext cx="2969096" cy="138500"/>
            <a:chOff x="4380332" y="1526076"/>
            <a:chExt cx="2969096" cy="138500"/>
          </a:xfrm>
        </p:grpSpPr>
        <p:sp>
          <p:nvSpPr>
            <p:cNvPr id="19" name="TextBox 7">
              <a:extLst>
                <a:ext uri="{FF2B5EF4-FFF2-40B4-BE49-F238E27FC236}">
                  <a16:creationId xmlns:a16="http://schemas.microsoft.com/office/drawing/2014/main" id="{FDD0D58F-5341-4D19-919A-5FB5738C0B56}"/>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1" name="TextBox 8">
              <a:extLst>
                <a:ext uri="{FF2B5EF4-FFF2-40B4-BE49-F238E27FC236}">
                  <a16:creationId xmlns:a16="http://schemas.microsoft.com/office/drawing/2014/main" id="{7200EF80-C5EF-4875-9837-E25E8E7746E0}"/>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24" name="Oval 15">
              <a:extLst>
                <a:ext uri="{FF2B5EF4-FFF2-40B4-BE49-F238E27FC236}">
                  <a16:creationId xmlns:a16="http://schemas.microsoft.com/office/drawing/2014/main" id="{FEAC6446-033F-46E0-8A87-DC9B03BBB566}"/>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25" name="TextBox 13">
              <a:extLst>
                <a:ext uri="{FF2B5EF4-FFF2-40B4-BE49-F238E27FC236}">
                  <a16:creationId xmlns:a16="http://schemas.microsoft.com/office/drawing/2014/main" id="{6A54C970-31A9-4268-B63C-C5B173C0F158}"/>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26" name="Oval 25">
            <a:extLst>
              <a:ext uri="{FF2B5EF4-FFF2-40B4-BE49-F238E27FC236}">
                <a16:creationId xmlns:a16="http://schemas.microsoft.com/office/drawing/2014/main" id="{DB9DDAE3-4758-4725-8ED3-C0B4B1071F5D}"/>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27" name="Straight Connector 26">
            <a:extLst>
              <a:ext uri="{FF2B5EF4-FFF2-40B4-BE49-F238E27FC236}">
                <a16:creationId xmlns:a16="http://schemas.microsoft.com/office/drawing/2014/main" id="{B6988845-46F3-4665-B3AB-912EFCD3BA73}"/>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Tree>
    <p:extLst>
      <p:ext uri="{BB962C8B-B14F-4D97-AF65-F5344CB8AC3E}">
        <p14:creationId xmlns:p14="http://schemas.microsoft.com/office/powerpoint/2010/main" val="112242156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_7757f52c48b686f3"/>
          <p:cNvGraphicFramePr>
            <a:graphicFrameLocks/>
          </p:cNvGraphicFramePr>
          <p:nvPr>
            <p:extLst>
              <p:ext uri="{D42A27DB-BD31-4B8C-83A1-F6EECF244321}">
                <p14:modId xmlns:p14="http://schemas.microsoft.com/office/powerpoint/2010/main" val="312754953"/>
              </p:ext>
            </p:extLst>
          </p:nvPr>
        </p:nvGraphicFramePr>
        <p:xfrm>
          <a:off x="670151" y="945533"/>
          <a:ext cx="9080888" cy="461529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272480" y="0"/>
            <a:ext cx="9433047" cy="764704"/>
          </a:xfrm>
        </p:spPr>
        <p:txBody>
          <a:bodyPr/>
          <a:lstStyle/>
          <a:p>
            <a:r>
              <a:rPr lang="en-GB" dirty="0"/>
              <a:t>What patients do when they are not satisfied with the appointment offered and do not take it</a:t>
            </a:r>
          </a:p>
        </p:txBody>
      </p:sp>
      <p:graphicFrame>
        <p:nvGraphicFramePr>
          <p:cNvPr id="2" name="Ipsos Ribbon Rules" hidden="1"/>
          <p:cNvGraphicFramePr/>
          <p:nvPr>
            <p:extLst>
              <p:ext uri="{D42A27DB-BD31-4B8C-83A1-F6EECF244321}">
                <p14:modId xmlns:p14="http://schemas.microsoft.com/office/powerpoint/2010/main" val="127635155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221958" y="1818161"/>
            <a:ext cx="372410" cy="3498111"/>
          </a:xfrm>
          <a:prstGeom prst="rect">
            <a:avLst/>
          </a:prstGeom>
          <a:noFill/>
        </p:spPr>
        <p:txBody>
          <a:bodyPr vert="vert270" wrap="square" lIns="0" tIns="0" rIns="0" bIns="0" rtlCol="0">
            <a:spAutoFit/>
          </a:bodyPr>
          <a:lstStyle/>
          <a:p>
            <a:pPr algn="ctr"/>
            <a:r>
              <a:rPr lang="en-GB" sz="1100" dirty="0"/>
              <a:t>Of those who declined an appointment, </a:t>
            </a:r>
          </a:p>
          <a:p>
            <a:pPr algn="ctr"/>
            <a:r>
              <a:rPr lang="en-GB" sz="1100" dirty="0"/>
              <a:t>percentage who went on to do something else</a:t>
            </a:r>
          </a:p>
        </p:txBody>
      </p:sp>
      <p:sp>
        <p:nvSpPr>
          <p:cNvPr id="9" name="D_2678a52061f50433"/>
          <p:cNvSpPr txBox="1">
            <a:spLocks/>
          </p:cNvSpPr>
          <p:nvPr/>
        </p:nvSpPr>
        <p:spPr>
          <a:xfrm>
            <a:off x="128464" y="6093296"/>
            <a:ext cx="698477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a:solidFill>
                  <a:schemeClr val="bg1"/>
                </a:solidFill>
              </a:rPr>
              <a:t>Base: All who did not take the appointment offered (excluding those who haven't tried to make one): National (34,909); CCG 2020 (211)</a:t>
            </a:r>
            <a:endParaRPr lang="en-GB" sz="800" kern="0" dirty="0">
              <a:solidFill>
                <a:srgbClr val="292926">
                  <a:lumMod val="90000"/>
                  <a:lumOff val="10000"/>
                </a:srgbClr>
              </a:solidFill>
            </a:endParaRPr>
          </a:p>
        </p:txBody>
      </p:sp>
      <p:sp>
        <p:nvSpPr>
          <p:cNvPr id="10" name="Rectangle 9">
            <a:extLst>
              <a:ext uri="{FF2B5EF4-FFF2-40B4-BE49-F238E27FC236}">
                <a16:creationId xmlns:a16="http://schemas.microsoft.com/office/drawing/2014/main" id="{700025F7-1313-452D-8F6E-D24102F3E92D}"/>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Q19. What did you do when you did not take the appointment you were offered?</a:t>
            </a:r>
          </a:p>
        </p:txBody>
      </p:sp>
      <p:sp>
        <p:nvSpPr>
          <p:cNvPr id="11" name="Rectangle 10">
            <a:extLst>
              <a:ext uri="{FF2B5EF4-FFF2-40B4-BE49-F238E27FC236}">
                <a16:creationId xmlns:a16="http://schemas.microsoft.com/office/drawing/2014/main" id="{BBF0A309-12DE-48A5-BC74-05B6E7F99B8E}"/>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spTree>
    <p:extLst>
      <p:ext uri="{BB962C8B-B14F-4D97-AF65-F5344CB8AC3E}">
        <p14:creationId xmlns:p14="http://schemas.microsoft.com/office/powerpoint/2010/main" val="200010766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D_842522e5df9fa32f"/>
          <p:cNvGraphicFramePr>
            <a:graphicFrameLocks noGrp="1"/>
          </p:cNvGraphicFramePr>
          <p:nvPr>
            <p:extLst>
              <p:ext uri="{D42A27DB-BD31-4B8C-83A1-F6EECF244321}">
                <p14:modId xmlns:p14="http://schemas.microsoft.com/office/powerpoint/2010/main" val="1401571513"/>
              </p:ext>
            </p:extLst>
          </p:nvPr>
        </p:nvGraphicFramePr>
        <p:xfrm>
          <a:off x="7987704" y="213168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65%</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D_e26082cdd93bd21a"/>
          <p:cNvGraphicFramePr>
            <a:graphicFrameLocks noGrp="1"/>
          </p:cNvGraphicFramePr>
          <p:nvPr>
            <p:extLst>
              <p:ext uri="{D42A27DB-BD31-4B8C-83A1-F6EECF244321}">
                <p14:modId xmlns:p14="http://schemas.microsoft.com/office/powerpoint/2010/main" val="1101231734"/>
              </p:ext>
            </p:extLst>
          </p:nvPr>
        </p:nvGraphicFramePr>
        <p:xfrm>
          <a:off x="6542360"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15%</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r>
              <a:rPr lang="en-GB" dirty="0"/>
              <a:t>Overall experience of making an appointment</a:t>
            </a:r>
          </a:p>
        </p:txBody>
      </p:sp>
      <p:graphicFrame>
        <p:nvGraphicFramePr>
          <p:cNvPr id="22" name="D_c8093b6b93a9332f"/>
          <p:cNvGraphicFramePr>
            <a:graphicFrameLocks/>
          </p:cNvGraphicFramePr>
          <p:nvPr>
            <p:extLst>
              <p:ext uri="{D42A27DB-BD31-4B8C-83A1-F6EECF244321}">
                <p14:modId xmlns:p14="http://schemas.microsoft.com/office/powerpoint/2010/main" val="264551561"/>
              </p:ext>
            </p:extLst>
          </p:nvPr>
        </p:nvGraphicFramePr>
        <p:xfrm>
          <a:off x="0" y="1484784"/>
          <a:ext cx="3944888" cy="3351762"/>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Q22. Overall, how would you describe your experience of </a:t>
            </a:r>
            <a:r>
              <a:rPr lang="en-GB" sz="1600" b="1" u="sng" dirty="0">
                <a:solidFill>
                  <a:schemeClr val="bg1"/>
                </a:solidFill>
              </a:rPr>
              <a:t>making</a:t>
            </a:r>
            <a:r>
              <a:rPr lang="en-GB" sz="1600" b="1" dirty="0">
                <a:solidFill>
                  <a:schemeClr val="bg1"/>
                </a:solidFill>
              </a:rPr>
              <a:t> an appointment?</a:t>
            </a:r>
          </a:p>
        </p:txBody>
      </p:sp>
      <p:sp>
        <p:nvSpPr>
          <p:cNvPr id="32" name="Rectangle 31"/>
          <p:cNvSpPr/>
          <p:nvPr/>
        </p:nvSpPr>
        <p:spPr bwMode="auto">
          <a:xfrm>
            <a:off x="632520" y="4480107"/>
            <a:ext cx="8862168"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5" name="TextBox 34"/>
          <p:cNvSpPr txBox="1"/>
          <p:nvPr/>
        </p:nvSpPr>
        <p:spPr>
          <a:xfrm>
            <a:off x="1064568" y="4587873"/>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Practice range within CCG – % </a:t>
            </a:r>
            <a:r>
              <a:rPr lang="en-GB" sz="1100" b="1" dirty="0">
                <a:solidFill>
                  <a:schemeClr val="bg1"/>
                </a:solidFill>
              </a:rPr>
              <a:t>Good </a:t>
            </a:r>
          </a:p>
        </p:txBody>
      </p:sp>
      <p:sp>
        <p:nvSpPr>
          <p:cNvPr id="36" name="TextBox 35"/>
          <p:cNvSpPr txBox="1"/>
          <p:nvPr/>
        </p:nvSpPr>
        <p:spPr>
          <a:xfrm>
            <a:off x="5745088" y="4581128"/>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Good </a:t>
            </a:r>
          </a:p>
        </p:txBody>
      </p:sp>
      <p:graphicFrame>
        <p:nvGraphicFramePr>
          <p:cNvPr id="53" name="D_c3b8e524103fb32f"/>
          <p:cNvGraphicFramePr>
            <a:graphicFrameLocks noGrp="1"/>
          </p:cNvGraphicFramePr>
          <p:nvPr>
            <p:extLst>
              <p:ext uri="{D42A27DB-BD31-4B8C-83A1-F6EECF244321}">
                <p14:modId xmlns:p14="http://schemas.microsoft.com/office/powerpoint/2010/main" val="2602278649"/>
              </p:ext>
            </p:extLst>
          </p:nvPr>
        </p:nvGraphicFramePr>
        <p:xfrm>
          <a:off x="7987704"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17%</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TextBox 49"/>
          <p:cNvSpPr txBox="1"/>
          <p:nvPr/>
        </p:nvSpPr>
        <p:spPr>
          <a:xfrm>
            <a:off x="8306556" y="2636912"/>
            <a:ext cx="1368152" cy="369332"/>
          </a:xfrm>
          <a:prstGeom prst="rect">
            <a:avLst/>
          </a:prstGeom>
          <a:noFill/>
          <a:effectLst/>
        </p:spPr>
        <p:txBody>
          <a:bodyPr wrap="square" lIns="0" tIns="0" rIns="0" bIns="0" rtlCol="0">
            <a:spAutoFit/>
          </a:bodyPr>
          <a:lstStyle/>
          <a:p>
            <a:pPr algn="ctr"/>
            <a:br>
              <a:rPr lang="en-GB" dirty="0"/>
            </a:br>
            <a:r>
              <a:rPr lang="en-GB" dirty="0"/>
              <a:t>Good</a:t>
            </a:r>
          </a:p>
        </p:txBody>
      </p:sp>
      <p:sp>
        <p:nvSpPr>
          <p:cNvPr id="51" name="TextBox 50"/>
          <p:cNvSpPr txBox="1"/>
          <p:nvPr/>
        </p:nvSpPr>
        <p:spPr>
          <a:xfrm>
            <a:off x="8315202" y="3789040"/>
            <a:ext cx="1368152" cy="184666"/>
          </a:xfrm>
          <a:prstGeom prst="rect">
            <a:avLst/>
          </a:prstGeom>
          <a:noFill/>
          <a:effectLst/>
        </p:spPr>
        <p:txBody>
          <a:bodyPr wrap="square" lIns="0" tIns="0" rIns="0" bIns="0" rtlCol="0">
            <a:spAutoFit/>
          </a:bodyPr>
          <a:lstStyle/>
          <a:p>
            <a:pPr algn="ctr"/>
            <a:r>
              <a:rPr lang="en-GB" dirty="0"/>
              <a:t>Poor</a:t>
            </a:r>
          </a:p>
        </p:txBody>
      </p:sp>
      <p:graphicFrame>
        <p:nvGraphicFramePr>
          <p:cNvPr id="6" name="Ipsos Ribbon Rules" hidden="1"/>
          <p:cNvGraphicFramePr/>
          <p:nvPr>
            <p:extLst>
              <p:ext uri="{D42A27DB-BD31-4B8C-83A1-F6EECF244321}">
                <p14:modId xmlns:p14="http://schemas.microsoft.com/office/powerpoint/2010/main" val="365618115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D_fb79c57658f4df6c"/>
          <p:cNvGraphicFramePr/>
          <p:nvPr>
            <p:extLst>
              <p:ext uri="{D42A27DB-BD31-4B8C-83A1-F6EECF244321}">
                <p14:modId xmlns:p14="http://schemas.microsoft.com/office/powerpoint/2010/main" val="3254575978"/>
              </p:ext>
            </p:extLst>
          </p:nvPr>
        </p:nvGraphicFramePr>
        <p:xfrm>
          <a:off x="1644324" y="4836974"/>
          <a:ext cx="1080000" cy="10801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8" name="D_42b3c662cf8f5904"/>
          <p:cNvGraphicFramePr/>
          <p:nvPr>
            <p:extLst>
              <p:ext uri="{D42A27DB-BD31-4B8C-83A1-F6EECF244321}">
                <p14:modId xmlns:p14="http://schemas.microsoft.com/office/powerpoint/2010/main" val="274088946"/>
              </p:ext>
            </p:extLst>
          </p:nvPr>
        </p:nvGraphicFramePr>
        <p:xfrm>
          <a:off x="2864888" y="4796090"/>
          <a:ext cx="1080000" cy="120396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D_50d551875e4b27de"/>
          <p:cNvGraphicFramePr/>
          <p:nvPr>
            <p:extLst>
              <p:ext uri="{D42A27DB-BD31-4B8C-83A1-F6EECF244321}">
                <p14:modId xmlns:p14="http://schemas.microsoft.com/office/powerpoint/2010/main" val="4264009558"/>
              </p:ext>
            </p:extLst>
          </p:nvPr>
        </p:nvGraphicFramePr>
        <p:xfrm>
          <a:off x="6282288" y="4836974"/>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6" name="D_d93c645d3d288d1c"/>
          <p:cNvGraphicFramePr/>
          <p:nvPr>
            <p:extLst>
              <p:ext uri="{D42A27DB-BD31-4B8C-83A1-F6EECF244321}">
                <p14:modId xmlns:p14="http://schemas.microsoft.com/office/powerpoint/2010/main" val="621022163"/>
              </p:ext>
            </p:extLst>
          </p:nvPr>
        </p:nvGraphicFramePr>
        <p:xfrm>
          <a:off x="7473400" y="4849917"/>
          <a:ext cx="1080000" cy="106198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D_42de07f166237a60" hidden="1"/>
          <p:cNvGraphicFramePr/>
          <p:nvPr>
            <p:extLst>
              <p:ext uri="{D42A27DB-BD31-4B8C-83A1-F6EECF244321}">
                <p14:modId xmlns:p14="http://schemas.microsoft.com/office/powerpoint/2010/main" val="2218650006"/>
              </p:ext>
            </p:extLst>
          </p:nvPr>
        </p:nvGraphicFramePr>
        <p:xfrm>
          <a:off x="-2288832" y="472819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9" name="D_b06686b2c3586d8f" hidden="1"/>
          <p:cNvGraphicFramePr/>
          <p:nvPr>
            <p:extLst>
              <p:ext uri="{D42A27DB-BD31-4B8C-83A1-F6EECF244321}">
                <p14:modId xmlns:p14="http://schemas.microsoft.com/office/powerpoint/2010/main" val="1964299913"/>
              </p:ext>
            </p:extLst>
          </p:nvPr>
        </p:nvGraphicFramePr>
        <p:xfrm>
          <a:off x="10098905" y="4792508"/>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3" name="D_42de07f166237a60_CalcTable"/>
          <p:cNvGraphicFramePr>
            <a:graphicFrameLocks noGrp="1"/>
          </p:cNvGraphicFramePr>
          <p:nvPr>
            <p:extLst>
              <p:ext uri="{D42A27DB-BD31-4B8C-83A1-F6EECF244321}">
                <p14:modId xmlns:p14="http://schemas.microsoft.com/office/powerpoint/2010/main" val="4185382524"/>
              </p:ext>
            </p:extLst>
          </p:nvPr>
        </p:nvGraphicFramePr>
        <p:xfrm>
          <a:off x="1847589" y="5056993"/>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46%</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96%</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8" name="D_b06686b2c3586d8f_CalcTable"/>
          <p:cNvGraphicFramePr>
            <a:graphicFrameLocks noGrp="1"/>
          </p:cNvGraphicFramePr>
          <p:nvPr>
            <p:extLst>
              <p:ext uri="{D42A27DB-BD31-4B8C-83A1-F6EECF244321}">
                <p14:modId xmlns:p14="http://schemas.microsoft.com/office/powerpoint/2010/main" val="1908342470"/>
              </p:ext>
            </p:extLst>
          </p:nvPr>
        </p:nvGraphicFramePr>
        <p:xfrm>
          <a:off x="6465907" y="5091117"/>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57%</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72%</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34" name="TextBox 33"/>
          <p:cNvSpPr txBox="1"/>
          <p:nvPr/>
        </p:nvSpPr>
        <p:spPr>
          <a:xfrm>
            <a:off x="7854147" y="6081421"/>
            <a:ext cx="2005856" cy="270843"/>
          </a:xfrm>
          <a:prstGeom prst="rect">
            <a:avLst/>
          </a:prstGeom>
          <a:noFill/>
        </p:spPr>
        <p:txBody>
          <a:bodyPr wrap="square" lIns="0" tIns="0" rIns="0" bIns="0" rtlCol="0">
            <a:spAutoFit/>
          </a:bodyPr>
          <a:lstStyle/>
          <a:p>
            <a:pPr lvl="0" algn="l"/>
            <a:r>
              <a:rPr lang="en-GB" sz="800" dirty="0">
                <a:solidFill>
                  <a:srgbClr val="FFFFFF"/>
                </a:solidFill>
              </a:rPr>
              <a:t>%Good = %Very good + %Fairly good    </a:t>
            </a:r>
          </a:p>
          <a:p>
            <a:pPr lvl="0" algn="l"/>
            <a:r>
              <a:rPr lang="en-GB" sz="800" dirty="0">
                <a:solidFill>
                  <a:srgbClr val="FFFFFF"/>
                </a:solidFill>
              </a:rPr>
              <a:t>%Poor = %Very poor + %Fairly poor</a:t>
            </a:r>
            <a:endParaRPr lang="en-GB" sz="1800" dirty="0"/>
          </a:p>
        </p:txBody>
      </p:sp>
      <p:graphicFrame>
        <p:nvGraphicFramePr>
          <p:cNvPr id="37" name="D_0101a416d2ca7ba3_CalcTable"/>
          <p:cNvGraphicFramePr>
            <a:graphicFrameLocks noGrp="1"/>
          </p:cNvGraphicFramePr>
          <p:nvPr>
            <p:extLst>
              <p:ext uri="{D42A27DB-BD31-4B8C-83A1-F6EECF244321}">
                <p14:modId xmlns:p14="http://schemas.microsoft.com/office/powerpoint/2010/main" val="412897254"/>
              </p:ext>
            </p:extLst>
          </p:nvPr>
        </p:nvGraphicFramePr>
        <p:xfrm>
          <a:off x="45996" y="6046048"/>
          <a:ext cx="7067243" cy="216024"/>
        </p:xfrm>
        <a:graphic>
          <a:graphicData uri="http://schemas.openxmlformats.org/drawingml/2006/table">
            <a:tbl>
              <a:tblPr firstRow="1" bandRow="1">
                <a:tableStyleId>{5C22544A-7EE6-4342-B048-85BDC9FD1C3A}</a:tableStyleId>
              </a:tblPr>
              <a:tblGrid>
                <a:gridCol w="7067243">
                  <a:extLst>
                    <a:ext uri="{9D8B030D-6E8A-4147-A177-3AD203B41FA5}">
                      <a16:colId xmlns:a16="http://schemas.microsoft.com/office/drawing/2014/main" val="20000"/>
                    </a:ext>
                  </a:extLst>
                </a:gridCol>
              </a:tblGrid>
              <a:tr h="216024">
                <a:tc>
                  <a:txBody>
                    <a:bodyPr/>
                    <a:lstStyle/>
                    <a:p>
                      <a:pPr marL="0" indent="0">
                        <a:buNone/>
                      </a:pPr>
                      <a:r>
                        <a:rPr lang="en-GB" sz="800" b="0">
                          <a:solidFill>
                            <a:schemeClr val="bg1"/>
                          </a:solidFill>
                        </a:rPr>
                        <a:t>Base: All who tried to make an appointment since being registered: National (670,827); CCG 2020 (4,941); CCG 2019 (5,112); CCG 2018 (4,873); Practice bases range from 68 to 137; CCG bases range from 1,390 to 8,057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4" name="D_04fccb99954a322a"/>
          <p:cNvGraphicFramePr>
            <a:graphicFrameLocks noGrp="1"/>
          </p:cNvGraphicFramePr>
          <p:nvPr>
            <p:extLst>
              <p:ext uri="{D42A27DB-BD31-4B8C-83A1-F6EECF244321}">
                <p14:modId xmlns:p14="http://schemas.microsoft.com/office/powerpoint/2010/main" val="3315317758"/>
              </p:ext>
            </p:extLst>
          </p:nvPr>
        </p:nvGraphicFramePr>
        <p:xfrm>
          <a:off x="6542360" y="2132856"/>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71%</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8" name="TextBox 57"/>
          <p:cNvSpPr txBox="1"/>
          <p:nvPr/>
        </p:nvSpPr>
        <p:spPr>
          <a:xfrm>
            <a:off x="6861212" y="2636912"/>
            <a:ext cx="1368152" cy="369332"/>
          </a:xfrm>
          <a:prstGeom prst="rect">
            <a:avLst/>
          </a:prstGeom>
          <a:noFill/>
          <a:effectLst/>
        </p:spPr>
        <p:txBody>
          <a:bodyPr wrap="square" lIns="0" tIns="0" rIns="0" bIns="0" rtlCol="0">
            <a:spAutoFit/>
          </a:bodyPr>
          <a:lstStyle/>
          <a:p>
            <a:pPr algn="ctr"/>
            <a:br>
              <a:rPr lang="en-GB" dirty="0"/>
            </a:br>
            <a:r>
              <a:rPr lang="en-GB" dirty="0"/>
              <a:t>Good</a:t>
            </a:r>
          </a:p>
        </p:txBody>
      </p:sp>
      <p:sp>
        <p:nvSpPr>
          <p:cNvPr id="60" name="TextBox 59"/>
          <p:cNvSpPr txBox="1"/>
          <p:nvPr/>
        </p:nvSpPr>
        <p:spPr>
          <a:xfrm>
            <a:off x="6897216" y="3789040"/>
            <a:ext cx="1368152" cy="184666"/>
          </a:xfrm>
          <a:prstGeom prst="rect">
            <a:avLst/>
          </a:prstGeom>
          <a:noFill/>
          <a:effectLst/>
        </p:spPr>
        <p:txBody>
          <a:bodyPr wrap="square" lIns="0" tIns="0" rIns="0" bIns="0" rtlCol="0">
            <a:spAutoFit/>
          </a:bodyPr>
          <a:lstStyle/>
          <a:p>
            <a:pPr algn="ctr"/>
            <a:r>
              <a:rPr lang="en-GB" dirty="0"/>
              <a:t>Poor</a:t>
            </a:r>
          </a:p>
        </p:txBody>
      </p:sp>
      <p:cxnSp>
        <p:nvCxnSpPr>
          <p:cNvPr id="42" name="Straight Connector 41">
            <a:extLst>
              <a:ext uri="{FF2B5EF4-FFF2-40B4-BE49-F238E27FC236}">
                <a16:creationId xmlns:a16="http://schemas.microsoft.com/office/drawing/2014/main" id="{5A8D4180-EACF-48A8-BED2-61E9A88E11C3}"/>
              </a:ext>
            </a:extLst>
          </p:cNvPr>
          <p:cNvCxnSpPr/>
          <p:nvPr/>
        </p:nvCxnSpPr>
        <p:spPr bwMode="auto">
          <a:xfrm>
            <a:off x="6861212" y="2103483"/>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45" name="Straight Connector 44">
            <a:extLst>
              <a:ext uri="{FF2B5EF4-FFF2-40B4-BE49-F238E27FC236}">
                <a16:creationId xmlns:a16="http://schemas.microsoft.com/office/drawing/2014/main" id="{9E2A914B-79A1-4ECB-99CB-3A6CD5832FDE}"/>
              </a:ext>
            </a:extLst>
          </p:cNvPr>
          <p:cNvCxnSpPr/>
          <p:nvPr/>
        </p:nvCxnSpPr>
        <p:spPr bwMode="auto">
          <a:xfrm>
            <a:off x="3368824" y="2103483"/>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graphicFrame>
        <p:nvGraphicFramePr>
          <p:cNvPr id="47" name="D_50e6fb943ae0066d" hidden="1"/>
          <p:cNvGraphicFramePr/>
          <p:nvPr>
            <p:extLst>
              <p:ext uri="{D42A27DB-BD31-4B8C-83A1-F6EECF244321}">
                <p14:modId xmlns:p14="http://schemas.microsoft.com/office/powerpoint/2010/main" val="3918348815"/>
              </p:ext>
            </p:extLst>
          </p:nvPr>
        </p:nvGraphicFramePr>
        <p:xfrm>
          <a:off x="66120" y="-1323528"/>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D_fcf4d26a425f285b" hidden="1"/>
          <p:cNvGraphicFramePr/>
          <p:nvPr>
            <p:extLst>
              <p:ext uri="{D42A27DB-BD31-4B8C-83A1-F6EECF244321}">
                <p14:modId xmlns:p14="http://schemas.microsoft.com/office/powerpoint/2010/main" val="3412301067"/>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3" name="D_0101a416d2ca7ba3" hidden="1">
            <a:extLst>
              <a:ext uri="{FF2B5EF4-FFF2-40B4-BE49-F238E27FC236}">
                <a16:creationId xmlns:a16="http://schemas.microsoft.com/office/drawing/2014/main" id="{7D24D653-72BD-4312-9943-891490F5F781}"/>
              </a:ext>
            </a:extLst>
          </p:cNvPr>
          <p:cNvGraphicFramePr/>
          <p:nvPr>
            <p:extLst>
              <p:ext uri="{D42A27DB-BD31-4B8C-83A1-F6EECF244321}">
                <p14:modId xmlns:p14="http://schemas.microsoft.com/office/powerpoint/2010/main" val="3734253912"/>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40" name="TextBox 39">
            <a:extLst>
              <a:ext uri="{FF2B5EF4-FFF2-40B4-BE49-F238E27FC236}">
                <a16:creationId xmlns:a16="http://schemas.microsoft.com/office/drawing/2014/main" id="{A167BBE1-E6BC-4EB1-AE77-DB7200D3C1C9}"/>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64" name="TextBox 63">
            <a:extLst>
              <a:ext uri="{FF2B5EF4-FFF2-40B4-BE49-F238E27FC236}">
                <a16:creationId xmlns:a16="http://schemas.microsoft.com/office/drawing/2014/main" id="{4A7C9D68-09AB-4AF9-B49C-DE7522D9BE8F}"/>
              </a:ext>
            </a:extLst>
          </p:cNvPr>
          <p:cNvSpPr txBox="1"/>
          <p:nvPr/>
        </p:nvSpPr>
        <p:spPr>
          <a:xfrm>
            <a:off x="7113240" y="1628800"/>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65" name="TextBox 64">
            <a:extLst>
              <a:ext uri="{FF2B5EF4-FFF2-40B4-BE49-F238E27FC236}">
                <a16:creationId xmlns:a16="http://schemas.microsoft.com/office/drawing/2014/main" id="{53CEAABF-8DEC-4D22-8669-19293B2E6B01}"/>
              </a:ext>
            </a:extLst>
          </p:cNvPr>
          <p:cNvSpPr txBox="1"/>
          <p:nvPr/>
        </p:nvSpPr>
        <p:spPr>
          <a:xfrm>
            <a:off x="3766141" y="1619048"/>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66" name="TextBox 65">
            <a:extLst>
              <a:ext uri="{FF2B5EF4-FFF2-40B4-BE49-F238E27FC236}">
                <a16:creationId xmlns:a16="http://schemas.microsoft.com/office/drawing/2014/main" id="{9BAE146F-32A5-4DC5-9E80-0124A657E10D}"/>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67" name="TextBox 66">
            <a:extLst>
              <a:ext uri="{FF2B5EF4-FFF2-40B4-BE49-F238E27FC236}">
                <a16:creationId xmlns:a16="http://schemas.microsoft.com/office/drawing/2014/main" id="{97478A09-3137-4FAE-94F4-95D9F47F874C}"/>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41" name="D_3b251f3c426c31a3_CalcTable"/>
          <p:cNvGraphicFramePr>
            <a:graphicFrameLocks noGrp="1"/>
          </p:cNvGraphicFramePr>
          <p:nvPr>
            <p:extLst>
              <p:ext uri="{D42A27DB-BD31-4B8C-83A1-F6EECF244321}">
                <p14:modId xmlns:p14="http://schemas.microsoft.com/office/powerpoint/2010/main" val="437151052"/>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44" name="D_3b251f3c426c31a3" hidden="1"/>
          <p:cNvGraphicFramePr/>
          <p:nvPr>
            <p:extLst>
              <p:ext uri="{D42A27DB-BD31-4B8C-83A1-F6EECF244321}">
                <p14:modId xmlns:p14="http://schemas.microsoft.com/office/powerpoint/2010/main" val="652044804"/>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9" name="D_1bb406a2d18c4744">
            <a:extLst>
              <a:ext uri="{FF2B5EF4-FFF2-40B4-BE49-F238E27FC236}">
                <a16:creationId xmlns:a16="http://schemas.microsoft.com/office/drawing/2014/main" id="{92DE1580-DB4D-4962-921A-2F8B99575852}"/>
              </a:ext>
            </a:extLst>
          </p:cNvPr>
          <p:cNvGraphicFramePr/>
          <p:nvPr>
            <p:extLst>
              <p:ext uri="{D42A27DB-BD31-4B8C-83A1-F6EECF244321}">
                <p14:modId xmlns:p14="http://schemas.microsoft.com/office/powerpoint/2010/main" val="4046364701"/>
              </p:ext>
            </p:extLst>
          </p:nvPr>
        </p:nvGraphicFramePr>
        <p:xfrm>
          <a:off x="3474244" y="2078971"/>
          <a:ext cx="2957512" cy="186144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35883992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Overall experience of making an appointment:</a:t>
            </a:r>
            <a:br>
              <a:rPr lang="en-GB" dirty="0"/>
            </a:br>
            <a:r>
              <a:rPr lang="en-GB" dirty="0"/>
              <a:t>how the CCG’s practices compare</a:t>
            </a:r>
          </a:p>
        </p:txBody>
      </p:sp>
      <p:sp>
        <p:nvSpPr>
          <p:cNvPr id="50" name="Text Placeholder 49" hidden="1"/>
          <p:cNvSpPr>
            <a:spLocks noGrp="1"/>
          </p:cNvSpPr>
          <p:nvPr>
            <p:ph type="body" sz="quarter" idx="12"/>
          </p:nvPr>
        </p:nvSpPr>
        <p:spPr>
          <a:xfrm>
            <a:off x="144650" y="6093296"/>
            <a:ext cx="9659938"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endParaRPr lang="en-GB" dirty="0"/>
          </a:p>
        </p:txBody>
      </p:sp>
      <p:sp>
        <p:nvSpPr>
          <p:cNvPr id="40" name="Rectangle 39"/>
          <p:cNvSpPr/>
          <p:nvPr/>
        </p:nvSpPr>
        <p:spPr>
          <a:xfrm>
            <a:off x="56456" y="1433527"/>
            <a:ext cx="568296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had  a ‘good’ experience of making an appointment</a:t>
            </a:r>
            <a:endParaRPr lang="en-GB" sz="2000" b="1" i="1" dirty="0">
              <a:solidFill>
                <a:schemeClr val="tx1">
                  <a:lumMod val="75000"/>
                  <a:lumOff val="25000"/>
                </a:schemeClr>
              </a:solidFill>
            </a:endParaRPr>
          </a:p>
        </p:txBody>
      </p:sp>
      <p:graphicFrame>
        <p:nvGraphicFramePr>
          <p:cNvPr id="21" name="D_a03dfccfb1911790_CalcTable"/>
          <p:cNvGraphicFramePr>
            <a:graphicFrameLocks noGrp="1"/>
          </p:cNvGraphicFramePr>
          <p:nvPr>
            <p:extLst>
              <p:ext uri="{D42A27DB-BD31-4B8C-83A1-F6EECF244321}">
                <p14:modId xmlns:p14="http://schemas.microsoft.com/office/powerpoint/2010/main" val="551819602"/>
              </p:ext>
            </p:extLst>
          </p:nvPr>
        </p:nvGraphicFramePr>
        <p:xfrm>
          <a:off x="-18025" y="6060908"/>
          <a:ext cx="7131265" cy="300890"/>
        </p:xfrm>
        <a:graphic>
          <a:graphicData uri="http://schemas.openxmlformats.org/drawingml/2006/table">
            <a:tbl>
              <a:tblPr firstRow="1" bandRow="1">
                <a:tableStyleId>{5C22544A-7EE6-4342-B048-85BDC9FD1C3A}</a:tableStyleId>
              </a:tblPr>
              <a:tblGrid>
                <a:gridCol w="7131265">
                  <a:extLst>
                    <a:ext uri="{9D8B030D-6E8A-4147-A177-3AD203B41FA5}">
                      <a16:colId xmlns:a16="http://schemas.microsoft.com/office/drawing/2014/main" val="20000"/>
                    </a:ext>
                  </a:extLst>
                </a:gridCol>
              </a:tblGrid>
              <a:tr h="300890">
                <a:tc>
                  <a:txBody>
                    <a:bodyPr/>
                    <a:lstStyle/>
                    <a:p>
                      <a:pPr marL="0" indent="0">
                        <a:buNone/>
                      </a:pPr>
                      <a:r>
                        <a:rPr lang="en-GB" sz="800" b="0">
                          <a:solidFill>
                            <a:schemeClr val="bg1"/>
                          </a:solidFill>
                        </a:rPr>
                        <a:t>Base: All who tried to make an appointment since being registered: National (670,827); CCG 2020 (4,941); Practice bases range from 68 to 137</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D_917dccc4bd35a270"/>
          <p:cNvGraphicFramePr/>
          <p:nvPr>
            <p:extLst>
              <p:ext uri="{D42A27DB-BD31-4B8C-83A1-F6EECF244321}">
                <p14:modId xmlns:p14="http://schemas.microsoft.com/office/powerpoint/2010/main" val="1399501048"/>
              </p:ext>
            </p:extLst>
          </p:nvPr>
        </p:nvGraphicFramePr>
        <p:xfrm>
          <a:off x="150083"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833320" y="6114201"/>
            <a:ext cx="1872208" cy="123111"/>
          </a:xfrm>
          <a:prstGeom prst="rect">
            <a:avLst/>
          </a:prstGeom>
          <a:noFill/>
        </p:spPr>
        <p:txBody>
          <a:bodyPr wrap="square" lIns="0" tIns="0" rIns="0" bIns="0" rtlCol="0">
            <a:spAutoFit/>
          </a:bodyPr>
          <a:lstStyle/>
          <a:p>
            <a:pPr lvl="0" algn="l" eaLnBrk="1" hangingPunct="1">
              <a:spcBef>
                <a:spcPts val="600"/>
              </a:spcBef>
            </a:pPr>
            <a:r>
              <a:rPr lang="en-GB" sz="800" kern="0" dirty="0">
                <a:solidFill>
                  <a:srgbClr val="FFFFFF"/>
                </a:solidFill>
                <a:latin typeface="Arial"/>
              </a:rPr>
              <a:t>%Good = %Very good + %Fairly good</a:t>
            </a:r>
            <a:endParaRPr lang="en-GB" sz="1800" dirty="0"/>
          </a:p>
        </p:txBody>
      </p:sp>
      <p:graphicFrame>
        <p:nvGraphicFramePr>
          <p:cNvPr id="18" name="D_a03dfccfb1911790" hidden="1"/>
          <p:cNvGraphicFramePr/>
          <p:nvPr>
            <p:extLst>
              <p:ext uri="{D42A27DB-BD31-4B8C-83A1-F6EECF244321}">
                <p14:modId xmlns:p14="http://schemas.microsoft.com/office/powerpoint/2010/main" val="1213434006"/>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a:extLst>
              <a:ext uri="{FF2B5EF4-FFF2-40B4-BE49-F238E27FC236}">
                <a16:creationId xmlns:a16="http://schemas.microsoft.com/office/drawing/2014/main" id="{860019BD-DD70-4A73-8229-D474B0991631}"/>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Q22. Overall, how would you describe your experience of </a:t>
            </a:r>
            <a:r>
              <a:rPr lang="en-GB" sz="1600" b="1" u="sng" dirty="0">
                <a:solidFill>
                  <a:schemeClr val="bg1"/>
                </a:solidFill>
              </a:rPr>
              <a:t>making</a:t>
            </a:r>
            <a:r>
              <a:rPr lang="en-GB" sz="1600" b="1" dirty="0">
                <a:solidFill>
                  <a:schemeClr val="bg1"/>
                </a:solidFill>
              </a:rPr>
              <a:t> an appointment?</a:t>
            </a:r>
          </a:p>
        </p:txBody>
      </p:sp>
      <p:sp>
        <p:nvSpPr>
          <p:cNvPr id="19" name="Rectangle 18">
            <a:extLst>
              <a:ext uri="{FF2B5EF4-FFF2-40B4-BE49-F238E27FC236}">
                <a16:creationId xmlns:a16="http://schemas.microsoft.com/office/drawing/2014/main" id="{180B481D-A765-47E2-B084-A76A6CEDA76D}"/>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28" name="Group 27">
            <a:extLst>
              <a:ext uri="{FF2B5EF4-FFF2-40B4-BE49-F238E27FC236}">
                <a16:creationId xmlns:a16="http://schemas.microsoft.com/office/drawing/2014/main" id="{4E286942-1F38-4C1B-A579-397BC5B632DB}"/>
              </a:ext>
            </a:extLst>
          </p:cNvPr>
          <p:cNvGrpSpPr/>
          <p:nvPr/>
        </p:nvGrpSpPr>
        <p:grpSpPr>
          <a:xfrm>
            <a:off x="6880448" y="1504884"/>
            <a:ext cx="2969096" cy="138500"/>
            <a:chOff x="4380332" y="1526076"/>
            <a:chExt cx="2969096" cy="138500"/>
          </a:xfrm>
        </p:grpSpPr>
        <p:sp>
          <p:nvSpPr>
            <p:cNvPr id="30" name="TextBox 7">
              <a:extLst>
                <a:ext uri="{FF2B5EF4-FFF2-40B4-BE49-F238E27FC236}">
                  <a16:creationId xmlns:a16="http://schemas.microsoft.com/office/drawing/2014/main" id="{CA25B773-9C1F-4528-A71A-F4D9A4410FCA}"/>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32" name="TextBox 8">
              <a:extLst>
                <a:ext uri="{FF2B5EF4-FFF2-40B4-BE49-F238E27FC236}">
                  <a16:creationId xmlns:a16="http://schemas.microsoft.com/office/drawing/2014/main" id="{7509CA2A-8702-4E52-90EA-3DC86775CD13}"/>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3" name="Oval 15">
              <a:extLst>
                <a:ext uri="{FF2B5EF4-FFF2-40B4-BE49-F238E27FC236}">
                  <a16:creationId xmlns:a16="http://schemas.microsoft.com/office/drawing/2014/main" id="{15F623EA-691D-492D-A9B1-CEF94E9B205B}"/>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4" name="TextBox 13">
              <a:extLst>
                <a:ext uri="{FF2B5EF4-FFF2-40B4-BE49-F238E27FC236}">
                  <a16:creationId xmlns:a16="http://schemas.microsoft.com/office/drawing/2014/main" id="{6038807E-DD9F-43A0-8573-92E5E875DEE9}"/>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5" name="Oval 34">
            <a:extLst>
              <a:ext uri="{FF2B5EF4-FFF2-40B4-BE49-F238E27FC236}">
                <a16:creationId xmlns:a16="http://schemas.microsoft.com/office/drawing/2014/main" id="{078B2033-F55C-4B5F-B0DD-0223728B6ACE}"/>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6" name="Straight Connector 35">
            <a:extLst>
              <a:ext uri="{FF2B5EF4-FFF2-40B4-BE49-F238E27FC236}">
                <a16:creationId xmlns:a16="http://schemas.microsoft.com/office/drawing/2014/main" id="{616E7072-C6F6-42FF-9725-131AF9A43427}"/>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Tree>
    <p:extLst>
      <p:ext uri="{BB962C8B-B14F-4D97-AF65-F5344CB8AC3E}">
        <p14:creationId xmlns:p14="http://schemas.microsoft.com/office/powerpoint/2010/main" val="293178436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Overall experience of making an appointment:</a:t>
            </a:r>
            <a:br>
              <a:rPr lang="en-GB" dirty="0"/>
            </a:br>
            <a:r>
              <a:rPr lang="en-GB" dirty="0"/>
              <a:t>how the CCG’s practices compare</a:t>
            </a:r>
          </a:p>
        </p:txBody>
      </p:sp>
      <p:sp>
        <p:nvSpPr>
          <p:cNvPr id="50" name="Text Placeholder 49" hidden="1"/>
          <p:cNvSpPr>
            <a:spLocks noGrp="1"/>
          </p:cNvSpPr>
          <p:nvPr>
            <p:ph type="body" sz="quarter" idx="12"/>
          </p:nvPr>
        </p:nvSpPr>
        <p:spPr>
          <a:xfrm>
            <a:off x="144650" y="6093296"/>
            <a:ext cx="9659938" cy="210638"/>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endParaRPr lang="en-GB" dirty="0"/>
          </a:p>
        </p:txBody>
      </p:sp>
      <p:sp>
        <p:nvSpPr>
          <p:cNvPr id="40" name="Rectangle 39"/>
          <p:cNvSpPr/>
          <p:nvPr/>
        </p:nvSpPr>
        <p:spPr>
          <a:xfrm>
            <a:off x="56456" y="1433527"/>
            <a:ext cx="5682966"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had  a ‘good’ experience of making an appointment</a:t>
            </a:r>
            <a:endParaRPr lang="en-GB" sz="2000" b="1" i="1" dirty="0">
              <a:solidFill>
                <a:schemeClr val="tx1">
                  <a:lumMod val="75000"/>
                  <a:lumOff val="25000"/>
                </a:schemeClr>
              </a:solidFill>
            </a:endParaRPr>
          </a:p>
        </p:txBody>
      </p:sp>
      <p:graphicFrame>
        <p:nvGraphicFramePr>
          <p:cNvPr id="21" name="D_a03dfccfb1911790_CalcTable"/>
          <p:cNvGraphicFramePr>
            <a:graphicFrameLocks noGrp="1"/>
          </p:cNvGraphicFramePr>
          <p:nvPr/>
        </p:nvGraphicFramePr>
        <p:xfrm>
          <a:off x="-18025" y="6060908"/>
          <a:ext cx="7131265" cy="300890"/>
        </p:xfrm>
        <a:graphic>
          <a:graphicData uri="http://schemas.openxmlformats.org/drawingml/2006/table">
            <a:tbl>
              <a:tblPr firstRow="1" bandRow="1">
                <a:tableStyleId>{5C22544A-7EE6-4342-B048-85BDC9FD1C3A}</a:tableStyleId>
              </a:tblPr>
              <a:tblGrid>
                <a:gridCol w="7131265">
                  <a:extLst>
                    <a:ext uri="{9D8B030D-6E8A-4147-A177-3AD203B41FA5}">
                      <a16:colId xmlns:a16="http://schemas.microsoft.com/office/drawing/2014/main" val="20000"/>
                    </a:ext>
                  </a:extLst>
                </a:gridCol>
              </a:tblGrid>
              <a:tr h="300890">
                <a:tc>
                  <a:txBody>
                    <a:bodyPr/>
                    <a:lstStyle/>
                    <a:p>
                      <a:pPr marL="0" indent="0">
                        <a:buNone/>
                      </a:pPr>
                      <a:r>
                        <a:rPr lang="en-GB" sz="800" b="0">
                          <a:solidFill>
                            <a:schemeClr val="bg1"/>
                          </a:solidFill>
                        </a:rPr>
                        <a:t>Base: All who tried to make an appointment since being registered: National (670,827); CCG 2020 (4,941); Practice bases range from 68 to 137</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D_917dccc4bd35a270"/>
          <p:cNvGraphicFramePr/>
          <p:nvPr>
            <p:extLst>
              <p:ext uri="{D42A27DB-BD31-4B8C-83A1-F6EECF244321}">
                <p14:modId xmlns:p14="http://schemas.microsoft.com/office/powerpoint/2010/main" val="1944652144"/>
              </p:ext>
            </p:extLst>
          </p:nvPr>
        </p:nvGraphicFramePr>
        <p:xfrm>
          <a:off x="150083"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7833320" y="6114201"/>
            <a:ext cx="1872208" cy="123111"/>
          </a:xfrm>
          <a:prstGeom prst="rect">
            <a:avLst/>
          </a:prstGeom>
          <a:noFill/>
        </p:spPr>
        <p:txBody>
          <a:bodyPr wrap="square" lIns="0" tIns="0" rIns="0" bIns="0" rtlCol="0">
            <a:spAutoFit/>
          </a:bodyPr>
          <a:lstStyle/>
          <a:p>
            <a:pPr lvl="0" algn="l" eaLnBrk="1" hangingPunct="1">
              <a:spcBef>
                <a:spcPts val="600"/>
              </a:spcBef>
            </a:pPr>
            <a:r>
              <a:rPr lang="en-GB" sz="800" kern="0" dirty="0">
                <a:solidFill>
                  <a:srgbClr val="FFFFFF"/>
                </a:solidFill>
                <a:latin typeface="Arial"/>
              </a:rPr>
              <a:t>%Good = %Very good + %Fairly good</a:t>
            </a:r>
            <a:endParaRPr lang="en-GB" sz="1800" dirty="0"/>
          </a:p>
        </p:txBody>
      </p:sp>
      <p:graphicFrame>
        <p:nvGraphicFramePr>
          <p:cNvPr id="18" name="D_a03dfccfb1911790" hidden="1"/>
          <p:cNvGraphicFramePr/>
          <p:nvPr>
            <p:extLst>
              <p:ext uri="{D42A27DB-BD31-4B8C-83A1-F6EECF244321}">
                <p14:modId xmlns:p14="http://schemas.microsoft.com/office/powerpoint/2010/main" val="2445604775"/>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Rectangle 26">
            <a:extLst>
              <a:ext uri="{FF2B5EF4-FFF2-40B4-BE49-F238E27FC236}">
                <a16:creationId xmlns:a16="http://schemas.microsoft.com/office/drawing/2014/main" id="{860019BD-DD70-4A73-8229-D474B0991631}"/>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Q22. Overall, how would you describe your experience of </a:t>
            </a:r>
            <a:r>
              <a:rPr lang="en-GB" sz="1600" b="1" u="sng" dirty="0">
                <a:solidFill>
                  <a:schemeClr val="bg1"/>
                </a:solidFill>
              </a:rPr>
              <a:t>making</a:t>
            </a:r>
            <a:r>
              <a:rPr lang="en-GB" sz="1600" b="1" dirty="0">
                <a:solidFill>
                  <a:schemeClr val="bg1"/>
                </a:solidFill>
              </a:rPr>
              <a:t> an appointment?</a:t>
            </a:r>
          </a:p>
        </p:txBody>
      </p:sp>
      <p:sp>
        <p:nvSpPr>
          <p:cNvPr id="19" name="Rectangle 18">
            <a:extLst>
              <a:ext uri="{FF2B5EF4-FFF2-40B4-BE49-F238E27FC236}">
                <a16:creationId xmlns:a16="http://schemas.microsoft.com/office/drawing/2014/main" id="{180B481D-A765-47E2-B084-A76A6CEDA76D}"/>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28" name="Group 27">
            <a:extLst>
              <a:ext uri="{FF2B5EF4-FFF2-40B4-BE49-F238E27FC236}">
                <a16:creationId xmlns:a16="http://schemas.microsoft.com/office/drawing/2014/main" id="{4E286942-1F38-4C1B-A579-397BC5B632DB}"/>
              </a:ext>
            </a:extLst>
          </p:cNvPr>
          <p:cNvGrpSpPr/>
          <p:nvPr/>
        </p:nvGrpSpPr>
        <p:grpSpPr>
          <a:xfrm>
            <a:off x="6880448" y="1504884"/>
            <a:ext cx="2969096" cy="138500"/>
            <a:chOff x="4380332" y="1526076"/>
            <a:chExt cx="2969096" cy="138500"/>
          </a:xfrm>
        </p:grpSpPr>
        <p:sp>
          <p:nvSpPr>
            <p:cNvPr id="30" name="TextBox 7">
              <a:extLst>
                <a:ext uri="{FF2B5EF4-FFF2-40B4-BE49-F238E27FC236}">
                  <a16:creationId xmlns:a16="http://schemas.microsoft.com/office/drawing/2014/main" id="{CA25B773-9C1F-4528-A71A-F4D9A4410FCA}"/>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32" name="TextBox 8">
              <a:extLst>
                <a:ext uri="{FF2B5EF4-FFF2-40B4-BE49-F238E27FC236}">
                  <a16:creationId xmlns:a16="http://schemas.microsoft.com/office/drawing/2014/main" id="{7509CA2A-8702-4E52-90EA-3DC86775CD13}"/>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3" name="Oval 15">
              <a:extLst>
                <a:ext uri="{FF2B5EF4-FFF2-40B4-BE49-F238E27FC236}">
                  <a16:creationId xmlns:a16="http://schemas.microsoft.com/office/drawing/2014/main" id="{15F623EA-691D-492D-A9B1-CEF94E9B205B}"/>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4" name="TextBox 13">
              <a:extLst>
                <a:ext uri="{FF2B5EF4-FFF2-40B4-BE49-F238E27FC236}">
                  <a16:creationId xmlns:a16="http://schemas.microsoft.com/office/drawing/2014/main" id="{6038807E-DD9F-43A0-8573-92E5E875DEE9}"/>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5" name="Oval 34">
            <a:extLst>
              <a:ext uri="{FF2B5EF4-FFF2-40B4-BE49-F238E27FC236}">
                <a16:creationId xmlns:a16="http://schemas.microsoft.com/office/drawing/2014/main" id="{078B2033-F55C-4B5F-B0DD-0223728B6ACE}"/>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6" name="Straight Connector 35">
            <a:extLst>
              <a:ext uri="{FF2B5EF4-FFF2-40B4-BE49-F238E27FC236}">
                <a16:creationId xmlns:a16="http://schemas.microsoft.com/office/drawing/2014/main" id="{616E7072-C6F6-42FF-9725-131AF9A43427}"/>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Tree>
    <p:extLst>
      <p:ext uri="{BB962C8B-B14F-4D97-AF65-F5344CB8AC3E}">
        <p14:creationId xmlns:p14="http://schemas.microsoft.com/office/powerpoint/2010/main" val="182086122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6" y="2842483"/>
            <a:ext cx="7776861" cy="1107996"/>
          </a:xfrm>
        </p:spPr>
        <p:txBody>
          <a:bodyPr/>
          <a:lstStyle/>
          <a:p>
            <a:r>
              <a:rPr lang="en-GB" sz="3600" dirty="0"/>
              <a:t>Perceptions of care at patients’ last appointment</a:t>
            </a:r>
          </a:p>
        </p:txBody>
      </p:sp>
    </p:spTree>
    <p:extLst>
      <p:ext uri="{BB962C8B-B14F-4D97-AF65-F5344CB8AC3E}">
        <p14:creationId xmlns:p14="http://schemas.microsoft.com/office/powerpoint/2010/main" val="141390136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481" y="0"/>
            <a:ext cx="8568952" cy="764704"/>
          </a:xfrm>
        </p:spPr>
        <p:txBody>
          <a:bodyPr/>
          <a:lstStyle/>
          <a:p>
            <a:r>
              <a:rPr lang="en-GB" dirty="0"/>
              <a:t>Perceptions of care at patients’ last appointment with a healthcare professional</a:t>
            </a:r>
          </a:p>
        </p:txBody>
      </p:sp>
      <p:sp>
        <p:nvSpPr>
          <p:cNvPr id="8" name="D_8596351c44eb6153"/>
          <p:cNvSpPr txBox="1">
            <a:spLocks/>
          </p:cNvSpPr>
          <p:nvPr/>
        </p:nvSpPr>
        <p:spPr>
          <a:xfrm>
            <a:off x="127863" y="6093296"/>
            <a:ext cx="6985377" cy="24622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a:solidFill>
                  <a:schemeClr val="bg1"/>
                </a:solidFill>
              </a:rPr>
              <a:t>Base: All who had an appointment since being registered with current GP practice excluding 'Doesn't apply': National (678,664; 676,845; 676,130); CCG 2020 (5,039; 5,032; 5,018)</a:t>
            </a:r>
            <a:endParaRPr lang="en-GB" sz="800" kern="0" dirty="0">
              <a:solidFill>
                <a:schemeClr val="bg1"/>
              </a:solidFill>
            </a:endParaRPr>
          </a:p>
        </p:txBody>
      </p:sp>
      <p:sp>
        <p:nvSpPr>
          <p:cNvPr id="9" name="TextBox 8"/>
          <p:cNvSpPr txBox="1"/>
          <p:nvPr/>
        </p:nvSpPr>
        <p:spPr>
          <a:xfrm>
            <a:off x="92063" y="1556792"/>
            <a:ext cx="2304627" cy="276999"/>
          </a:xfrm>
          <a:prstGeom prst="rect">
            <a:avLst/>
          </a:prstGeom>
          <a:noFill/>
        </p:spPr>
        <p:txBody>
          <a:bodyPr wrap="square" lIns="0" tIns="0" rIns="0" bIns="0" rtlCol="0">
            <a:spAutoFit/>
          </a:bodyPr>
          <a:lstStyle/>
          <a:p>
            <a:pPr algn="l"/>
            <a:r>
              <a:rPr lang="en-GB" sz="1800" b="1" dirty="0">
                <a:solidFill>
                  <a:schemeClr val="bg1">
                    <a:lumMod val="65000"/>
                  </a:schemeClr>
                </a:solidFill>
              </a:rPr>
              <a:t>CCG’s results</a:t>
            </a:r>
          </a:p>
        </p:txBody>
      </p:sp>
      <p:sp>
        <p:nvSpPr>
          <p:cNvPr id="19" name="TextBox 18"/>
          <p:cNvSpPr txBox="1"/>
          <p:nvPr/>
        </p:nvSpPr>
        <p:spPr>
          <a:xfrm>
            <a:off x="92063" y="1904446"/>
            <a:ext cx="1301948" cy="369332"/>
          </a:xfrm>
          <a:prstGeom prst="rect">
            <a:avLst/>
          </a:prstGeom>
          <a:noFill/>
        </p:spPr>
        <p:txBody>
          <a:bodyPr wrap="square" lIns="0" tIns="0" rIns="0" bIns="0" rtlCol="0">
            <a:spAutoFit/>
          </a:bodyPr>
          <a:lstStyle/>
          <a:p>
            <a:pPr algn="l"/>
            <a:r>
              <a:rPr lang="en-GB" b="1" dirty="0" err="1">
                <a:solidFill>
                  <a:schemeClr val="bg2">
                    <a:lumMod val="50000"/>
                    <a:lumOff val="50000"/>
                  </a:schemeClr>
                </a:solidFill>
              </a:rPr>
              <a:t>Nationl</a:t>
            </a:r>
            <a:r>
              <a:rPr lang="en-GB" b="1" dirty="0">
                <a:solidFill>
                  <a:schemeClr val="bg2">
                    <a:lumMod val="50000"/>
                    <a:lumOff val="50000"/>
                  </a:schemeClr>
                </a:solidFill>
              </a:rPr>
              <a:t> results % Poor (total) </a:t>
            </a:r>
          </a:p>
        </p:txBody>
      </p:sp>
      <p:sp>
        <p:nvSpPr>
          <p:cNvPr id="21" name="Rectangle 20"/>
          <p:cNvSpPr/>
          <p:nvPr/>
        </p:nvSpPr>
        <p:spPr>
          <a:xfrm>
            <a:off x="0" y="2311479"/>
            <a:ext cx="1186543" cy="498598"/>
          </a:xfrm>
          <a:prstGeom prst="rect">
            <a:avLst/>
          </a:prstGeom>
        </p:spPr>
        <p:txBody>
          <a:bodyPr wrap="none">
            <a:spAutoFit/>
          </a:bodyPr>
          <a:lstStyle/>
          <a:p>
            <a:pPr algn="l"/>
            <a:r>
              <a:rPr lang="en-GB" b="1" dirty="0">
                <a:solidFill>
                  <a:schemeClr val="bg2">
                    <a:lumMod val="50000"/>
                    <a:lumOff val="50000"/>
                  </a:schemeClr>
                </a:solidFill>
              </a:rPr>
              <a:t>CCG results</a:t>
            </a:r>
          </a:p>
          <a:p>
            <a:pPr algn="l"/>
            <a:r>
              <a:rPr lang="en-GB" b="1" dirty="0">
                <a:solidFill>
                  <a:schemeClr val="bg2">
                    <a:lumMod val="50000"/>
                    <a:lumOff val="50000"/>
                  </a:schemeClr>
                </a:solidFill>
              </a:rPr>
              <a:t>% Poor (total)</a:t>
            </a:r>
          </a:p>
        </p:txBody>
      </p:sp>
      <p:graphicFrame>
        <p:nvGraphicFramePr>
          <p:cNvPr id="10" name="Ipsos Ribbon Rules" hidden="1"/>
          <p:cNvGraphicFramePr/>
          <p:nvPr>
            <p:extLst>
              <p:ext uri="{D42A27DB-BD31-4B8C-83A1-F6EECF244321}">
                <p14:modId xmlns:p14="http://schemas.microsoft.com/office/powerpoint/2010/main" val="48018785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a:xfrm>
            <a:off x="7833320" y="6114201"/>
            <a:ext cx="1936649" cy="123111"/>
          </a:xfrm>
          <a:prstGeom prst="rect">
            <a:avLst/>
          </a:prstGeom>
          <a:noFill/>
        </p:spPr>
        <p:txBody>
          <a:bodyPr wrap="square" lIns="0" tIns="0" rIns="0" bIns="0" rtlCol="0">
            <a:spAutoFit/>
          </a:bodyPr>
          <a:lstStyle/>
          <a:p>
            <a:pPr lvl="0" algn="l"/>
            <a:r>
              <a:rPr lang="en-GB" sz="800" kern="0" dirty="0">
                <a:solidFill>
                  <a:srgbClr val="FFFFFF"/>
                </a:solidFill>
              </a:rPr>
              <a:t>%Poor (total) = %Very poor + %Poor</a:t>
            </a:r>
            <a:endParaRPr lang="en-GB" sz="1800" dirty="0"/>
          </a:p>
        </p:txBody>
      </p:sp>
      <p:sp>
        <p:nvSpPr>
          <p:cNvPr id="30" name="Rectangle 29">
            <a:extLst>
              <a:ext uri="{FF2B5EF4-FFF2-40B4-BE49-F238E27FC236}">
                <a16:creationId xmlns:a16="http://schemas.microsoft.com/office/drawing/2014/main" id="{B5CA64ED-B098-4346-9AB0-25757BC60943}"/>
              </a:ext>
            </a:extLst>
          </p:cNvPr>
          <p:cNvSpPr/>
          <p:nvPr/>
        </p:nvSpPr>
        <p:spPr bwMode="auto">
          <a:xfrm>
            <a:off x="0" y="940394"/>
            <a:ext cx="9906000" cy="532476"/>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Q26. Last time you had a general practice appointment, how good was the healthcare professional at each of the following</a:t>
            </a:r>
          </a:p>
        </p:txBody>
      </p:sp>
      <p:graphicFrame>
        <p:nvGraphicFramePr>
          <p:cNvPr id="39" name="D_19ed7d36ec693d33">
            <a:extLst>
              <a:ext uri="{FF2B5EF4-FFF2-40B4-BE49-F238E27FC236}">
                <a16:creationId xmlns:a16="http://schemas.microsoft.com/office/drawing/2014/main" id="{F56F5EAF-486B-43F2-A89E-A00F0CC463D2}"/>
              </a:ext>
            </a:extLst>
          </p:cNvPr>
          <p:cNvGraphicFramePr/>
          <p:nvPr>
            <p:extLst>
              <p:ext uri="{D42A27DB-BD31-4B8C-83A1-F6EECF244321}">
                <p14:modId xmlns:p14="http://schemas.microsoft.com/office/powerpoint/2010/main" val="2576418677"/>
              </p:ext>
            </p:extLst>
          </p:nvPr>
        </p:nvGraphicFramePr>
        <p:xfrm>
          <a:off x="559648" y="2917395"/>
          <a:ext cx="7969236" cy="3203636"/>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a:extLst>
              <a:ext uri="{FF2B5EF4-FFF2-40B4-BE49-F238E27FC236}">
                <a16:creationId xmlns:a16="http://schemas.microsoft.com/office/drawing/2014/main" id="{80346305-02EF-48D9-A9DB-ADF5F2C29AC2}"/>
              </a:ext>
            </a:extLst>
          </p:cNvPr>
          <p:cNvSpPr/>
          <p:nvPr/>
        </p:nvSpPr>
        <p:spPr bwMode="auto">
          <a:xfrm>
            <a:off x="0" y="1904446"/>
            <a:ext cx="8481392"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1" name="Rectangle 40">
            <a:extLst>
              <a:ext uri="{FF2B5EF4-FFF2-40B4-BE49-F238E27FC236}">
                <a16:creationId xmlns:a16="http://schemas.microsoft.com/office/drawing/2014/main" id="{659082F8-DFAE-47FC-BE42-13FC49AEBDFE}"/>
              </a:ext>
            </a:extLst>
          </p:cNvPr>
          <p:cNvSpPr/>
          <p:nvPr/>
        </p:nvSpPr>
        <p:spPr bwMode="auto">
          <a:xfrm>
            <a:off x="6778579" y="1959659"/>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2" name="Rectangle 41">
            <a:extLst>
              <a:ext uri="{FF2B5EF4-FFF2-40B4-BE49-F238E27FC236}">
                <a16:creationId xmlns:a16="http://schemas.microsoft.com/office/drawing/2014/main" id="{B47401CA-B7C1-4BD0-BEFC-B832949F8FBC}"/>
              </a:ext>
            </a:extLst>
          </p:cNvPr>
          <p:cNvSpPr/>
          <p:nvPr/>
        </p:nvSpPr>
        <p:spPr bwMode="auto">
          <a:xfrm>
            <a:off x="4232920" y="1959659"/>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3" name="Rectangle 42">
            <a:extLst>
              <a:ext uri="{FF2B5EF4-FFF2-40B4-BE49-F238E27FC236}">
                <a16:creationId xmlns:a16="http://schemas.microsoft.com/office/drawing/2014/main" id="{E22B618A-9AC8-4D50-ADB6-0970092B98BA}"/>
              </a:ext>
            </a:extLst>
          </p:cNvPr>
          <p:cNvSpPr/>
          <p:nvPr/>
        </p:nvSpPr>
        <p:spPr bwMode="auto">
          <a:xfrm>
            <a:off x="1666011" y="1959659"/>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a:ln>
                <a:noFill/>
              </a:ln>
              <a:solidFill>
                <a:schemeClr val="bg1"/>
              </a:solidFill>
              <a:effectLst/>
              <a:latin typeface="Arial" charset="0"/>
            </a:endParaRPr>
          </a:p>
        </p:txBody>
      </p:sp>
      <p:sp>
        <p:nvSpPr>
          <p:cNvPr id="44" name="TextBox 43">
            <a:extLst>
              <a:ext uri="{FF2B5EF4-FFF2-40B4-BE49-F238E27FC236}">
                <a16:creationId xmlns:a16="http://schemas.microsoft.com/office/drawing/2014/main" id="{DB58DFBF-E721-4038-AA23-FCCF337A903B}"/>
              </a:ext>
            </a:extLst>
          </p:cNvPr>
          <p:cNvSpPr txBox="1"/>
          <p:nvPr/>
        </p:nvSpPr>
        <p:spPr>
          <a:xfrm>
            <a:off x="92063" y="1904446"/>
            <a:ext cx="1301948" cy="406265"/>
          </a:xfrm>
          <a:prstGeom prst="rect">
            <a:avLst/>
          </a:prstGeom>
          <a:noFill/>
        </p:spPr>
        <p:txBody>
          <a:bodyPr wrap="square" lIns="0" tIns="0" rIns="0" bIns="0" rtlCol="0">
            <a:spAutoFit/>
          </a:bodyPr>
          <a:lstStyle/>
          <a:p>
            <a:pPr algn="l"/>
            <a:r>
              <a:rPr lang="en-GB" b="1" dirty="0">
                <a:solidFill>
                  <a:schemeClr val="tx1">
                    <a:lumMod val="75000"/>
                    <a:lumOff val="25000"/>
                  </a:schemeClr>
                </a:solidFill>
              </a:rPr>
              <a:t>National results</a:t>
            </a:r>
          </a:p>
          <a:p>
            <a:pPr algn="l"/>
            <a:r>
              <a:rPr lang="en-GB" b="1" dirty="0">
                <a:solidFill>
                  <a:schemeClr val="tx1">
                    <a:lumMod val="75000"/>
                    <a:lumOff val="25000"/>
                  </a:schemeClr>
                </a:solidFill>
              </a:rPr>
              <a:t>% ‘Poor’ (total) </a:t>
            </a:r>
          </a:p>
        </p:txBody>
      </p:sp>
      <p:sp>
        <p:nvSpPr>
          <p:cNvPr id="45" name="Rectangle 44">
            <a:extLst>
              <a:ext uri="{FF2B5EF4-FFF2-40B4-BE49-F238E27FC236}">
                <a16:creationId xmlns:a16="http://schemas.microsoft.com/office/drawing/2014/main" id="{9F1BA5B2-99CB-4AFE-BBA6-EF5B92669CA4}"/>
              </a:ext>
            </a:extLst>
          </p:cNvPr>
          <p:cNvSpPr/>
          <p:nvPr/>
        </p:nvSpPr>
        <p:spPr bwMode="auto">
          <a:xfrm>
            <a:off x="-1" y="2365226"/>
            <a:ext cx="8481393"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6" name="Rectangle 45">
            <a:extLst>
              <a:ext uri="{FF2B5EF4-FFF2-40B4-BE49-F238E27FC236}">
                <a16:creationId xmlns:a16="http://schemas.microsoft.com/office/drawing/2014/main" id="{3287A81D-CF8F-4985-ADF2-82F4C2A8ED4F}"/>
              </a:ext>
            </a:extLst>
          </p:cNvPr>
          <p:cNvSpPr/>
          <p:nvPr/>
        </p:nvSpPr>
        <p:spPr>
          <a:xfrm>
            <a:off x="0" y="2311479"/>
            <a:ext cx="1266693" cy="498598"/>
          </a:xfrm>
          <a:prstGeom prst="rect">
            <a:avLst/>
          </a:prstGeom>
        </p:spPr>
        <p:txBody>
          <a:bodyPr wrap="none">
            <a:spAutoFit/>
          </a:bodyPr>
          <a:lstStyle/>
          <a:p>
            <a:pPr algn="l"/>
            <a:r>
              <a:rPr lang="en-GB" b="1" dirty="0">
                <a:solidFill>
                  <a:schemeClr val="tx1">
                    <a:lumMod val="75000"/>
                    <a:lumOff val="25000"/>
                  </a:schemeClr>
                </a:solidFill>
              </a:rPr>
              <a:t>CCG results</a:t>
            </a:r>
          </a:p>
          <a:p>
            <a:pPr algn="l"/>
            <a:r>
              <a:rPr lang="en-GB" b="1" dirty="0">
                <a:solidFill>
                  <a:schemeClr val="tx1">
                    <a:lumMod val="75000"/>
                    <a:lumOff val="25000"/>
                  </a:schemeClr>
                </a:solidFill>
              </a:rPr>
              <a:t>% ‘Poor’ (total</a:t>
            </a:r>
            <a:r>
              <a:rPr lang="en-GB" b="1" dirty="0">
                <a:solidFill>
                  <a:schemeClr val="bg2">
                    <a:lumMod val="75000"/>
                    <a:lumOff val="25000"/>
                  </a:schemeClr>
                </a:solidFill>
              </a:rPr>
              <a:t>)</a:t>
            </a:r>
          </a:p>
        </p:txBody>
      </p:sp>
      <p:sp>
        <p:nvSpPr>
          <p:cNvPr id="47" name="Rectangle 46">
            <a:extLst>
              <a:ext uri="{FF2B5EF4-FFF2-40B4-BE49-F238E27FC236}">
                <a16:creationId xmlns:a16="http://schemas.microsoft.com/office/drawing/2014/main" id="{6B25BBAE-8D8B-405A-A445-1657674BDF46}"/>
              </a:ext>
            </a:extLst>
          </p:cNvPr>
          <p:cNvSpPr/>
          <p:nvPr/>
        </p:nvSpPr>
        <p:spPr bwMode="auto">
          <a:xfrm>
            <a:off x="1666010" y="2428646"/>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8" name="Rectangle 47">
            <a:extLst>
              <a:ext uri="{FF2B5EF4-FFF2-40B4-BE49-F238E27FC236}">
                <a16:creationId xmlns:a16="http://schemas.microsoft.com/office/drawing/2014/main" id="{52C59BA7-DB88-4014-9335-4FF37206070D}"/>
              </a:ext>
            </a:extLst>
          </p:cNvPr>
          <p:cNvSpPr/>
          <p:nvPr/>
        </p:nvSpPr>
        <p:spPr bwMode="auto">
          <a:xfrm>
            <a:off x="4232920" y="2428646"/>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a:ln>
                <a:noFill/>
              </a:ln>
              <a:solidFill>
                <a:schemeClr val="bg1"/>
              </a:solidFill>
              <a:effectLst/>
              <a:latin typeface="Arial" charset="0"/>
            </a:endParaRPr>
          </a:p>
        </p:txBody>
      </p:sp>
      <p:sp>
        <p:nvSpPr>
          <p:cNvPr id="49" name="Rectangle 48">
            <a:extLst>
              <a:ext uri="{FF2B5EF4-FFF2-40B4-BE49-F238E27FC236}">
                <a16:creationId xmlns:a16="http://schemas.microsoft.com/office/drawing/2014/main" id="{6A54C8AD-8A29-4874-A158-568AE7AA362E}"/>
              </a:ext>
            </a:extLst>
          </p:cNvPr>
          <p:cNvSpPr/>
          <p:nvPr/>
        </p:nvSpPr>
        <p:spPr bwMode="auto">
          <a:xfrm>
            <a:off x="6778579" y="2441639"/>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a:ln>
                <a:noFill/>
              </a:ln>
              <a:solidFill>
                <a:schemeClr val="bg1"/>
              </a:solidFill>
              <a:effectLst/>
              <a:latin typeface="Arial" charset="0"/>
            </a:endParaRPr>
          </a:p>
        </p:txBody>
      </p:sp>
      <p:cxnSp>
        <p:nvCxnSpPr>
          <p:cNvPr id="25" name="Straight Arrow Connector 24">
            <a:extLst>
              <a:ext uri="{FF2B5EF4-FFF2-40B4-BE49-F238E27FC236}">
                <a16:creationId xmlns:a16="http://schemas.microsoft.com/office/drawing/2014/main" id="{E17F6875-21C5-415A-B048-B706CC77B21F}"/>
              </a:ext>
            </a:extLst>
          </p:cNvPr>
          <p:cNvCxnSpPr>
            <a:cxnSpLocks/>
          </p:cNvCxnSpPr>
          <p:nvPr/>
        </p:nvCxnSpPr>
        <p:spPr bwMode="auto">
          <a:xfrm>
            <a:off x="8481392" y="3284984"/>
            <a:ext cx="0" cy="2016224"/>
          </a:xfrm>
          <a:prstGeom prst="straightConnector1">
            <a:avLst/>
          </a:prstGeom>
          <a:solidFill>
            <a:schemeClr val="accent2"/>
          </a:solidFill>
          <a:ln w="19050" cap="flat" cmpd="sng" algn="ctr">
            <a:gradFill flip="none" rotWithShape="1">
              <a:gsLst>
                <a:gs pos="10000">
                  <a:srgbClr val="C00000"/>
                </a:gs>
                <a:gs pos="98000">
                  <a:schemeClr val="accent6">
                    <a:lumMod val="75000"/>
                  </a:schemeClr>
                </a:gs>
              </a:gsLst>
              <a:lin ang="5400000" scaled="1"/>
              <a:tileRect/>
            </a:gradFill>
            <a:prstDash val="solid"/>
            <a:round/>
            <a:headEnd type="oval" w="med" len="med"/>
            <a:tailEnd type="oval" w="med" len="med"/>
          </a:ln>
          <a:effectLst/>
        </p:spPr>
      </p:cxnSp>
      <p:sp>
        <p:nvSpPr>
          <p:cNvPr id="26" name="TextBox 25">
            <a:extLst>
              <a:ext uri="{FF2B5EF4-FFF2-40B4-BE49-F238E27FC236}">
                <a16:creationId xmlns:a16="http://schemas.microsoft.com/office/drawing/2014/main" id="{0BD092E5-6F76-4717-BB89-786E9AB90087}"/>
              </a:ext>
            </a:extLst>
          </p:cNvPr>
          <p:cNvSpPr txBox="1"/>
          <p:nvPr/>
        </p:nvSpPr>
        <p:spPr>
          <a:xfrm>
            <a:off x="8625406" y="3284984"/>
            <a:ext cx="992561" cy="184666"/>
          </a:xfrm>
          <a:prstGeom prst="rect">
            <a:avLst/>
          </a:prstGeom>
          <a:noFill/>
        </p:spPr>
        <p:txBody>
          <a:bodyPr wrap="square" lIns="0" tIns="0" rIns="0" bIns="0" rtlCol="0">
            <a:spAutoFit/>
          </a:bodyPr>
          <a:lstStyle/>
          <a:p>
            <a:pPr algn="l"/>
            <a:r>
              <a:rPr lang="en-GB" b="1" dirty="0">
                <a:solidFill>
                  <a:srgbClr val="C00000"/>
                </a:solidFill>
              </a:rPr>
              <a:t>Very poor</a:t>
            </a:r>
          </a:p>
        </p:txBody>
      </p:sp>
      <p:sp>
        <p:nvSpPr>
          <p:cNvPr id="27" name="TextBox 26">
            <a:extLst>
              <a:ext uri="{FF2B5EF4-FFF2-40B4-BE49-F238E27FC236}">
                <a16:creationId xmlns:a16="http://schemas.microsoft.com/office/drawing/2014/main" id="{5058257F-F8DF-48FD-9975-8673CF9B65C1}"/>
              </a:ext>
            </a:extLst>
          </p:cNvPr>
          <p:cNvSpPr txBox="1"/>
          <p:nvPr/>
        </p:nvSpPr>
        <p:spPr>
          <a:xfrm>
            <a:off x="8625406" y="5112187"/>
            <a:ext cx="1144561" cy="184666"/>
          </a:xfrm>
          <a:prstGeom prst="rect">
            <a:avLst/>
          </a:prstGeom>
          <a:noFill/>
        </p:spPr>
        <p:txBody>
          <a:bodyPr wrap="square" lIns="0" tIns="0" rIns="0" bIns="0" rtlCol="0">
            <a:spAutoFit/>
          </a:bodyPr>
          <a:lstStyle/>
          <a:p>
            <a:pPr algn="l"/>
            <a:r>
              <a:rPr lang="en-GB" b="1" dirty="0">
                <a:solidFill>
                  <a:schemeClr val="accent6">
                    <a:lumMod val="75000"/>
                  </a:schemeClr>
                </a:solidFill>
              </a:rPr>
              <a:t>Very good</a:t>
            </a:r>
          </a:p>
        </p:txBody>
      </p:sp>
      <p:graphicFrame>
        <p:nvGraphicFramePr>
          <p:cNvPr id="28" name="D_0a488b5e43237d43"/>
          <p:cNvGraphicFramePr>
            <a:graphicFrameLocks noGrp="1"/>
          </p:cNvGraphicFramePr>
          <p:nvPr/>
        </p:nvGraphicFramePr>
        <p:xfrm>
          <a:off x="721419" y="1916832"/>
          <a:ext cx="7704857" cy="363973"/>
        </p:xfrm>
        <a:graphic>
          <a:graphicData uri="http://schemas.openxmlformats.org/drawingml/2006/table">
            <a:tbl>
              <a:tblPr firstRow="1" bandRow="1">
                <a:tableStyleId>{5C22544A-7EE6-4342-B048-85BDC9FD1C3A}</a:tableStyleId>
              </a:tblPr>
              <a:tblGrid>
                <a:gridCol w="2575397">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681188">
                  <a:extLst>
                    <a:ext uri="{9D8B030D-6E8A-4147-A177-3AD203B41FA5}">
                      <a16:colId xmlns:a16="http://schemas.microsoft.com/office/drawing/2014/main" val="20002"/>
                    </a:ext>
                  </a:extLst>
                </a:gridCol>
              </a:tblGrid>
              <a:tr h="363973">
                <a:tc>
                  <a:txBody>
                    <a:bodyPr/>
                    <a:lstStyle/>
                    <a:p>
                      <a:pPr algn="ctr"/>
                      <a:r>
                        <a:rPr lang="en-GB" sz="1200" b="0">
                          <a:solidFill>
                            <a:schemeClr val="bg1"/>
                          </a:solidFill>
                          <a:latin typeface="Arial" panose="020B0604020202020204" pitchFamily="34" charset="0"/>
                        </a:rPr>
                        <a:t>4%</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bg1"/>
                          </a:solidFill>
                          <a:latin typeface="Arial" panose="020B0604020202020204" pitchFamily="34" charset="0"/>
                        </a:rPr>
                        <a:t>4%</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bg1"/>
                          </a:solidFill>
                          <a:latin typeface="Arial" panose="020B0604020202020204" pitchFamily="34" charset="0"/>
                        </a:rPr>
                        <a:t>4%</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D_3351a0f78bcc83c3"/>
          <p:cNvGraphicFramePr>
            <a:graphicFrameLocks noGrp="1"/>
          </p:cNvGraphicFramePr>
          <p:nvPr/>
        </p:nvGraphicFramePr>
        <p:xfrm>
          <a:off x="729927" y="2386980"/>
          <a:ext cx="7704857" cy="363973"/>
        </p:xfrm>
        <a:graphic>
          <a:graphicData uri="http://schemas.openxmlformats.org/drawingml/2006/table">
            <a:tbl>
              <a:tblPr firstRow="1" bandRow="1">
                <a:tableStyleId>{5C22544A-7EE6-4342-B048-85BDC9FD1C3A}</a:tableStyleId>
              </a:tblPr>
              <a:tblGrid>
                <a:gridCol w="2575397">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681188">
                  <a:extLst>
                    <a:ext uri="{9D8B030D-6E8A-4147-A177-3AD203B41FA5}">
                      <a16:colId xmlns:a16="http://schemas.microsoft.com/office/drawing/2014/main" val="20002"/>
                    </a:ext>
                  </a:extLst>
                </a:gridCol>
              </a:tblGrid>
              <a:tr h="363973">
                <a:tc>
                  <a:txBody>
                    <a:bodyPr/>
                    <a:lstStyle/>
                    <a:p>
                      <a:pPr algn="ctr"/>
                      <a:r>
                        <a:rPr lang="en-GB" sz="1200" b="0">
                          <a:solidFill>
                            <a:schemeClr val="bg1"/>
                          </a:solidFill>
                          <a:latin typeface="Arial" panose="020B0604020202020204" pitchFamily="34" charset="0"/>
                        </a:rPr>
                        <a:t>2%</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bg1"/>
                          </a:solidFill>
                          <a:latin typeface="Arial" panose="020B0604020202020204" pitchFamily="34" charset="0"/>
                        </a:rPr>
                        <a:t>3%</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bg1"/>
                          </a:solidFill>
                          <a:latin typeface="Arial" panose="020B0604020202020204" pitchFamily="34" charset="0"/>
                        </a:rPr>
                        <a:t>3%</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00C686AC-F72C-496D-A049-85C611D483DF}"/>
              </a:ext>
            </a:extLst>
          </p:cNvPr>
          <p:cNvSpPr txBox="1"/>
          <p:nvPr/>
        </p:nvSpPr>
        <p:spPr>
          <a:xfrm>
            <a:off x="1174247" y="2852936"/>
            <a:ext cx="1606217" cy="169277"/>
          </a:xfrm>
          <a:prstGeom prst="rect">
            <a:avLst/>
          </a:prstGeom>
          <a:noFill/>
        </p:spPr>
        <p:txBody>
          <a:bodyPr wrap="square" lIns="0" tIns="0" rIns="0" bIns="0" rtlCol="0">
            <a:spAutoFit/>
          </a:bodyPr>
          <a:lstStyle/>
          <a:p>
            <a:pPr algn="l"/>
            <a:r>
              <a:rPr lang="en-GB" sz="1100" dirty="0">
                <a:solidFill>
                  <a:schemeClr val="bg2">
                    <a:lumMod val="75000"/>
                    <a:lumOff val="25000"/>
                  </a:schemeClr>
                </a:solidFill>
              </a:rPr>
              <a:t>Giving you enough time</a:t>
            </a:r>
          </a:p>
        </p:txBody>
      </p:sp>
      <p:sp>
        <p:nvSpPr>
          <p:cNvPr id="32" name="TextBox 31">
            <a:extLst>
              <a:ext uri="{FF2B5EF4-FFF2-40B4-BE49-F238E27FC236}">
                <a16:creationId xmlns:a16="http://schemas.microsoft.com/office/drawing/2014/main" id="{43A560A9-D1D6-4D2D-8E70-5F634FF949E3}"/>
              </a:ext>
            </a:extLst>
          </p:cNvPr>
          <p:cNvSpPr txBox="1"/>
          <p:nvPr/>
        </p:nvSpPr>
        <p:spPr>
          <a:xfrm>
            <a:off x="3741157" y="2852936"/>
            <a:ext cx="1606217" cy="169277"/>
          </a:xfrm>
          <a:prstGeom prst="rect">
            <a:avLst/>
          </a:prstGeom>
          <a:noFill/>
        </p:spPr>
        <p:txBody>
          <a:bodyPr wrap="square" lIns="0" tIns="0" rIns="0" bIns="0" rtlCol="0">
            <a:spAutoFit/>
          </a:bodyPr>
          <a:lstStyle/>
          <a:p>
            <a:pPr algn="ctr"/>
            <a:r>
              <a:rPr lang="en-GB" sz="1100" dirty="0">
                <a:solidFill>
                  <a:schemeClr val="bg2">
                    <a:lumMod val="75000"/>
                    <a:lumOff val="25000"/>
                  </a:schemeClr>
                </a:solidFill>
              </a:rPr>
              <a:t>Listening to you</a:t>
            </a:r>
          </a:p>
        </p:txBody>
      </p:sp>
      <p:sp>
        <p:nvSpPr>
          <p:cNvPr id="33" name="TextBox 32">
            <a:extLst>
              <a:ext uri="{FF2B5EF4-FFF2-40B4-BE49-F238E27FC236}">
                <a16:creationId xmlns:a16="http://schemas.microsoft.com/office/drawing/2014/main" id="{28436952-EEEA-40D2-95C2-9BFD18C8CFF9}"/>
              </a:ext>
            </a:extLst>
          </p:cNvPr>
          <p:cNvSpPr txBox="1"/>
          <p:nvPr/>
        </p:nvSpPr>
        <p:spPr>
          <a:xfrm>
            <a:off x="5715476" y="2852936"/>
            <a:ext cx="2736304" cy="169277"/>
          </a:xfrm>
          <a:prstGeom prst="rect">
            <a:avLst/>
          </a:prstGeom>
          <a:noFill/>
        </p:spPr>
        <p:txBody>
          <a:bodyPr wrap="square" lIns="0" tIns="0" rIns="0" bIns="0" rtlCol="0">
            <a:spAutoFit/>
          </a:bodyPr>
          <a:lstStyle/>
          <a:p>
            <a:pPr algn="ctr"/>
            <a:r>
              <a:rPr lang="en-GB" sz="1100" dirty="0">
                <a:solidFill>
                  <a:schemeClr val="bg2">
                    <a:lumMod val="75000"/>
                    <a:lumOff val="25000"/>
                  </a:schemeClr>
                </a:solidFill>
              </a:rPr>
              <a:t>Treating you with care and concern</a:t>
            </a:r>
          </a:p>
        </p:txBody>
      </p:sp>
    </p:spTree>
    <p:extLst>
      <p:ext uri="{BB962C8B-B14F-4D97-AF65-F5344CB8AC3E}">
        <p14:creationId xmlns:p14="http://schemas.microsoft.com/office/powerpoint/2010/main" val="2277589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BB7E8C-D5CA-4C74-83C8-0ED5C7DDCD06}"/>
              </a:ext>
            </a:extLst>
          </p:cNvPr>
          <p:cNvSpPr/>
          <p:nvPr/>
        </p:nvSpPr>
        <p:spPr bwMode="auto">
          <a:xfrm>
            <a:off x="7606410" y="820615"/>
            <a:ext cx="2304256" cy="5530373"/>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p:txBody>
          <a:bodyPr/>
          <a:lstStyle/>
          <a:p>
            <a:r>
              <a:rPr lang="en-GB" dirty="0"/>
              <a:t>Background information about the survey </a:t>
            </a:r>
          </a:p>
        </p:txBody>
      </p:sp>
      <p:sp>
        <p:nvSpPr>
          <p:cNvPr id="3" name="TextBox 2"/>
          <p:cNvSpPr txBox="1"/>
          <p:nvPr/>
        </p:nvSpPr>
        <p:spPr>
          <a:xfrm>
            <a:off x="200472" y="1044019"/>
            <a:ext cx="7225630" cy="3939540"/>
          </a:xfrm>
          <a:prstGeom prst="rect">
            <a:avLst/>
          </a:prstGeom>
          <a:noFill/>
        </p:spPr>
        <p:txBody>
          <a:bodyPr wrap="square" lIns="0" tIns="0" rIns="0" bIns="0" rtlCol="0">
            <a:spAutoFit/>
          </a:bodyPr>
          <a:lstStyle/>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a:latin typeface="Arial MT Std Light" pitchFamily="34" charset="0"/>
                <a:ea typeface="Roboto" panose="02000000000000000000" pitchFamily="2" charset="0"/>
              </a:rPr>
              <a:t>The GP Patient Survey (GPPS) is an England-wide survey, providing </a:t>
            </a:r>
            <a:r>
              <a:rPr lang="en-GB" sz="1400" b="1" kern="0">
                <a:solidFill>
                  <a:srgbClr val="44BA65"/>
                </a:solidFill>
                <a:latin typeface="Arial MT Std Light" pitchFamily="34" charset="0"/>
                <a:ea typeface="Roboto" panose="02000000000000000000" pitchFamily="2" charset="0"/>
              </a:rPr>
              <a:t>practice-level data</a:t>
            </a:r>
            <a:r>
              <a:rPr lang="en-GB" sz="1400" kern="0">
                <a:latin typeface="Arial MT Std Light" pitchFamily="34" charset="0"/>
                <a:ea typeface="Roboto" panose="02000000000000000000" pitchFamily="2" charset="0"/>
              </a:rPr>
              <a:t> about patients’ experiences of their GP practices. </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a:latin typeface="Arial MT Std Light" pitchFamily="34" charset="0"/>
                <a:ea typeface="Roboto" panose="02000000000000000000" pitchFamily="2" charset="0"/>
              </a:rPr>
              <a:t>Ipsos MORI administers the survey on behalf of NHS England.</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a:latin typeface="Arial MT Std Light" pitchFamily="34" charset="0"/>
                <a:ea typeface="Roboto" panose="02000000000000000000" pitchFamily="2" charset="0"/>
              </a:rPr>
              <a:t>For more information about the survey please refer to the end of this slide pack or visit </a:t>
            </a:r>
            <a:r>
              <a:rPr lang="en-GB" sz="1400" kern="0">
                <a:solidFill>
                  <a:srgbClr val="4D4D4D"/>
                </a:solidFill>
                <a:latin typeface="Arial MT Std Light" pitchFamily="34" charset="0"/>
                <a:ea typeface="Roboto" panose="02000000000000000000" pitchFamily="2" charset="0"/>
                <a:hlinkClick r:id="rId3"/>
              </a:rPr>
              <a:t>https://gp-patient.co.uk/</a:t>
            </a:r>
            <a:r>
              <a:rPr lang="en-GB" sz="1400" kern="0">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a:latin typeface="Arial MT Std Light" pitchFamily="34" charset="0"/>
                <a:ea typeface="Roboto" panose="02000000000000000000" pitchFamily="2" charset="0"/>
              </a:rPr>
              <a:t>This slide pack presents some of the key results for </a:t>
            </a:r>
            <a:r>
              <a:rPr lang="en-GB" sz="1400" b="1" kern="0">
                <a:solidFill>
                  <a:srgbClr val="44BA65"/>
                </a:solidFill>
                <a:latin typeface="Arial MT Std Light" pitchFamily="34" charset="0"/>
                <a:ea typeface="Roboto" panose="02000000000000000000" pitchFamily="2" charset="0"/>
              </a:rPr>
              <a:t>NHS WIRRAL CCG</a:t>
            </a:r>
            <a:r>
              <a:rPr lang="en-GB" sz="1400" kern="0">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a:latin typeface="Arial MT Std Light" pitchFamily="34" charset="0"/>
                <a:ea typeface="Roboto" panose="02000000000000000000" pitchFamily="2" charset="0"/>
              </a:rPr>
              <a:t>The data in this slide pack are based on the 2020 GPPS publication. </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a:latin typeface="Arial MT Std Light" pitchFamily="34" charset="0"/>
                <a:ea typeface="Roboto" panose="02000000000000000000" pitchFamily="2" charset="0"/>
              </a:rPr>
              <a:t>In NHS WIRRAL CCG, </a:t>
            </a:r>
            <a:r>
              <a:rPr lang="en-GB" sz="1400" b="1" kern="0">
                <a:solidFill>
                  <a:srgbClr val="44BA65"/>
                </a:solidFill>
                <a:latin typeface="Arial MT Std Light" pitchFamily="34" charset="0"/>
                <a:ea typeface="Roboto" panose="02000000000000000000" pitchFamily="2" charset="0"/>
              </a:rPr>
              <a:t>17,479</a:t>
            </a:r>
            <a:r>
              <a:rPr lang="en-GB" sz="1400" kern="0">
                <a:latin typeface="Arial MT Std Light" pitchFamily="34" charset="0"/>
                <a:ea typeface="Roboto" panose="02000000000000000000" pitchFamily="2" charset="0"/>
              </a:rPr>
              <a:t> questionnaires were sent out, and </a:t>
            </a:r>
            <a:r>
              <a:rPr lang="en-GB" sz="1400" b="1" kern="0">
                <a:solidFill>
                  <a:srgbClr val="44BA65"/>
                </a:solidFill>
                <a:latin typeface="Arial MT Std Light" pitchFamily="34" charset="0"/>
                <a:ea typeface="Roboto" panose="02000000000000000000" pitchFamily="2" charset="0"/>
              </a:rPr>
              <a:t>5,487</a:t>
            </a:r>
            <a:r>
              <a:rPr lang="en-GB" sz="1400" kern="0">
                <a:latin typeface="Arial MT Std Light" pitchFamily="34" charset="0"/>
                <a:ea typeface="Roboto" panose="02000000000000000000" pitchFamily="2" charset="0"/>
              </a:rPr>
              <a:t> were returned completed. This represents a response rate of </a:t>
            </a:r>
            <a:r>
              <a:rPr lang="en-GB" sz="1400" b="1" kern="0">
                <a:solidFill>
                  <a:srgbClr val="44BA65"/>
                </a:solidFill>
                <a:latin typeface="Arial MT Std Light" pitchFamily="34" charset="0"/>
                <a:ea typeface="Roboto" panose="02000000000000000000" pitchFamily="2" charset="0"/>
              </a:rPr>
              <a:t>31%</a:t>
            </a:r>
            <a:r>
              <a:rPr lang="en-GB" sz="1400" kern="0">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a:latin typeface="Arial MT Std Light" pitchFamily="34" charset="0"/>
                <a:ea typeface="Roboto" panose="02000000000000000000" pitchFamily="2" charset="0"/>
              </a:rPr>
              <a:t>In 2018 the questionnaire was redeveloped in response to significant changes to primary care services as set out in the </a:t>
            </a:r>
            <a:r>
              <a:rPr lang="en-GB" sz="1400" kern="0">
                <a:solidFill>
                  <a:srgbClr val="4D4D4D"/>
                </a:solidFill>
                <a:latin typeface="Arial MT Std Light" pitchFamily="34" charset="0"/>
                <a:ea typeface="Roboto" panose="02000000000000000000" pitchFamily="2" charset="0"/>
                <a:hlinkClick r:id="rId4"/>
              </a:rPr>
              <a:t>GP Forward View</a:t>
            </a:r>
            <a:r>
              <a:rPr lang="en-GB" sz="1400" kern="0">
                <a:latin typeface="Arial MT Std Light" pitchFamily="34" charset="0"/>
                <a:ea typeface="Roboto" panose="02000000000000000000" pitchFamily="2" charset="0"/>
              </a:rPr>
              <a:t>, and to provide a better understanding of how local care services are supporting patients to live well, particularly those with long-term care needs. The questionnaire (and past versions) can be found here: </a:t>
            </a:r>
            <a:r>
              <a:rPr lang="en-GB" sz="1400" kern="0">
                <a:solidFill>
                  <a:srgbClr val="4D4D4D"/>
                </a:solidFill>
                <a:latin typeface="Arial MT Std Light" pitchFamily="34" charset="0"/>
                <a:ea typeface="Roboto" panose="02000000000000000000" pitchFamily="2" charset="0"/>
                <a:hlinkClick r:id="rId5"/>
              </a:rPr>
              <a:t>https://gp-patient.co.uk/surveysandreports</a:t>
            </a:r>
            <a:r>
              <a:rPr lang="en-GB" sz="1400" kern="0">
                <a:solidFill>
                  <a:srgbClr val="4D4D4D"/>
                </a:solidFill>
                <a:latin typeface="Arial MT Std Light" pitchFamily="34" charset="0"/>
                <a:ea typeface="Roboto" panose="02000000000000000000" pitchFamily="2" charset="0"/>
              </a:rPr>
              <a:t>. </a:t>
            </a:r>
            <a:endParaRPr lang="en-GB" sz="1400" dirty="0">
              <a:solidFill>
                <a:srgbClr val="4D4D4D"/>
              </a:solidFill>
              <a:latin typeface="Arial MT Std Light" pitchFamily="34" charset="0"/>
              <a:ea typeface="Roboto" panose="02000000000000000000" pitchFamily="2" charset="0"/>
            </a:endParaRPr>
          </a:p>
        </p:txBody>
      </p:sp>
      <p:pic>
        <p:nvPicPr>
          <p:cNvPr id="6" name="Picture 5">
            <a:extLst>
              <a:ext uri="{FF2B5EF4-FFF2-40B4-BE49-F238E27FC236}">
                <a16:creationId xmlns:a16="http://schemas.microsoft.com/office/drawing/2014/main" id="{B58DB13F-7750-470F-8877-19C3375BC8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8202" y="2204864"/>
            <a:ext cx="2000672" cy="2822926"/>
          </a:xfrm>
          <a:prstGeom prst="rect">
            <a:avLst/>
          </a:prstGeom>
        </p:spPr>
      </p:pic>
    </p:spTree>
    <p:extLst>
      <p:ext uri="{BB962C8B-B14F-4D97-AF65-F5344CB8AC3E}">
        <p14:creationId xmlns:p14="http://schemas.microsoft.com/office/powerpoint/2010/main" val="740769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2481" y="0"/>
            <a:ext cx="8568952" cy="764704"/>
          </a:xfrm>
        </p:spPr>
        <p:txBody>
          <a:bodyPr/>
          <a:lstStyle/>
          <a:p>
            <a:r>
              <a:rPr lang="en-GB" dirty="0"/>
              <a:t>Perceptions of care at patients’ last appointment with a healthcare professional</a:t>
            </a:r>
          </a:p>
        </p:txBody>
      </p:sp>
      <p:sp>
        <p:nvSpPr>
          <p:cNvPr id="8" name="D_42c1513e7d4b084c"/>
          <p:cNvSpPr txBox="1">
            <a:spLocks/>
          </p:cNvSpPr>
          <p:nvPr/>
        </p:nvSpPr>
        <p:spPr>
          <a:xfrm>
            <a:off x="127862" y="6093296"/>
            <a:ext cx="6985378" cy="24622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kern="0">
                <a:solidFill>
                  <a:schemeClr val="bg1"/>
                </a:solidFill>
              </a:rPr>
              <a:t>Base: All who had an appointment since being registered with current GP practice excluding ‘Don’t know / doesn’t apply’ or ‘Don’t know / can’t say’: National (603,943; 667,229; 663,675); CCG 2020 (4,563; 4,982; 4,949)</a:t>
            </a:r>
            <a:endParaRPr lang="en-GB" sz="800" kern="0" dirty="0">
              <a:solidFill>
                <a:schemeClr val="bg1"/>
              </a:solidFill>
            </a:endParaRPr>
          </a:p>
        </p:txBody>
      </p:sp>
      <p:sp>
        <p:nvSpPr>
          <p:cNvPr id="9" name="TextBox 8"/>
          <p:cNvSpPr txBox="1"/>
          <p:nvPr/>
        </p:nvSpPr>
        <p:spPr>
          <a:xfrm>
            <a:off x="92063" y="1556792"/>
            <a:ext cx="2304627" cy="276999"/>
          </a:xfrm>
          <a:prstGeom prst="rect">
            <a:avLst/>
          </a:prstGeom>
          <a:noFill/>
        </p:spPr>
        <p:txBody>
          <a:bodyPr wrap="square" lIns="0" tIns="0" rIns="0" bIns="0" rtlCol="0">
            <a:spAutoFit/>
          </a:bodyPr>
          <a:lstStyle/>
          <a:p>
            <a:pPr algn="l"/>
            <a:r>
              <a:rPr lang="en-GB" sz="1800" b="1" dirty="0">
                <a:solidFill>
                  <a:schemeClr val="bg1">
                    <a:lumMod val="65000"/>
                  </a:schemeClr>
                </a:solidFill>
              </a:rPr>
              <a:t>CCG’s results</a:t>
            </a:r>
          </a:p>
        </p:txBody>
      </p:sp>
      <p:sp>
        <p:nvSpPr>
          <p:cNvPr id="19" name="TextBox 18"/>
          <p:cNvSpPr txBox="1"/>
          <p:nvPr/>
        </p:nvSpPr>
        <p:spPr>
          <a:xfrm>
            <a:off x="92063" y="1904446"/>
            <a:ext cx="1301948" cy="369332"/>
          </a:xfrm>
          <a:prstGeom prst="rect">
            <a:avLst/>
          </a:prstGeom>
          <a:noFill/>
        </p:spPr>
        <p:txBody>
          <a:bodyPr wrap="square" lIns="0" tIns="0" rIns="0" bIns="0" rtlCol="0">
            <a:spAutoFit/>
          </a:bodyPr>
          <a:lstStyle/>
          <a:p>
            <a:pPr algn="l"/>
            <a:r>
              <a:rPr lang="en-GB" b="1" dirty="0" err="1">
                <a:solidFill>
                  <a:schemeClr val="bg2">
                    <a:lumMod val="50000"/>
                    <a:lumOff val="50000"/>
                  </a:schemeClr>
                </a:solidFill>
              </a:rPr>
              <a:t>Nationl</a:t>
            </a:r>
            <a:r>
              <a:rPr lang="en-GB" b="1" dirty="0">
                <a:solidFill>
                  <a:schemeClr val="bg2">
                    <a:lumMod val="50000"/>
                    <a:lumOff val="50000"/>
                  </a:schemeClr>
                </a:solidFill>
              </a:rPr>
              <a:t> results % Poor (total) </a:t>
            </a:r>
          </a:p>
        </p:txBody>
      </p:sp>
      <p:sp>
        <p:nvSpPr>
          <p:cNvPr id="21" name="Rectangle 20"/>
          <p:cNvSpPr/>
          <p:nvPr/>
        </p:nvSpPr>
        <p:spPr>
          <a:xfrm>
            <a:off x="0" y="2311479"/>
            <a:ext cx="1186543" cy="498598"/>
          </a:xfrm>
          <a:prstGeom prst="rect">
            <a:avLst/>
          </a:prstGeom>
        </p:spPr>
        <p:txBody>
          <a:bodyPr wrap="none">
            <a:spAutoFit/>
          </a:bodyPr>
          <a:lstStyle/>
          <a:p>
            <a:pPr algn="l"/>
            <a:r>
              <a:rPr lang="en-GB" b="1" dirty="0">
                <a:solidFill>
                  <a:schemeClr val="bg2">
                    <a:lumMod val="50000"/>
                    <a:lumOff val="50000"/>
                  </a:schemeClr>
                </a:solidFill>
              </a:rPr>
              <a:t>CCG results</a:t>
            </a:r>
          </a:p>
          <a:p>
            <a:pPr algn="l"/>
            <a:r>
              <a:rPr lang="en-GB" b="1" dirty="0">
                <a:solidFill>
                  <a:schemeClr val="bg2">
                    <a:lumMod val="50000"/>
                    <a:lumOff val="50000"/>
                  </a:schemeClr>
                </a:solidFill>
              </a:rPr>
              <a:t>% Poor (total)</a:t>
            </a:r>
          </a:p>
        </p:txBody>
      </p:sp>
      <p:graphicFrame>
        <p:nvGraphicFramePr>
          <p:cNvPr id="10" name="Ipsos Ribbon Rules" hidden="1"/>
          <p:cNvGraphicFramePr/>
          <p:nvPr>
            <p:extLst>
              <p:ext uri="{D42A27DB-BD31-4B8C-83A1-F6EECF244321}">
                <p14:modId xmlns:p14="http://schemas.microsoft.com/office/powerpoint/2010/main" val="82810571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a:extLst>
              <a:ext uri="{FF2B5EF4-FFF2-40B4-BE49-F238E27FC236}">
                <a16:creationId xmlns:a16="http://schemas.microsoft.com/office/drawing/2014/main" id="{B5CA64ED-B098-4346-9AB0-25757BC60943}"/>
              </a:ext>
            </a:extLst>
          </p:cNvPr>
          <p:cNvSpPr/>
          <p:nvPr/>
        </p:nvSpPr>
        <p:spPr bwMode="auto">
          <a:xfrm>
            <a:off x="0" y="940394"/>
            <a:ext cx="9906000" cy="532476"/>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Q28-30.  During your last general practice appointment…</a:t>
            </a:r>
          </a:p>
        </p:txBody>
      </p:sp>
      <p:graphicFrame>
        <p:nvGraphicFramePr>
          <p:cNvPr id="39" name="D_ecdb5b754162ce1c">
            <a:extLst>
              <a:ext uri="{FF2B5EF4-FFF2-40B4-BE49-F238E27FC236}">
                <a16:creationId xmlns:a16="http://schemas.microsoft.com/office/drawing/2014/main" id="{F56F5EAF-486B-43F2-A89E-A00F0CC463D2}"/>
              </a:ext>
            </a:extLst>
          </p:cNvPr>
          <p:cNvGraphicFramePr/>
          <p:nvPr>
            <p:extLst>
              <p:ext uri="{D42A27DB-BD31-4B8C-83A1-F6EECF244321}">
                <p14:modId xmlns:p14="http://schemas.microsoft.com/office/powerpoint/2010/main" val="2287474041"/>
              </p:ext>
            </p:extLst>
          </p:nvPr>
        </p:nvGraphicFramePr>
        <p:xfrm>
          <a:off x="559648" y="2917395"/>
          <a:ext cx="7969236" cy="3203636"/>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39">
            <a:extLst>
              <a:ext uri="{FF2B5EF4-FFF2-40B4-BE49-F238E27FC236}">
                <a16:creationId xmlns:a16="http://schemas.microsoft.com/office/drawing/2014/main" id="{80346305-02EF-48D9-A9DB-ADF5F2C29AC2}"/>
              </a:ext>
            </a:extLst>
          </p:cNvPr>
          <p:cNvSpPr/>
          <p:nvPr/>
        </p:nvSpPr>
        <p:spPr bwMode="auto">
          <a:xfrm>
            <a:off x="0" y="1904446"/>
            <a:ext cx="8481392"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1" name="Rectangle 40">
            <a:extLst>
              <a:ext uri="{FF2B5EF4-FFF2-40B4-BE49-F238E27FC236}">
                <a16:creationId xmlns:a16="http://schemas.microsoft.com/office/drawing/2014/main" id="{659082F8-DFAE-47FC-BE42-13FC49AEBDFE}"/>
              </a:ext>
            </a:extLst>
          </p:cNvPr>
          <p:cNvSpPr/>
          <p:nvPr/>
        </p:nvSpPr>
        <p:spPr bwMode="auto">
          <a:xfrm>
            <a:off x="6778579" y="1959659"/>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2" name="Rectangle 41">
            <a:extLst>
              <a:ext uri="{FF2B5EF4-FFF2-40B4-BE49-F238E27FC236}">
                <a16:creationId xmlns:a16="http://schemas.microsoft.com/office/drawing/2014/main" id="{B47401CA-B7C1-4BD0-BEFC-B832949F8FBC}"/>
              </a:ext>
            </a:extLst>
          </p:cNvPr>
          <p:cNvSpPr/>
          <p:nvPr/>
        </p:nvSpPr>
        <p:spPr bwMode="auto">
          <a:xfrm>
            <a:off x="4232920" y="1959659"/>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3" name="Rectangle 42">
            <a:extLst>
              <a:ext uri="{FF2B5EF4-FFF2-40B4-BE49-F238E27FC236}">
                <a16:creationId xmlns:a16="http://schemas.microsoft.com/office/drawing/2014/main" id="{E22B618A-9AC8-4D50-ADB6-0970092B98BA}"/>
              </a:ext>
            </a:extLst>
          </p:cNvPr>
          <p:cNvSpPr/>
          <p:nvPr/>
        </p:nvSpPr>
        <p:spPr bwMode="auto">
          <a:xfrm>
            <a:off x="1666011" y="1959659"/>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4" name="TextBox 43">
            <a:extLst>
              <a:ext uri="{FF2B5EF4-FFF2-40B4-BE49-F238E27FC236}">
                <a16:creationId xmlns:a16="http://schemas.microsoft.com/office/drawing/2014/main" id="{DB58DFBF-E721-4038-AA23-FCCF337A903B}"/>
              </a:ext>
            </a:extLst>
          </p:cNvPr>
          <p:cNvSpPr txBox="1"/>
          <p:nvPr/>
        </p:nvSpPr>
        <p:spPr>
          <a:xfrm>
            <a:off x="92063" y="1904446"/>
            <a:ext cx="1301948" cy="406265"/>
          </a:xfrm>
          <a:prstGeom prst="rect">
            <a:avLst/>
          </a:prstGeom>
          <a:noFill/>
        </p:spPr>
        <p:txBody>
          <a:bodyPr wrap="square" lIns="0" tIns="0" rIns="0" bIns="0" rtlCol="0">
            <a:spAutoFit/>
          </a:bodyPr>
          <a:lstStyle/>
          <a:p>
            <a:pPr algn="l"/>
            <a:r>
              <a:rPr lang="en-GB" b="1" dirty="0">
                <a:solidFill>
                  <a:schemeClr val="tx1">
                    <a:lumMod val="75000"/>
                    <a:lumOff val="25000"/>
                  </a:schemeClr>
                </a:solidFill>
              </a:rPr>
              <a:t>National results</a:t>
            </a:r>
          </a:p>
          <a:p>
            <a:pPr algn="l"/>
            <a:r>
              <a:rPr lang="en-GB" b="1" dirty="0">
                <a:solidFill>
                  <a:schemeClr val="tx1">
                    <a:lumMod val="75000"/>
                    <a:lumOff val="25000"/>
                  </a:schemeClr>
                </a:solidFill>
              </a:rPr>
              <a:t>% ‘No, not at all’</a:t>
            </a:r>
          </a:p>
        </p:txBody>
      </p:sp>
      <p:sp>
        <p:nvSpPr>
          <p:cNvPr id="45" name="Rectangle 44">
            <a:extLst>
              <a:ext uri="{FF2B5EF4-FFF2-40B4-BE49-F238E27FC236}">
                <a16:creationId xmlns:a16="http://schemas.microsoft.com/office/drawing/2014/main" id="{9F1BA5B2-99CB-4AFE-BBA6-EF5B92669CA4}"/>
              </a:ext>
            </a:extLst>
          </p:cNvPr>
          <p:cNvSpPr/>
          <p:nvPr/>
        </p:nvSpPr>
        <p:spPr bwMode="auto">
          <a:xfrm>
            <a:off x="-1" y="2365226"/>
            <a:ext cx="8481393" cy="432048"/>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6" name="Rectangle 45">
            <a:extLst>
              <a:ext uri="{FF2B5EF4-FFF2-40B4-BE49-F238E27FC236}">
                <a16:creationId xmlns:a16="http://schemas.microsoft.com/office/drawing/2014/main" id="{3287A81D-CF8F-4985-ADF2-82F4C2A8ED4F}"/>
              </a:ext>
            </a:extLst>
          </p:cNvPr>
          <p:cNvSpPr/>
          <p:nvPr/>
        </p:nvSpPr>
        <p:spPr>
          <a:xfrm>
            <a:off x="0" y="2311479"/>
            <a:ext cx="1377300" cy="498598"/>
          </a:xfrm>
          <a:prstGeom prst="rect">
            <a:avLst/>
          </a:prstGeom>
        </p:spPr>
        <p:txBody>
          <a:bodyPr wrap="none">
            <a:spAutoFit/>
          </a:bodyPr>
          <a:lstStyle/>
          <a:p>
            <a:pPr algn="l"/>
            <a:r>
              <a:rPr lang="en-GB" b="1" dirty="0">
                <a:solidFill>
                  <a:schemeClr val="tx1">
                    <a:lumMod val="75000"/>
                    <a:lumOff val="25000"/>
                  </a:schemeClr>
                </a:solidFill>
              </a:rPr>
              <a:t>CCG results</a:t>
            </a:r>
          </a:p>
          <a:p>
            <a:pPr algn="l"/>
            <a:r>
              <a:rPr lang="en-GB" b="1" dirty="0">
                <a:solidFill>
                  <a:schemeClr val="tx1">
                    <a:lumMod val="75000"/>
                    <a:lumOff val="25000"/>
                  </a:schemeClr>
                </a:solidFill>
              </a:rPr>
              <a:t>% ‘No, not at all’</a:t>
            </a:r>
            <a:endParaRPr lang="en-GB" b="1" dirty="0">
              <a:solidFill>
                <a:schemeClr val="bg2">
                  <a:lumMod val="75000"/>
                  <a:lumOff val="25000"/>
                </a:schemeClr>
              </a:solidFill>
            </a:endParaRPr>
          </a:p>
        </p:txBody>
      </p:sp>
      <p:sp>
        <p:nvSpPr>
          <p:cNvPr id="47" name="Rectangle 46">
            <a:extLst>
              <a:ext uri="{FF2B5EF4-FFF2-40B4-BE49-F238E27FC236}">
                <a16:creationId xmlns:a16="http://schemas.microsoft.com/office/drawing/2014/main" id="{6B25BBAE-8D8B-405A-A445-1657674BDF46}"/>
              </a:ext>
            </a:extLst>
          </p:cNvPr>
          <p:cNvSpPr/>
          <p:nvPr/>
        </p:nvSpPr>
        <p:spPr bwMode="auto">
          <a:xfrm>
            <a:off x="1666010" y="2428646"/>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8" name="Rectangle 47">
            <a:extLst>
              <a:ext uri="{FF2B5EF4-FFF2-40B4-BE49-F238E27FC236}">
                <a16:creationId xmlns:a16="http://schemas.microsoft.com/office/drawing/2014/main" id="{52C59BA7-DB88-4014-9335-4FF37206070D}"/>
              </a:ext>
            </a:extLst>
          </p:cNvPr>
          <p:cNvSpPr/>
          <p:nvPr/>
        </p:nvSpPr>
        <p:spPr bwMode="auto">
          <a:xfrm>
            <a:off x="4232920" y="2428646"/>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a:ln>
                <a:noFill/>
              </a:ln>
              <a:solidFill>
                <a:schemeClr val="bg1"/>
              </a:solidFill>
              <a:effectLst/>
              <a:latin typeface="Arial" charset="0"/>
            </a:endParaRPr>
          </a:p>
        </p:txBody>
      </p:sp>
      <p:sp>
        <p:nvSpPr>
          <p:cNvPr id="49" name="Rectangle 48">
            <a:extLst>
              <a:ext uri="{FF2B5EF4-FFF2-40B4-BE49-F238E27FC236}">
                <a16:creationId xmlns:a16="http://schemas.microsoft.com/office/drawing/2014/main" id="{6A54C8AD-8A29-4874-A158-568AE7AA362E}"/>
              </a:ext>
            </a:extLst>
          </p:cNvPr>
          <p:cNvSpPr/>
          <p:nvPr/>
        </p:nvSpPr>
        <p:spPr bwMode="auto">
          <a:xfrm>
            <a:off x="6778579" y="2441639"/>
            <a:ext cx="622693" cy="304827"/>
          </a:xfrm>
          <a:prstGeom prst="rect">
            <a:avLst/>
          </a:prstGeom>
          <a:solidFill>
            <a:schemeClr val="accent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dirty="0">
              <a:ln>
                <a:noFill/>
              </a:ln>
              <a:solidFill>
                <a:schemeClr val="bg1"/>
              </a:solidFill>
              <a:effectLst/>
              <a:latin typeface="Arial" charset="0"/>
            </a:endParaRPr>
          </a:p>
        </p:txBody>
      </p:sp>
      <p:cxnSp>
        <p:nvCxnSpPr>
          <p:cNvPr id="25" name="Straight Arrow Connector 24">
            <a:extLst>
              <a:ext uri="{FF2B5EF4-FFF2-40B4-BE49-F238E27FC236}">
                <a16:creationId xmlns:a16="http://schemas.microsoft.com/office/drawing/2014/main" id="{E17F6875-21C5-415A-B048-B706CC77B21F}"/>
              </a:ext>
            </a:extLst>
          </p:cNvPr>
          <p:cNvCxnSpPr>
            <a:cxnSpLocks/>
          </p:cNvCxnSpPr>
          <p:nvPr/>
        </p:nvCxnSpPr>
        <p:spPr bwMode="auto">
          <a:xfrm>
            <a:off x="8481392" y="3284984"/>
            <a:ext cx="0" cy="1872208"/>
          </a:xfrm>
          <a:prstGeom prst="straightConnector1">
            <a:avLst/>
          </a:prstGeom>
          <a:solidFill>
            <a:schemeClr val="accent2"/>
          </a:solidFill>
          <a:ln w="19050" cap="flat" cmpd="sng" algn="ctr">
            <a:gradFill flip="none" rotWithShape="1">
              <a:gsLst>
                <a:gs pos="10000">
                  <a:srgbClr val="C00000"/>
                </a:gs>
                <a:gs pos="98000">
                  <a:schemeClr val="accent6">
                    <a:lumMod val="75000"/>
                  </a:schemeClr>
                </a:gs>
              </a:gsLst>
              <a:lin ang="5400000" scaled="1"/>
              <a:tileRect/>
            </a:gradFill>
            <a:prstDash val="solid"/>
            <a:round/>
            <a:headEnd type="oval" w="med" len="med"/>
            <a:tailEnd type="oval" w="med" len="med"/>
          </a:ln>
          <a:effectLst/>
        </p:spPr>
      </p:cxnSp>
      <p:sp>
        <p:nvSpPr>
          <p:cNvPr id="26" name="TextBox 25">
            <a:extLst>
              <a:ext uri="{FF2B5EF4-FFF2-40B4-BE49-F238E27FC236}">
                <a16:creationId xmlns:a16="http://schemas.microsoft.com/office/drawing/2014/main" id="{0BD092E5-6F76-4717-BB89-786E9AB90087}"/>
              </a:ext>
            </a:extLst>
          </p:cNvPr>
          <p:cNvSpPr txBox="1"/>
          <p:nvPr/>
        </p:nvSpPr>
        <p:spPr>
          <a:xfrm>
            <a:off x="8625407" y="3309047"/>
            <a:ext cx="992561" cy="184666"/>
          </a:xfrm>
          <a:prstGeom prst="rect">
            <a:avLst/>
          </a:prstGeom>
          <a:noFill/>
        </p:spPr>
        <p:txBody>
          <a:bodyPr wrap="square" lIns="0" tIns="0" rIns="0" bIns="0" rtlCol="0">
            <a:spAutoFit/>
          </a:bodyPr>
          <a:lstStyle/>
          <a:p>
            <a:pPr algn="l"/>
            <a:r>
              <a:rPr lang="en-GB" b="1" dirty="0">
                <a:solidFill>
                  <a:srgbClr val="C00000"/>
                </a:solidFill>
              </a:rPr>
              <a:t>No, not at all</a:t>
            </a:r>
            <a:endParaRPr lang="en-GB" sz="1600" dirty="0">
              <a:solidFill>
                <a:srgbClr val="C00000"/>
              </a:solidFill>
            </a:endParaRPr>
          </a:p>
        </p:txBody>
      </p:sp>
      <p:sp>
        <p:nvSpPr>
          <p:cNvPr id="27" name="TextBox 26">
            <a:extLst>
              <a:ext uri="{FF2B5EF4-FFF2-40B4-BE49-F238E27FC236}">
                <a16:creationId xmlns:a16="http://schemas.microsoft.com/office/drawing/2014/main" id="{5058257F-F8DF-48FD-9975-8673CF9B65C1}"/>
              </a:ext>
            </a:extLst>
          </p:cNvPr>
          <p:cNvSpPr txBox="1"/>
          <p:nvPr/>
        </p:nvSpPr>
        <p:spPr>
          <a:xfrm>
            <a:off x="8625407" y="4972526"/>
            <a:ext cx="1144561" cy="184666"/>
          </a:xfrm>
          <a:prstGeom prst="rect">
            <a:avLst/>
          </a:prstGeom>
          <a:noFill/>
        </p:spPr>
        <p:txBody>
          <a:bodyPr wrap="square" lIns="0" tIns="0" rIns="0" bIns="0" rtlCol="0">
            <a:spAutoFit/>
          </a:bodyPr>
          <a:lstStyle/>
          <a:p>
            <a:pPr algn="l"/>
            <a:r>
              <a:rPr lang="en-GB" b="1" dirty="0">
                <a:solidFill>
                  <a:schemeClr val="accent6">
                    <a:lumMod val="75000"/>
                  </a:schemeClr>
                </a:solidFill>
              </a:rPr>
              <a:t>Yes, definitely</a:t>
            </a:r>
          </a:p>
        </p:txBody>
      </p:sp>
      <p:graphicFrame>
        <p:nvGraphicFramePr>
          <p:cNvPr id="29" name="D_8c44a2a621b81c9c"/>
          <p:cNvGraphicFramePr>
            <a:graphicFrameLocks noGrp="1"/>
          </p:cNvGraphicFramePr>
          <p:nvPr/>
        </p:nvGraphicFramePr>
        <p:xfrm>
          <a:off x="721419" y="1916832"/>
          <a:ext cx="7704857" cy="363973"/>
        </p:xfrm>
        <a:graphic>
          <a:graphicData uri="http://schemas.openxmlformats.org/drawingml/2006/table">
            <a:tbl>
              <a:tblPr firstRow="1" bandRow="1">
                <a:tableStyleId>{5C22544A-7EE6-4342-B048-85BDC9FD1C3A}</a:tableStyleId>
              </a:tblPr>
              <a:tblGrid>
                <a:gridCol w="2575397">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681188">
                  <a:extLst>
                    <a:ext uri="{9D8B030D-6E8A-4147-A177-3AD203B41FA5}">
                      <a16:colId xmlns:a16="http://schemas.microsoft.com/office/drawing/2014/main" val="20002"/>
                    </a:ext>
                  </a:extLst>
                </a:gridCol>
              </a:tblGrid>
              <a:tr h="363973">
                <a:tc>
                  <a:txBody>
                    <a:bodyPr/>
                    <a:lstStyle/>
                    <a:p>
                      <a:pPr algn="ctr"/>
                      <a:r>
                        <a:rPr lang="en-GB" sz="1200" b="0">
                          <a:solidFill>
                            <a:schemeClr val="bg1"/>
                          </a:solidFill>
                          <a:latin typeface="Arial" panose="020B0604020202020204" pitchFamily="34" charset="0"/>
                        </a:rPr>
                        <a:t>7%</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bg1"/>
                          </a:solidFill>
                          <a:latin typeface="Arial" panose="020B0604020202020204" pitchFamily="34" charset="0"/>
                        </a:rPr>
                        <a:t>5%</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bg1"/>
                          </a:solidFill>
                          <a:latin typeface="Arial" panose="020B0604020202020204" pitchFamily="34" charset="0"/>
                        </a:rPr>
                        <a:t>6%</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D_0303abfcce1f989c"/>
          <p:cNvGraphicFramePr>
            <a:graphicFrameLocks noGrp="1"/>
          </p:cNvGraphicFramePr>
          <p:nvPr/>
        </p:nvGraphicFramePr>
        <p:xfrm>
          <a:off x="729927" y="2386980"/>
          <a:ext cx="7704857" cy="363973"/>
        </p:xfrm>
        <a:graphic>
          <a:graphicData uri="http://schemas.openxmlformats.org/drawingml/2006/table">
            <a:tbl>
              <a:tblPr firstRow="1" bandRow="1">
                <a:tableStyleId>{5C22544A-7EE6-4342-B048-85BDC9FD1C3A}</a:tableStyleId>
              </a:tblPr>
              <a:tblGrid>
                <a:gridCol w="2575397">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681188">
                  <a:extLst>
                    <a:ext uri="{9D8B030D-6E8A-4147-A177-3AD203B41FA5}">
                      <a16:colId xmlns:a16="http://schemas.microsoft.com/office/drawing/2014/main" val="20002"/>
                    </a:ext>
                  </a:extLst>
                </a:gridCol>
              </a:tblGrid>
              <a:tr h="363973">
                <a:tc>
                  <a:txBody>
                    <a:bodyPr/>
                    <a:lstStyle/>
                    <a:p>
                      <a:pPr algn="ctr"/>
                      <a:r>
                        <a:rPr lang="en-GB" sz="1200" b="0">
                          <a:solidFill>
                            <a:schemeClr val="bg1"/>
                          </a:solidFill>
                          <a:latin typeface="Arial" panose="020B0604020202020204" pitchFamily="34" charset="0"/>
                        </a:rPr>
                        <a:t>5%</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bg1"/>
                          </a:solidFill>
                          <a:latin typeface="Arial" panose="020B0604020202020204" pitchFamily="34" charset="0"/>
                        </a:rPr>
                        <a:t>3%</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a:solidFill>
                            <a:schemeClr val="bg1"/>
                          </a:solidFill>
                          <a:latin typeface="Arial" panose="020B0604020202020204" pitchFamily="34" charset="0"/>
                        </a:rPr>
                        <a:t>4%</a:t>
                      </a:r>
                      <a:endParaRPr lang="en-GB" sz="1200" b="0" dirty="0">
                        <a:solidFill>
                          <a:schemeClr val="bg1"/>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5403D74-F64E-42EF-91FE-A38260BDFC86}"/>
              </a:ext>
            </a:extLst>
          </p:cNvPr>
          <p:cNvSpPr txBox="1"/>
          <p:nvPr/>
        </p:nvSpPr>
        <p:spPr>
          <a:xfrm>
            <a:off x="721419" y="2852936"/>
            <a:ext cx="2503389" cy="338554"/>
          </a:xfrm>
          <a:prstGeom prst="rect">
            <a:avLst/>
          </a:prstGeom>
          <a:noFill/>
        </p:spPr>
        <p:txBody>
          <a:bodyPr wrap="square" lIns="0" tIns="0" rIns="0" bIns="0" rtlCol="0">
            <a:spAutoFit/>
          </a:bodyPr>
          <a:lstStyle/>
          <a:p>
            <a:pPr algn="ctr"/>
            <a:r>
              <a:rPr lang="en-GB" sz="1100" dirty="0">
                <a:solidFill>
                  <a:schemeClr val="bg2">
                    <a:lumMod val="75000"/>
                    <a:lumOff val="25000"/>
                  </a:schemeClr>
                </a:solidFill>
              </a:rPr>
              <a:t>Felt involved in decisions about care and treatment </a:t>
            </a:r>
          </a:p>
        </p:txBody>
      </p:sp>
      <p:sp>
        <p:nvSpPr>
          <p:cNvPr id="33" name="TextBox 32">
            <a:extLst>
              <a:ext uri="{FF2B5EF4-FFF2-40B4-BE49-F238E27FC236}">
                <a16:creationId xmlns:a16="http://schemas.microsoft.com/office/drawing/2014/main" id="{E7C2A138-7E01-4B3D-A3A9-C976B57C0E06}"/>
              </a:ext>
            </a:extLst>
          </p:cNvPr>
          <p:cNvSpPr txBox="1"/>
          <p:nvPr/>
        </p:nvSpPr>
        <p:spPr>
          <a:xfrm>
            <a:off x="3292571" y="2875170"/>
            <a:ext cx="2503389" cy="338554"/>
          </a:xfrm>
          <a:prstGeom prst="rect">
            <a:avLst/>
          </a:prstGeom>
          <a:noFill/>
        </p:spPr>
        <p:txBody>
          <a:bodyPr wrap="square" lIns="0" tIns="0" rIns="0" bIns="0" rtlCol="0">
            <a:spAutoFit/>
          </a:bodyPr>
          <a:lstStyle/>
          <a:p>
            <a:pPr algn="ctr"/>
            <a:r>
              <a:rPr lang="en-GB" sz="1100" dirty="0">
                <a:solidFill>
                  <a:schemeClr val="bg2">
                    <a:lumMod val="75000"/>
                    <a:lumOff val="25000"/>
                  </a:schemeClr>
                </a:solidFill>
              </a:rPr>
              <a:t>Had confidence and trust in the healthcare professional</a:t>
            </a:r>
          </a:p>
        </p:txBody>
      </p:sp>
      <p:sp>
        <p:nvSpPr>
          <p:cNvPr id="34" name="TextBox 33">
            <a:extLst>
              <a:ext uri="{FF2B5EF4-FFF2-40B4-BE49-F238E27FC236}">
                <a16:creationId xmlns:a16="http://schemas.microsoft.com/office/drawing/2014/main" id="{8D052BDC-A217-4492-BF4D-F8277AAA40D2}"/>
              </a:ext>
            </a:extLst>
          </p:cNvPr>
          <p:cNvSpPr txBox="1"/>
          <p:nvPr/>
        </p:nvSpPr>
        <p:spPr>
          <a:xfrm>
            <a:off x="5838230" y="2876846"/>
            <a:ext cx="2503389" cy="169277"/>
          </a:xfrm>
          <a:prstGeom prst="rect">
            <a:avLst/>
          </a:prstGeom>
          <a:noFill/>
        </p:spPr>
        <p:txBody>
          <a:bodyPr wrap="square" lIns="0" tIns="0" rIns="0" bIns="0" rtlCol="0">
            <a:spAutoFit/>
          </a:bodyPr>
          <a:lstStyle/>
          <a:p>
            <a:pPr algn="ctr"/>
            <a:r>
              <a:rPr lang="en-GB" sz="1100" dirty="0">
                <a:solidFill>
                  <a:schemeClr val="bg2">
                    <a:lumMod val="75000"/>
                    <a:lumOff val="25000"/>
                  </a:schemeClr>
                </a:solidFill>
              </a:rPr>
              <a:t>Felt their needs were met </a:t>
            </a:r>
          </a:p>
        </p:txBody>
      </p:sp>
    </p:spTree>
    <p:extLst>
      <p:ext uri="{BB962C8B-B14F-4D97-AF65-F5344CB8AC3E}">
        <p14:creationId xmlns:p14="http://schemas.microsoft.com/office/powerpoint/2010/main" val="342420675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D_6fcc1526e89ad4ea">
            <a:extLst>
              <a:ext uri="{FF2B5EF4-FFF2-40B4-BE49-F238E27FC236}">
                <a16:creationId xmlns:a16="http://schemas.microsoft.com/office/drawing/2014/main" id="{40EDB6FA-2721-43E2-BF7F-90FEE8821599}"/>
              </a:ext>
            </a:extLst>
          </p:cNvPr>
          <p:cNvGraphicFramePr>
            <a:graphicFrameLocks/>
          </p:cNvGraphicFramePr>
          <p:nvPr>
            <p:extLst>
              <p:ext uri="{D42A27DB-BD31-4B8C-83A1-F6EECF244321}">
                <p14:modId xmlns:p14="http://schemas.microsoft.com/office/powerpoint/2010/main" val="1296129536"/>
              </p:ext>
            </p:extLst>
          </p:nvPr>
        </p:nvGraphicFramePr>
        <p:xfrm>
          <a:off x="-15552" y="1675989"/>
          <a:ext cx="3914577" cy="3121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D_94c4ffa5a4e30cea"/>
          <p:cNvGraphicFramePr>
            <a:graphicFrameLocks noGrp="1"/>
          </p:cNvGraphicFramePr>
          <p:nvPr>
            <p:extLst>
              <p:ext uri="{D42A27DB-BD31-4B8C-83A1-F6EECF244321}">
                <p14:modId xmlns:p14="http://schemas.microsoft.com/office/powerpoint/2010/main" val="1887585308"/>
              </p:ext>
            </p:extLst>
          </p:nvPr>
        </p:nvGraphicFramePr>
        <p:xfrm>
          <a:off x="7987704" y="212200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85%</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D_2e4a70e7568a0cea"/>
          <p:cNvGraphicFramePr>
            <a:graphicFrameLocks noGrp="1"/>
          </p:cNvGraphicFramePr>
          <p:nvPr>
            <p:extLst>
              <p:ext uri="{D42A27DB-BD31-4B8C-83A1-F6EECF244321}">
                <p14:modId xmlns:p14="http://schemas.microsoft.com/office/powerpoint/2010/main" val="2664524509"/>
              </p:ext>
            </p:extLst>
          </p:nvPr>
        </p:nvGraphicFramePr>
        <p:xfrm>
          <a:off x="6542360"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11%</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r>
              <a:rPr lang="en-GB" dirty="0"/>
              <a:t>Mental health needs recognised and understood</a:t>
            </a:r>
          </a:p>
        </p:txBody>
      </p:sp>
      <p:graphicFrame>
        <p:nvGraphicFramePr>
          <p:cNvPr id="53" name="D_b879a0872e360cea"/>
          <p:cNvGraphicFramePr>
            <a:graphicFrameLocks noGrp="1"/>
          </p:cNvGraphicFramePr>
          <p:nvPr>
            <p:extLst>
              <p:ext uri="{D42A27DB-BD31-4B8C-83A1-F6EECF244321}">
                <p14:modId xmlns:p14="http://schemas.microsoft.com/office/powerpoint/2010/main" val="118793310"/>
              </p:ext>
            </p:extLst>
          </p:nvPr>
        </p:nvGraphicFramePr>
        <p:xfrm>
          <a:off x="7987704"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15%</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TextBox 49"/>
          <p:cNvSpPr txBox="1"/>
          <p:nvPr/>
        </p:nvSpPr>
        <p:spPr>
          <a:xfrm>
            <a:off x="8306556" y="2636912"/>
            <a:ext cx="1368152" cy="369332"/>
          </a:xfrm>
          <a:prstGeom prst="rect">
            <a:avLst/>
          </a:prstGeom>
          <a:noFill/>
          <a:effectLst/>
        </p:spPr>
        <p:txBody>
          <a:bodyPr wrap="square" lIns="0" tIns="0" rIns="0" bIns="0" rtlCol="0">
            <a:spAutoFit/>
          </a:bodyPr>
          <a:lstStyle/>
          <a:p>
            <a:pPr algn="ctr"/>
            <a:br>
              <a:rPr lang="en-GB" dirty="0"/>
            </a:br>
            <a:r>
              <a:rPr lang="en-GB" dirty="0"/>
              <a:t>Yes</a:t>
            </a:r>
          </a:p>
        </p:txBody>
      </p:sp>
      <p:sp>
        <p:nvSpPr>
          <p:cNvPr id="51" name="TextBox 50"/>
          <p:cNvSpPr txBox="1"/>
          <p:nvPr/>
        </p:nvSpPr>
        <p:spPr>
          <a:xfrm>
            <a:off x="8337376" y="3789040"/>
            <a:ext cx="1368152" cy="184666"/>
          </a:xfrm>
          <a:prstGeom prst="rect">
            <a:avLst/>
          </a:prstGeom>
          <a:noFill/>
          <a:effectLst/>
        </p:spPr>
        <p:txBody>
          <a:bodyPr wrap="square" lIns="0" tIns="0" rIns="0" bIns="0" rtlCol="0">
            <a:spAutoFit/>
          </a:bodyPr>
          <a:lstStyle/>
          <a:p>
            <a:pPr algn="ctr"/>
            <a:r>
              <a:rPr lang="en-GB" dirty="0"/>
              <a:t>No</a:t>
            </a:r>
          </a:p>
        </p:txBody>
      </p:sp>
      <p:graphicFrame>
        <p:nvGraphicFramePr>
          <p:cNvPr id="6" name="Ipsos Ribbon Rules" hidden="1"/>
          <p:cNvGraphicFramePr/>
          <p:nvPr>
            <p:extLst>
              <p:ext uri="{D42A27DB-BD31-4B8C-83A1-F6EECF244321}">
                <p14:modId xmlns:p14="http://schemas.microsoft.com/office/powerpoint/2010/main" val="417260463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1d9b622c46c94127" hidden="1"/>
          <p:cNvGraphicFramePr/>
          <p:nvPr>
            <p:extLst>
              <p:ext uri="{D42A27DB-BD31-4B8C-83A1-F6EECF244321}">
                <p14:modId xmlns:p14="http://schemas.microsoft.com/office/powerpoint/2010/main" val="1919367950"/>
              </p:ext>
            </p:extLst>
          </p:nvPr>
        </p:nvGraphicFramePr>
        <p:xfrm>
          <a:off x="-950311" y="458929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D_0b4a4e23c472fe75" hidden="1"/>
          <p:cNvGraphicFramePr/>
          <p:nvPr>
            <p:extLst>
              <p:ext uri="{D42A27DB-BD31-4B8C-83A1-F6EECF244321}">
                <p14:modId xmlns:p14="http://schemas.microsoft.com/office/powerpoint/2010/main" val="2363972449"/>
              </p:ext>
            </p:extLst>
          </p:nvPr>
        </p:nvGraphicFramePr>
        <p:xfrm>
          <a:off x="8555140" y="4568403"/>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D_01919fa2b51225a5_CalcTable"/>
          <p:cNvGraphicFramePr>
            <a:graphicFrameLocks noGrp="1"/>
          </p:cNvGraphicFramePr>
          <p:nvPr>
            <p:extLst>
              <p:ext uri="{D42A27DB-BD31-4B8C-83A1-F6EECF244321}">
                <p14:modId xmlns:p14="http://schemas.microsoft.com/office/powerpoint/2010/main" val="1790706192"/>
              </p:ext>
            </p:extLst>
          </p:nvPr>
        </p:nvGraphicFramePr>
        <p:xfrm>
          <a:off x="45996" y="6046048"/>
          <a:ext cx="8183368" cy="216024"/>
        </p:xfrm>
        <a:graphic>
          <a:graphicData uri="http://schemas.openxmlformats.org/drawingml/2006/table">
            <a:tbl>
              <a:tblPr firstRow="1" bandRow="1">
                <a:tableStyleId>{5C22544A-7EE6-4342-B048-85BDC9FD1C3A}</a:tableStyleId>
              </a:tblPr>
              <a:tblGrid>
                <a:gridCol w="8183368">
                  <a:extLst>
                    <a:ext uri="{9D8B030D-6E8A-4147-A177-3AD203B41FA5}">
                      <a16:colId xmlns:a16="http://schemas.microsoft.com/office/drawing/2014/main" val="20000"/>
                    </a:ext>
                  </a:extLst>
                </a:gridCol>
              </a:tblGrid>
              <a:tr h="216024">
                <a:tc>
                  <a:txBody>
                    <a:bodyPr/>
                    <a:lstStyle/>
                    <a:p>
                      <a:pPr marL="0" indent="0">
                        <a:buNone/>
                      </a:pPr>
                      <a:r>
                        <a:rPr lang="en-GB" sz="800" b="0">
                          <a:solidFill>
                            <a:schemeClr val="bg1"/>
                          </a:solidFill>
                        </a:rPr>
                        <a:t>Base: All who had an appointment since being registered with current GP practice excluding ‘I did not have any mental health needs’ and ‘Did not apply to my last appointment’: National (277,005); CCG 2020 (2,043); CCG 2019 (2,102); CCG 2018 (2,091); Practice bases range from 26 to 63; CCG bases range from 554 to 3,765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4" name="D_cbb9114645df38ea"/>
          <p:cNvGraphicFramePr>
            <a:graphicFrameLocks noGrp="1"/>
          </p:cNvGraphicFramePr>
          <p:nvPr>
            <p:extLst>
              <p:ext uri="{D42A27DB-BD31-4B8C-83A1-F6EECF244321}">
                <p14:modId xmlns:p14="http://schemas.microsoft.com/office/powerpoint/2010/main" val="4237118629"/>
              </p:ext>
            </p:extLst>
          </p:nvPr>
        </p:nvGraphicFramePr>
        <p:xfrm>
          <a:off x="6542360" y="2123176"/>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89%</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8" name="TextBox 57"/>
          <p:cNvSpPr txBox="1"/>
          <p:nvPr/>
        </p:nvSpPr>
        <p:spPr>
          <a:xfrm>
            <a:off x="6861212" y="2636912"/>
            <a:ext cx="1368152" cy="369332"/>
          </a:xfrm>
          <a:prstGeom prst="rect">
            <a:avLst/>
          </a:prstGeom>
          <a:noFill/>
          <a:effectLst/>
        </p:spPr>
        <p:txBody>
          <a:bodyPr wrap="square" lIns="0" tIns="0" rIns="0" bIns="0" rtlCol="0">
            <a:spAutoFit/>
          </a:bodyPr>
          <a:lstStyle/>
          <a:p>
            <a:pPr algn="ctr"/>
            <a:br>
              <a:rPr lang="en-GB" dirty="0"/>
            </a:br>
            <a:r>
              <a:rPr lang="en-GB" dirty="0"/>
              <a:t>Yes</a:t>
            </a:r>
          </a:p>
        </p:txBody>
      </p:sp>
      <p:sp>
        <p:nvSpPr>
          <p:cNvPr id="60" name="TextBox 59"/>
          <p:cNvSpPr txBox="1"/>
          <p:nvPr/>
        </p:nvSpPr>
        <p:spPr>
          <a:xfrm>
            <a:off x="6888570" y="3793245"/>
            <a:ext cx="1368152" cy="184666"/>
          </a:xfrm>
          <a:prstGeom prst="rect">
            <a:avLst/>
          </a:prstGeom>
          <a:noFill/>
          <a:effectLst/>
        </p:spPr>
        <p:txBody>
          <a:bodyPr wrap="square" lIns="0" tIns="0" rIns="0" bIns="0" rtlCol="0">
            <a:spAutoFit/>
          </a:bodyPr>
          <a:lstStyle/>
          <a:p>
            <a:pPr algn="ctr"/>
            <a:r>
              <a:rPr lang="en-GB" dirty="0"/>
              <a:t>No</a:t>
            </a:r>
          </a:p>
        </p:txBody>
      </p:sp>
      <p:cxnSp>
        <p:nvCxnSpPr>
          <p:cNvPr id="42" name="Straight Connector 41">
            <a:extLst>
              <a:ext uri="{FF2B5EF4-FFF2-40B4-BE49-F238E27FC236}">
                <a16:creationId xmlns:a16="http://schemas.microsoft.com/office/drawing/2014/main" id="{5A8D4180-EACF-48A8-BED2-61E9A88E11C3}"/>
              </a:ext>
            </a:extLst>
          </p:cNvPr>
          <p:cNvCxnSpPr/>
          <p:nvPr/>
        </p:nvCxnSpPr>
        <p:spPr bwMode="auto">
          <a:xfrm>
            <a:off x="6681192" y="214714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45" name="Straight Connector 44">
            <a:extLst>
              <a:ext uri="{FF2B5EF4-FFF2-40B4-BE49-F238E27FC236}">
                <a16:creationId xmlns:a16="http://schemas.microsoft.com/office/drawing/2014/main" id="{9E2A914B-79A1-4ECB-99CB-3A6CD5832FDE}"/>
              </a:ext>
            </a:extLst>
          </p:cNvPr>
          <p:cNvCxnSpPr/>
          <p:nvPr/>
        </p:nvCxnSpPr>
        <p:spPr bwMode="auto">
          <a:xfrm>
            <a:off x="3296816" y="218232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4" name="Rectangle 63">
            <a:extLst>
              <a:ext uri="{FF2B5EF4-FFF2-40B4-BE49-F238E27FC236}">
                <a16:creationId xmlns:a16="http://schemas.microsoft.com/office/drawing/2014/main" id="{FD1946CA-16BD-421E-A63D-0869E729C75F}"/>
              </a:ext>
            </a:extLst>
          </p:cNvPr>
          <p:cNvSpPr/>
          <p:nvPr/>
        </p:nvSpPr>
        <p:spPr bwMode="auto">
          <a:xfrm>
            <a:off x="0" y="940394"/>
            <a:ext cx="9906000" cy="5542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Q27. During your last general practice appointment, did you feel that the healthcare professional recognised and/or understood any mental health needs that you might have had?</a:t>
            </a:r>
          </a:p>
        </p:txBody>
      </p:sp>
      <p:sp>
        <p:nvSpPr>
          <p:cNvPr id="66" name="TextBox 65">
            <a:extLst>
              <a:ext uri="{FF2B5EF4-FFF2-40B4-BE49-F238E27FC236}">
                <a16:creationId xmlns:a16="http://schemas.microsoft.com/office/drawing/2014/main" id="{1973BBFD-7AAA-4FF5-98B8-93C348B95567}"/>
              </a:ext>
            </a:extLst>
          </p:cNvPr>
          <p:cNvSpPr txBox="1"/>
          <p:nvPr/>
        </p:nvSpPr>
        <p:spPr>
          <a:xfrm>
            <a:off x="8537848" y="6093296"/>
            <a:ext cx="1368152" cy="246221"/>
          </a:xfrm>
          <a:prstGeom prst="rect">
            <a:avLst/>
          </a:prstGeom>
          <a:noFill/>
        </p:spPr>
        <p:txBody>
          <a:bodyPr wrap="square" lIns="0" tIns="0" rIns="0" bIns="0" rtlCol="0">
            <a:spAutoFit/>
          </a:bodyPr>
          <a:lstStyle/>
          <a:p>
            <a:pPr lvl="0" algn="l"/>
            <a:r>
              <a:rPr lang="en-GB" sz="800" kern="0" dirty="0">
                <a:solidFill>
                  <a:srgbClr val="FFFFFF"/>
                </a:solidFill>
              </a:rPr>
              <a:t>%Yes = %Yes, definitely + %Yes, to some extent</a:t>
            </a:r>
            <a:endParaRPr lang="en-GB" sz="1800" dirty="0"/>
          </a:p>
        </p:txBody>
      </p:sp>
      <p:sp>
        <p:nvSpPr>
          <p:cNvPr id="63" name="Rectangle 62">
            <a:extLst>
              <a:ext uri="{FF2B5EF4-FFF2-40B4-BE49-F238E27FC236}">
                <a16:creationId xmlns:a16="http://schemas.microsoft.com/office/drawing/2014/main" id="{DCE8C432-025C-44E6-84C5-F414B682561C}"/>
              </a:ext>
            </a:extLst>
          </p:cNvPr>
          <p:cNvSpPr/>
          <p:nvPr/>
        </p:nvSpPr>
        <p:spPr bwMode="auto">
          <a:xfrm>
            <a:off x="632520" y="4509121"/>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5" name="TextBox 64">
            <a:extLst>
              <a:ext uri="{FF2B5EF4-FFF2-40B4-BE49-F238E27FC236}">
                <a16:creationId xmlns:a16="http://schemas.microsoft.com/office/drawing/2014/main" id="{9B15E820-E6AC-450C-B45B-3B2ED34E5728}"/>
              </a:ext>
            </a:extLst>
          </p:cNvPr>
          <p:cNvSpPr txBox="1"/>
          <p:nvPr/>
        </p:nvSpPr>
        <p:spPr>
          <a:xfrm>
            <a:off x="1103080" y="4598500"/>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Practice range within CCG – % </a:t>
            </a:r>
            <a:r>
              <a:rPr lang="en-GB" sz="1100" b="1" dirty="0">
                <a:solidFill>
                  <a:schemeClr val="bg1"/>
                </a:solidFill>
              </a:rPr>
              <a:t>Yes</a:t>
            </a:r>
          </a:p>
        </p:txBody>
      </p:sp>
      <p:sp>
        <p:nvSpPr>
          <p:cNvPr id="67" name="TextBox 66">
            <a:extLst>
              <a:ext uri="{FF2B5EF4-FFF2-40B4-BE49-F238E27FC236}">
                <a16:creationId xmlns:a16="http://schemas.microsoft.com/office/drawing/2014/main" id="{540090CE-D61D-4F08-8D52-5CF75897097A}"/>
              </a:ext>
            </a:extLst>
          </p:cNvPr>
          <p:cNvSpPr txBox="1"/>
          <p:nvPr/>
        </p:nvSpPr>
        <p:spPr>
          <a:xfrm>
            <a:off x="5766048" y="4598500"/>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Yes</a:t>
            </a:r>
          </a:p>
        </p:txBody>
      </p:sp>
      <p:graphicFrame>
        <p:nvGraphicFramePr>
          <p:cNvPr id="68" name="D_99e566bd6cbd8ac5">
            <a:extLst>
              <a:ext uri="{FF2B5EF4-FFF2-40B4-BE49-F238E27FC236}">
                <a16:creationId xmlns:a16="http://schemas.microsoft.com/office/drawing/2014/main" id="{421625ED-D112-4F71-B681-119FA3D15B55}"/>
              </a:ext>
            </a:extLst>
          </p:cNvPr>
          <p:cNvGraphicFramePr/>
          <p:nvPr>
            <p:extLst>
              <p:ext uri="{D42A27DB-BD31-4B8C-83A1-F6EECF244321}">
                <p14:modId xmlns:p14="http://schemas.microsoft.com/office/powerpoint/2010/main" val="3887237257"/>
              </p:ext>
            </p:extLst>
          </p:nvPr>
        </p:nvGraphicFramePr>
        <p:xfrm>
          <a:off x="1665164" y="4887294"/>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9" name="D_156ab0cde8865014">
            <a:extLst>
              <a:ext uri="{FF2B5EF4-FFF2-40B4-BE49-F238E27FC236}">
                <a16:creationId xmlns:a16="http://schemas.microsoft.com/office/drawing/2014/main" id="{5D59C6F1-47EF-4671-B79C-9C5FBE2DE530}"/>
              </a:ext>
            </a:extLst>
          </p:cNvPr>
          <p:cNvGraphicFramePr/>
          <p:nvPr>
            <p:extLst>
              <p:ext uri="{D42A27DB-BD31-4B8C-83A1-F6EECF244321}">
                <p14:modId xmlns:p14="http://schemas.microsoft.com/office/powerpoint/2010/main" val="3213890098"/>
              </p:ext>
            </p:extLst>
          </p:nvPr>
        </p:nvGraphicFramePr>
        <p:xfrm>
          <a:off x="2868460" y="4887294"/>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0" name="D_bce5cf9a7263e403">
            <a:extLst>
              <a:ext uri="{FF2B5EF4-FFF2-40B4-BE49-F238E27FC236}">
                <a16:creationId xmlns:a16="http://schemas.microsoft.com/office/drawing/2014/main" id="{9E772548-8791-4864-BD7A-E5803C42AC97}"/>
              </a:ext>
            </a:extLst>
          </p:cNvPr>
          <p:cNvGraphicFramePr/>
          <p:nvPr>
            <p:extLst>
              <p:ext uri="{D42A27DB-BD31-4B8C-83A1-F6EECF244321}">
                <p14:modId xmlns:p14="http://schemas.microsoft.com/office/powerpoint/2010/main" val="2897633897"/>
              </p:ext>
            </p:extLst>
          </p:nvPr>
        </p:nvGraphicFramePr>
        <p:xfrm>
          <a:off x="6293322" y="4887294"/>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1" name="D_bfbe44f53323e403">
            <a:extLst>
              <a:ext uri="{FF2B5EF4-FFF2-40B4-BE49-F238E27FC236}">
                <a16:creationId xmlns:a16="http://schemas.microsoft.com/office/drawing/2014/main" id="{2B366431-05B9-4970-97B3-7659448E8973}"/>
              </a:ext>
            </a:extLst>
          </p:cNvPr>
          <p:cNvGraphicFramePr/>
          <p:nvPr>
            <p:extLst>
              <p:ext uri="{D42A27DB-BD31-4B8C-83A1-F6EECF244321}">
                <p14:modId xmlns:p14="http://schemas.microsoft.com/office/powerpoint/2010/main" val="2297211285"/>
              </p:ext>
            </p:extLst>
          </p:nvPr>
        </p:nvGraphicFramePr>
        <p:xfrm>
          <a:off x="7496618" y="4887294"/>
          <a:ext cx="1080000" cy="10801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2" name="D_483383cec8858de9_CalcTable">
            <a:extLst>
              <a:ext uri="{FF2B5EF4-FFF2-40B4-BE49-F238E27FC236}">
                <a16:creationId xmlns:a16="http://schemas.microsoft.com/office/drawing/2014/main" id="{8D2C9474-AAC3-4AC1-B163-CAB2C0E8BFCB}"/>
              </a:ext>
            </a:extLst>
          </p:cNvPr>
          <p:cNvGraphicFramePr>
            <a:graphicFrameLocks noGrp="1"/>
          </p:cNvGraphicFramePr>
          <p:nvPr>
            <p:extLst>
              <p:ext uri="{D42A27DB-BD31-4B8C-83A1-F6EECF244321}">
                <p14:modId xmlns:p14="http://schemas.microsoft.com/office/powerpoint/2010/main" val="2139747080"/>
              </p:ext>
            </p:extLst>
          </p:nvPr>
        </p:nvGraphicFramePr>
        <p:xfrm>
          <a:off x="1868429" y="5107313"/>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76%</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100%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3" name="D_6c4250a71ca3e403_CalcTable">
            <a:extLst>
              <a:ext uri="{FF2B5EF4-FFF2-40B4-BE49-F238E27FC236}">
                <a16:creationId xmlns:a16="http://schemas.microsoft.com/office/drawing/2014/main" id="{4A5E604E-F0EE-4F48-A1B9-F8C2343D0459}"/>
              </a:ext>
            </a:extLst>
          </p:cNvPr>
          <p:cNvGraphicFramePr>
            <a:graphicFrameLocks noGrp="1"/>
          </p:cNvGraphicFramePr>
          <p:nvPr>
            <p:extLst>
              <p:ext uri="{D42A27DB-BD31-4B8C-83A1-F6EECF244321}">
                <p14:modId xmlns:p14="http://schemas.microsoft.com/office/powerpoint/2010/main" val="3336172991"/>
              </p:ext>
            </p:extLst>
          </p:nvPr>
        </p:nvGraphicFramePr>
        <p:xfrm>
          <a:off x="6476941" y="5141437"/>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84%</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91%</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8" name="D_483383cec8858de9" hidden="1"/>
          <p:cNvGraphicFramePr/>
          <p:nvPr>
            <p:extLst>
              <p:ext uri="{D42A27DB-BD31-4B8C-83A1-F6EECF244321}">
                <p14:modId xmlns:p14="http://schemas.microsoft.com/office/powerpoint/2010/main" val="1480970841"/>
              </p:ext>
            </p:extLst>
          </p:nvPr>
        </p:nvGraphicFramePr>
        <p:xfrm>
          <a:off x="-2175792" y="4919353"/>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3" name="D_6c4250a71ca3e403" hidden="1"/>
          <p:cNvGraphicFramePr/>
          <p:nvPr>
            <p:extLst>
              <p:ext uri="{D42A27DB-BD31-4B8C-83A1-F6EECF244321}">
                <p14:modId xmlns:p14="http://schemas.microsoft.com/office/powerpoint/2010/main" val="3796953521"/>
              </p:ext>
            </p:extLst>
          </p:nvPr>
        </p:nvGraphicFramePr>
        <p:xfrm>
          <a:off x="10286776" y="5103570"/>
          <a:ext cx="2032000" cy="5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8" name="D_01919fa2b51225a5" hidden="1">
            <a:extLst>
              <a:ext uri="{FF2B5EF4-FFF2-40B4-BE49-F238E27FC236}">
                <a16:creationId xmlns:a16="http://schemas.microsoft.com/office/drawing/2014/main" id="{5A2993AB-5A19-47EE-8599-D6F86E613F43}"/>
              </a:ext>
            </a:extLst>
          </p:cNvPr>
          <p:cNvGraphicFramePr/>
          <p:nvPr>
            <p:extLst>
              <p:ext uri="{D42A27DB-BD31-4B8C-83A1-F6EECF244321}">
                <p14:modId xmlns:p14="http://schemas.microsoft.com/office/powerpoint/2010/main" val="550205292"/>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40" name="TextBox 39">
            <a:extLst>
              <a:ext uri="{FF2B5EF4-FFF2-40B4-BE49-F238E27FC236}">
                <a16:creationId xmlns:a16="http://schemas.microsoft.com/office/drawing/2014/main" id="{BEE89C48-E5D0-43A4-B916-E6546E5F4AE2}"/>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55" name="TextBox 54">
            <a:extLst>
              <a:ext uri="{FF2B5EF4-FFF2-40B4-BE49-F238E27FC236}">
                <a16:creationId xmlns:a16="http://schemas.microsoft.com/office/drawing/2014/main" id="{72DE2C24-F1A2-420F-832D-A99531D44173}"/>
              </a:ext>
            </a:extLst>
          </p:cNvPr>
          <p:cNvSpPr txBox="1"/>
          <p:nvPr/>
        </p:nvSpPr>
        <p:spPr>
          <a:xfrm>
            <a:off x="7113240" y="1628800"/>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56" name="TextBox 55">
            <a:extLst>
              <a:ext uri="{FF2B5EF4-FFF2-40B4-BE49-F238E27FC236}">
                <a16:creationId xmlns:a16="http://schemas.microsoft.com/office/drawing/2014/main" id="{326ED5E6-6F9A-40D5-B80A-1BE14EABB197}"/>
              </a:ext>
            </a:extLst>
          </p:cNvPr>
          <p:cNvSpPr txBox="1"/>
          <p:nvPr/>
        </p:nvSpPr>
        <p:spPr>
          <a:xfrm>
            <a:off x="3771307" y="1628800"/>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62" name="TextBox 61">
            <a:extLst>
              <a:ext uri="{FF2B5EF4-FFF2-40B4-BE49-F238E27FC236}">
                <a16:creationId xmlns:a16="http://schemas.microsoft.com/office/drawing/2014/main" id="{E144429D-39EA-48FA-BF40-F7E27F86EFFC}"/>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74" name="TextBox 73">
            <a:extLst>
              <a:ext uri="{FF2B5EF4-FFF2-40B4-BE49-F238E27FC236}">
                <a16:creationId xmlns:a16="http://schemas.microsoft.com/office/drawing/2014/main" id="{088C102C-1852-40AC-8524-6AE706ED51D0}"/>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41" name="D_3b251f3c426c31a3_CalcTable"/>
          <p:cNvGraphicFramePr>
            <a:graphicFrameLocks noGrp="1"/>
          </p:cNvGraphicFramePr>
          <p:nvPr>
            <p:extLst>
              <p:ext uri="{D42A27DB-BD31-4B8C-83A1-F6EECF244321}">
                <p14:modId xmlns:p14="http://schemas.microsoft.com/office/powerpoint/2010/main" val="2779582901"/>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44" name="D_3b251f3c426c31a3" hidden="1"/>
          <p:cNvGraphicFramePr/>
          <p:nvPr>
            <p:extLst>
              <p:ext uri="{D42A27DB-BD31-4B8C-83A1-F6EECF244321}">
                <p14:modId xmlns:p14="http://schemas.microsoft.com/office/powerpoint/2010/main" val="3105425367"/>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9" name="D_9552986553949f94">
            <a:extLst>
              <a:ext uri="{FF2B5EF4-FFF2-40B4-BE49-F238E27FC236}">
                <a16:creationId xmlns:a16="http://schemas.microsoft.com/office/drawing/2014/main" id="{92DE1580-DB4D-4962-921A-2F8B99575852}"/>
              </a:ext>
            </a:extLst>
          </p:cNvPr>
          <p:cNvGraphicFramePr/>
          <p:nvPr>
            <p:extLst>
              <p:ext uri="{D42A27DB-BD31-4B8C-83A1-F6EECF244321}">
                <p14:modId xmlns:p14="http://schemas.microsoft.com/office/powerpoint/2010/main" val="2757033563"/>
              </p:ext>
            </p:extLst>
          </p:nvPr>
        </p:nvGraphicFramePr>
        <p:xfrm>
          <a:off x="3479428" y="2078445"/>
          <a:ext cx="2947144" cy="186144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102706954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842483"/>
            <a:ext cx="8280920" cy="1107996"/>
          </a:xfrm>
        </p:spPr>
        <p:txBody>
          <a:bodyPr/>
          <a:lstStyle/>
          <a:p>
            <a:r>
              <a:rPr lang="en-GB" sz="3600" dirty="0"/>
              <a:t>Managing health conditions</a:t>
            </a:r>
            <a:br>
              <a:rPr lang="en-GB" sz="3600" dirty="0"/>
            </a:br>
            <a:endParaRPr lang="en-GB" sz="3600" dirty="0">
              <a:solidFill>
                <a:schemeClr val="accent5">
                  <a:lumMod val="60000"/>
                  <a:lumOff val="40000"/>
                </a:schemeClr>
              </a:solidFill>
            </a:endParaRPr>
          </a:p>
        </p:txBody>
      </p:sp>
    </p:spTree>
    <p:extLst>
      <p:ext uri="{BB962C8B-B14F-4D97-AF65-F5344CB8AC3E}">
        <p14:creationId xmlns:p14="http://schemas.microsoft.com/office/powerpoint/2010/main" val="101078420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D_5b811bef4c4c6cef">
            <a:extLst>
              <a:ext uri="{FF2B5EF4-FFF2-40B4-BE49-F238E27FC236}">
                <a16:creationId xmlns:a16="http://schemas.microsoft.com/office/drawing/2014/main" id="{4AEA36EB-63E9-40F7-B025-DDBAE677AFD0}"/>
              </a:ext>
            </a:extLst>
          </p:cNvPr>
          <p:cNvGraphicFramePr>
            <a:graphicFrameLocks/>
          </p:cNvGraphicFramePr>
          <p:nvPr>
            <p:extLst>
              <p:ext uri="{D42A27DB-BD31-4B8C-83A1-F6EECF244321}">
                <p14:modId xmlns:p14="http://schemas.microsoft.com/office/powerpoint/2010/main" val="1249102574"/>
              </p:ext>
            </p:extLst>
          </p:nvPr>
        </p:nvGraphicFramePr>
        <p:xfrm>
          <a:off x="11546" y="1748262"/>
          <a:ext cx="3936914" cy="3138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D_c3caa184e4679cef"/>
          <p:cNvGraphicFramePr>
            <a:graphicFrameLocks noGrp="1"/>
          </p:cNvGraphicFramePr>
          <p:nvPr>
            <p:extLst>
              <p:ext uri="{D42A27DB-BD31-4B8C-83A1-F6EECF244321}">
                <p14:modId xmlns:p14="http://schemas.microsoft.com/office/powerpoint/2010/main" val="3424563170"/>
              </p:ext>
            </p:extLst>
          </p:nvPr>
        </p:nvGraphicFramePr>
        <p:xfrm>
          <a:off x="7987704" y="212200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77%</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D_a31cec5e72416cef"/>
          <p:cNvGraphicFramePr>
            <a:graphicFrameLocks noGrp="1"/>
          </p:cNvGraphicFramePr>
          <p:nvPr>
            <p:extLst>
              <p:ext uri="{D42A27DB-BD31-4B8C-83A1-F6EECF244321}">
                <p14:modId xmlns:p14="http://schemas.microsoft.com/office/powerpoint/2010/main" val="849884837"/>
              </p:ext>
            </p:extLst>
          </p:nvPr>
        </p:nvGraphicFramePr>
        <p:xfrm>
          <a:off x="6537176"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21%</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a:xfrm>
            <a:off x="247801" y="0"/>
            <a:ext cx="8449615" cy="764704"/>
          </a:xfrm>
        </p:spPr>
        <p:txBody>
          <a:bodyPr/>
          <a:lstStyle/>
          <a:p>
            <a:r>
              <a:rPr lang="en-GB" dirty="0"/>
              <a:t>Support with managing long-term conditions, disabilities, or illnesses</a:t>
            </a:r>
          </a:p>
        </p:txBody>
      </p:sp>
      <p:graphicFrame>
        <p:nvGraphicFramePr>
          <p:cNvPr id="53" name="D_68bc2fc800e46cef"/>
          <p:cNvGraphicFramePr>
            <a:graphicFrameLocks noGrp="1"/>
          </p:cNvGraphicFramePr>
          <p:nvPr>
            <p:extLst>
              <p:ext uri="{D42A27DB-BD31-4B8C-83A1-F6EECF244321}">
                <p14:modId xmlns:p14="http://schemas.microsoft.com/office/powerpoint/2010/main" val="2652105086"/>
              </p:ext>
            </p:extLst>
          </p:nvPr>
        </p:nvGraphicFramePr>
        <p:xfrm>
          <a:off x="7987704" y="306896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23%</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TextBox 49"/>
          <p:cNvSpPr txBox="1"/>
          <p:nvPr/>
        </p:nvSpPr>
        <p:spPr>
          <a:xfrm>
            <a:off x="8306556" y="2636912"/>
            <a:ext cx="1368152" cy="369332"/>
          </a:xfrm>
          <a:prstGeom prst="rect">
            <a:avLst/>
          </a:prstGeom>
          <a:noFill/>
          <a:effectLst/>
        </p:spPr>
        <p:txBody>
          <a:bodyPr wrap="square" lIns="0" tIns="0" rIns="0" bIns="0" rtlCol="0">
            <a:spAutoFit/>
          </a:bodyPr>
          <a:lstStyle/>
          <a:p>
            <a:pPr algn="ctr"/>
            <a:br>
              <a:rPr lang="en-GB" dirty="0"/>
            </a:br>
            <a:r>
              <a:rPr lang="en-GB" dirty="0"/>
              <a:t>Yes</a:t>
            </a:r>
          </a:p>
        </p:txBody>
      </p:sp>
      <p:sp>
        <p:nvSpPr>
          <p:cNvPr id="51" name="TextBox 50"/>
          <p:cNvSpPr txBox="1"/>
          <p:nvPr/>
        </p:nvSpPr>
        <p:spPr>
          <a:xfrm>
            <a:off x="8337376" y="3786492"/>
            <a:ext cx="1368152" cy="184666"/>
          </a:xfrm>
          <a:prstGeom prst="rect">
            <a:avLst/>
          </a:prstGeom>
          <a:noFill/>
          <a:effectLst/>
        </p:spPr>
        <p:txBody>
          <a:bodyPr wrap="square" lIns="0" tIns="0" rIns="0" bIns="0" rtlCol="0">
            <a:spAutoFit/>
          </a:bodyPr>
          <a:lstStyle/>
          <a:p>
            <a:pPr algn="ctr"/>
            <a:r>
              <a:rPr lang="en-GB" dirty="0"/>
              <a:t>No</a:t>
            </a:r>
          </a:p>
        </p:txBody>
      </p:sp>
      <p:graphicFrame>
        <p:nvGraphicFramePr>
          <p:cNvPr id="6" name="Ipsos Ribbon Rules" hidden="1"/>
          <p:cNvGraphicFramePr/>
          <p:nvPr>
            <p:extLst>
              <p:ext uri="{D42A27DB-BD31-4B8C-83A1-F6EECF244321}">
                <p14:modId xmlns:p14="http://schemas.microsoft.com/office/powerpoint/2010/main" val="263919668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1d9b622c46c94127" hidden="1"/>
          <p:cNvGraphicFramePr/>
          <p:nvPr>
            <p:extLst>
              <p:ext uri="{D42A27DB-BD31-4B8C-83A1-F6EECF244321}">
                <p14:modId xmlns:p14="http://schemas.microsoft.com/office/powerpoint/2010/main" val="1588473028"/>
              </p:ext>
            </p:extLst>
          </p:nvPr>
        </p:nvGraphicFramePr>
        <p:xfrm>
          <a:off x="-950311" y="458929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D_0b4a4e23c472fe75" hidden="1"/>
          <p:cNvGraphicFramePr/>
          <p:nvPr>
            <p:extLst>
              <p:ext uri="{D42A27DB-BD31-4B8C-83A1-F6EECF244321}">
                <p14:modId xmlns:p14="http://schemas.microsoft.com/office/powerpoint/2010/main" val="2590810467"/>
              </p:ext>
            </p:extLst>
          </p:nvPr>
        </p:nvGraphicFramePr>
        <p:xfrm>
          <a:off x="8555140" y="4568403"/>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D_585e000d5eb78225_CalcTable"/>
          <p:cNvGraphicFramePr>
            <a:graphicFrameLocks noGrp="1"/>
          </p:cNvGraphicFramePr>
          <p:nvPr>
            <p:extLst>
              <p:ext uri="{D42A27DB-BD31-4B8C-83A1-F6EECF244321}">
                <p14:modId xmlns:p14="http://schemas.microsoft.com/office/powerpoint/2010/main" val="739600897"/>
              </p:ext>
            </p:extLst>
          </p:nvPr>
        </p:nvGraphicFramePr>
        <p:xfrm>
          <a:off x="45996" y="6046048"/>
          <a:ext cx="7067243" cy="216024"/>
        </p:xfrm>
        <a:graphic>
          <a:graphicData uri="http://schemas.openxmlformats.org/drawingml/2006/table">
            <a:tbl>
              <a:tblPr firstRow="1" bandRow="1">
                <a:tableStyleId>{5C22544A-7EE6-4342-B048-85BDC9FD1C3A}</a:tableStyleId>
              </a:tblPr>
              <a:tblGrid>
                <a:gridCol w="7067243">
                  <a:extLst>
                    <a:ext uri="{9D8B030D-6E8A-4147-A177-3AD203B41FA5}">
                      <a16:colId xmlns:a16="http://schemas.microsoft.com/office/drawing/2014/main" val="20000"/>
                    </a:ext>
                  </a:extLst>
                </a:gridCol>
              </a:tblGrid>
              <a:tr h="216024">
                <a:tc>
                  <a:txBody>
                    <a:bodyPr/>
                    <a:lstStyle/>
                    <a:p>
                      <a:pPr marL="0" indent="0">
                        <a:buNone/>
                      </a:pPr>
                      <a:r>
                        <a:rPr lang="en-GB" sz="800" b="0">
                          <a:solidFill>
                            <a:schemeClr val="bg1"/>
                          </a:solidFill>
                        </a:rPr>
                        <a:t>Base: All with a long-term condition excluding ‘I haven’t needed support’ and ‘Don’t know / can’t say’: National (279,703); CCG 2020 (2,356); CCG 2019 (2,409); CCG 2018 (2,300); Practice bases range from 30 to 70; CCG bases range from 644 to 3,830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4" name="D_8ae4477a2591acef"/>
          <p:cNvGraphicFramePr>
            <a:graphicFrameLocks noGrp="1"/>
          </p:cNvGraphicFramePr>
          <p:nvPr>
            <p:extLst>
              <p:ext uri="{D42A27DB-BD31-4B8C-83A1-F6EECF244321}">
                <p14:modId xmlns:p14="http://schemas.microsoft.com/office/powerpoint/2010/main" val="4216418915"/>
              </p:ext>
            </p:extLst>
          </p:nvPr>
        </p:nvGraphicFramePr>
        <p:xfrm>
          <a:off x="6542360" y="2123176"/>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79%</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8" name="TextBox 57"/>
          <p:cNvSpPr txBox="1"/>
          <p:nvPr/>
        </p:nvSpPr>
        <p:spPr>
          <a:xfrm>
            <a:off x="6861212" y="2636912"/>
            <a:ext cx="1368152" cy="369332"/>
          </a:xfrm>
          <a:prstGeom prst="rect">
            <a:avLst/>
          </a:prstGeom>
          <a:noFill/>
          <a:effectLst/>
        </p:spPr>
        <p:txBody>
          <a:bodyPr wrap="square" lIns="0" tIns="0" rIns="0" bIns="0" rtlCol="0">
            <a:spAutoFit/>
          </a:bodyPr>
          <a:lstStyle/>
          <a:p>
            <a:pPr algn="ctr"/>
            <a:br>
              <a:rPr lang="en-GB" dirty="0"/>
            </a:br>
            <a:r>
              <a:rPr lang="en-GB" dirty="0"/>
              <a:t>Yes</a:t>
            </a:r>
          </a:p>
        </p:txBody>
      </p:sp>
      <p:sp>
        <p:nvSpPr>
          <p:cNvPr id="60" name="TextBox 59"/>
          <p:cNvSpPr txBox="1"/>
          <p:nvPr/>
        </p:nvSpPr>
        <p:spPr>
          <a:xfrm>
            <a:off x="6888570" y="3786492"/>
            <a:ext cx="1368152" cy="184666"/>
          </a:xfrm>
          <a:prstGeom prst="rect">
            <a:avLst/>
          </a:prstGeom>
          <a:noFill/>
          <a:effectLst/>
        </p:spPr>
        <p:txBody>
          <a:bodyPr wrap="square" lIns="0" tIns="0" rIns="0" bIns="0" rtlCol="0">
            <a:spAutoFit/>
          </a:bodyPr>
          <a:lstStyle/>
          <a:p>
            <a:pPr algn="ctr"/>
            <a:r>
              <a:rPr lang="en-GB" dirty="0"/>
              <a:t>No</a:t>
            </a:r>
          </a:p>
        </p:txBody>
      </p:sp>
      <p:cxnSp>
        <p:nvCxnSpPr>
          <p:cNvPr id="42" name="Straight Connector 41">
            <a:extLst>
              <a:ext uri="{FF2B5EF4-FFF2-40B4-BE49-F238E27FC236}">
                <a16:creationId xmlns:a16="http://schemas.microsoft.com/office/drawing/2014/main" id="{5A8D4180-EACF-48A8-BED2-61E9A88E11C3}"/>
              </a:ext>
            </a:extLst>
          </p:cNvPr>
          <p:cNvCxnSpPr/>
          <p:nvPr/>
        </p:nvCxnSpPr>
        <p:spPr bwMode="auto">
          <a:xfrm>
            <a:off x="6753200" y="2145422"/>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45" name="Straight Connector 44">
            <a:extLst>
              <a:ext uri="{FF2B5EF4-FFF2-40B4-BE49-F238E27FC236}">
                <a16:creationId xmlns:a16="http://schemas.microsoft.com/office/drawing/2014/main" id="{9E2A914B-79A1-4ECB-99CB-3A6CD5832FDE}"/>
              </a:ext>
            </a:extLst>
          </p:cNvPr>
          <p:cNvCxnSpPr/>
          <p:nvPr/>
        </p:nvCxnSpPr>
        <p:spPr bwMode="auto">
          <a:xfrm>
            <a:off x="3224808" y="219109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4" name="Rectangle 63">
            <a:extLst>
              <a:ext uri="{FF2B5EF4-FFF2-40B4-BE49-F238E27FC236}">
                <a16:creationId xmlns:a16="http://schemas.microsoft.com/office/drawing/2014/main" id="{FD1946CA-16BD-421E-A63D-0869E729C75F}"/>
              </a:ext>
            </a:extLst>
          </p:cNvPr>
          <p:cNvSpPr/>
          <p:nvPr/>
        </p:nvSpPr>
        <p:spPr bwMode="auto">
          <a:xfrm>
            <a:off x="0" y="940394"/>
            <a:ext cx="9906000" cy="554207"/>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Q38. In the last 12 months, have you had enough support from local services or organisations to help you to manage your condition (or conditions)?</a:t>
            </a:r>
          </a:p>
        </p:txBody>
      </p:sp>
      <p:sp>
        <p:nvSpPr>
          <p:cNvPr id="62" name="Rectangle 61">
            <a:extLst>
              <a:ext uri="{FF2B5EF4-FFF2-40B4-BE49-F238E27FC236}">
                <a16:creationId xmlns:a16="http://schemas.microsoft.com/office/drawing/2014/main" id="{EECC51AF-F783-4216-872C-299C4E29151D}"/>
              </a:ext>
            </a:extLst>
          </p:cNvPr>
          <p:cNvSpPr/>
          <p:nvPr/>
        </p:nvSpPr>
        <p:spPr bwMode="auto">
          <a:xfrm>
            <a:off x="632520" y="4509121"/>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6" name="TextBox 65">
            <a:extLst>
              <a:ext uri="{FF2B5EF4-FFF2-40B4-BE49-F238E27FC236}">
                <a16:creationId xmlns:a16="http://schemas.microsoft.com/office/drawing/2014/main" id="{9853B3C2-9E1D-4D15-A029-12D2EE6C905A}"/>
              </a:ext>
            </a:extLst>
          </p:cNvPr>
          <p:cNvSpPr txBox="1"/>
          <p:nvPr/>
        </p:nvSpPr>
        <p:spPr>
          <a:xfrm>
            <a:off x="1103080" y="4653137"/>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Practice range within CCG – % </a:t>
            </a:r>
            <a:r>
              <a:rPr lang="en-GB" sz="1100" b="1" dirty="0">
                <a:solidFill>
                  <a:schemeClr val="bg1"/>
                </a:solidFill>
              </a:rPr>
              <a:t>Yes</a:t>
            </a:r>
          </a:p>
        </p:txBody>
      </p:sp>
      <p:sp>
        <p:nvSpPr>
          <p:cNvPr id="67" name="TextBox 66">
            <a:extLst>
              <a:ext uri="{FF2B5EF4-FFF2-40B4-BE49-F238E27FC236}">
                <a16:creationId xmlns:a16="http://schemas.microsoft.com/office/drawing/2014/main" id="{51F26AEE-E6AF-4D89-9F74-82E3CB5D0926}"/>
              </a:ext>
            </a:extLst>
          </p:cNvPr>
          <p:cNvSpPr txBox="1"/>
          <p:nvPr/>
        </p:nvSpPr>
        <p:spPr>
          <a:xfrm>
            <a:off x="5766048" y="4640440"/>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Yes</a:t>
            </a:r>
          </a:p>
        </p:txBody>
      </p:sp>
      <p:graphicFrame>
        <p:nvGraphicFramePr>
          <p:cNvPr id="68" name="D_678c7de2f6a59231">
            <a:extLst>
              <a:ext uri="{FF2B5EF4-FFF2-40B4-BE49-F238E27FC236}">
                <a16:creationId xmlns:a16="http://schemas.microsoft.com/office/drawing/2014/main" id="{3FF89623-6F95-457A-B35F-5875194CBD9C}"/>
              </a:ext>
            </a:extLst>
          </p:cNvPr>
          <p:cNvGraphicFramePr/>
          <p:nvPr>
            <p:extLst>
              <p:ext uri="{D42A27DB-BD31-4B8C-83A1-F6EECF244321}">
                <p14:modId xmlns:p14="http://schemas.microsoft.com/office/powerpoint/2010/main" val="1160098924"/>
              </p:ext>
            </p:extLst>
          </p:nvPr>
        </p:nvGraphicFramePr>
        <p:xfrm>
          <a:off x="1665164" y="4916534"/>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9" name="D_9204ea7fbd3bfa15">
            <a:extLst>
              <a:ext uri="{FF2B5EF4-FFF2-40B4-BE49-F238E27FC236}">
                <a16:creationId xmlns:a16="http://schemas.microsoft.com/office/drawing/2014/main" id="{18028F7A-6B8D-44E0-A0C3-B0A806211E2A}"/>
              </a:ext>
            </a:extLst>
          </p:cNvPr>
          <p:cNvGraphicFramePr/>
          <p:nvPr>
            <p:extLst>
              <p:ext uri="{D42A27DB-BD31-4B8C-83A1-F6EECF244321}">
                <p14:modId xmlns:p14="http://schemas.microsoft.com/office/powerpoint/2010/main" val="1789694518"/>
              </p:ext>
            </p:extLst>
          </p:nvPr>
        </p:nvGraphicFramePr>
        <p:xfrm>
          <a:off x="2868460" y="4916534"/>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0" name="D_43e172ac724e5cd2">
            <a:extLst>
              <a:ext uri="{FF2B5EF4-FFF2-40B4-BE49-F238E27FC236}">
                <a16:creationId xmlns:a16="http://schemas.microsoft.com/office/drawing/2014/main" id="{4E9B219A-06A7-46BD-A63B-075D7487854E}"/>
              </a:ext>
            </a:extLst>
          </p:cNvPr>
          <p:cNvGraphicFramePr/>
          <p:nvPr>
            <p:extLst>
              <p:ext uri="{D42A27DB-BD31-4B8C-83A1-F6EECF244321}">
                <p14:modId xmlns:p14="http://schemas.microsoft.com/office/powerpoint/2010/main" val="315075802"/>
              </p:ext>
            </p:extLst>
          </p:nvPr>
        </p:nvGraphicFramePr>
        <p:xfrm>
          <a:off x="6293322" y="4916534"/>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1" name="D_983cb31360942cd2">
            <a:extLst>
              <a:ext uri="{FF2B5EF4-FFF2-40B4-BE49-F238E27FC236}">
                <a16:creationId xmlns:a16="http://schemas.microsoft.com/office/drawing/2014/main" id="{B6E10C78-F365-4A4F-86E6-578B64D99B42}"/>
              </a:ext>
            </a:extLst>
          </p:cNvPr>
          <p:cNvGraphicFramePr/>
          <p:nvPr>
            <p:extLst>
              <p:ext uri="{D42A27DB-BD31-4B8C-83A1-F6EECF244321}">
                <p14:modId xmlns:p14="http://schemas.microsoft.com/office/powerpoint/2010/main" val="3809170308"/>
              </p:ext>
            </p:extLst>
          </p:nvPr>
        </p:nvGraphicFramePr>
        <p:xfrm>
          <a:off x="7496618" y="4916534"/>
          <a:ext cx="1080000" cy="10801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2" name="D_0ac715fc4cf40ff6_CalcTable">
            <a:extLst>
              <a:ext uri="{FF2B5EF4-FFF2-40B4-BE49-F238E27FC236}">
                <a16:creationId xmlns:a16="http://schemas.microsoft.com/office/drawing/2014/main" id="{BC685492-2417-40EF-B6D9-F0E590A5C515}"/>
              </a:ext>
            </a:extLst>
          </p:cNvPr>
          <p:cNvGraphicFramePr>
            <a:graphicFrameLocks noGrp="1"/>
          </p:cNvGraphicFramePr>
          <p:nvPr>
            <p:extLst>
              <p:ext uri="{D42A27DB-BD31-4B8C-83A1-F6EECF244321}">
                <p14:modId xmlns:p14="http://schemas.microsoft.com/office/powerpoint/2010/main" val="882038163"/>
              </p:ext>
            </p:extLst>
          </p:nvPr>
        </p:nvGraphicFramePr>
        <p:xfrm>
          <a:off x="1868429" y="5136553"/>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64%</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92%</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3" name="D_b21d068abed1ecd2_CalcTable">
            <a:extLst>
              <a:ext uri="{FF2B5EF4-FFF2-40B4-BE49-F238E27FC236}">
                <a16:creationId xmlns:a16="http://schemas.microsoft.com/office/drawing/2014/main" id="{DD8B609C-07C2-4322-B269-497B9ADA7ED4}"/>
              </a:ext>
            </a:extLst>
          </p:cNvPr>
          <p:cNvGraphicFramePr>
            <a:graphicFrameLocks noGrp="1"/>
          </p:cNvGraphicFramePr>
          <p:nvPr>
            <p:extLst>
              <p:ext uri="{D42A27DB-BD31-4B8C-83A1-F6EECF244321}">
                <p14:modId xmlns:p14="http://schemas.microsoft.com/office/powerpoint/2010/main" val="3753767422"/>
              </p:ext>
            </p:extLst>
          </p:nvPr>
        </p:nvGraphicFramePr>
        <p:xfrm>
          <a:off x="6476941" y="5170677"/>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73%</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82%</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9" name="D_0ac715fc4cf40ff6" hidden="1"/>
          <p:cNvGraphicFramePr/>
          <p:nvPr>
            <p:extLst>
              <p:ext uri="{D42A27DB-BD31-4B8C-83A1-F6EECF244321}">
                <p14:modId xmlns:p14="http://schemas.microsoft.com/office/powerpoint/2010/main" val="3870117627"/>
              </p:ext>
            </p:extLst>
          </p:nvPr>
        </p:nvGraphicFramePr>
        <p:xfrm>
          <a:off x="-2154068" y="4993145"/>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1" name="D_b21d068abed1ecd2" hidden="1"/>
          <p:cNvGraphicFramePr/>
          <p:nvPr>
            <p:extLst>
              <p:ext uri="{D42A27DB-BD31-4B8C-83A1-F6EECF244321}">
                <p14:modId xmlns:p14="http://schemas.microsoft.com/office/powerpoint/2010/main" val="953860942"/>
              </p:ext>
            </p:extLst>
          </p:nvPr>
        </p:nvGraphicFramePr>
        <p:xfrm>
          <a:off x="10002676" y="4792169"/>
          <a:ext cx="2032000" cy="5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4" name="D_585e000d5eb78225" hidden="1">
            <a:extLst>
              <a:ext uri="{FF2B5EF4-FFF2-40B4-BE49-F238E27FC236}">
                <a16:creationId xmlns:a16="http://schemas.microsoft.com/office/drawing/2014/main" id="{D5FB2BAB-0703-4F1F-88A4-47516F5ACC6D}"/>
              </a:ext>
            </a:extLst>
          </p:cNvPr>
          <p:cNvGraphicFramePr/>
          <p:nvPr>
            <p:extLst>
              <p:ext uri="{D42A27DB-BD31-4B8C-83A1-F6EECF244321}">
                <p14:modId xmlns:p14="http://schemas.microsoft.com/office/powerpoint/2010/main" val="3975156878"/>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40" name="TextBox 39">
            <a:extLst>
              <a:ext uri="{FF2B5EF4-FFF2-40B4-BE49-F238E27FC236}">
                <a16:creationId xmlns:a16="http://schemas.microsoft.com/office/drawing/2014/main" id="{CE4E8DCF-774C-44DB-9898-0F6A15D3FD51}"/>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47" name="TextBox 46">
            <a:extLst>
              <a:ext uri="{FF2B5EF4-FFF2-40B4-BE49-F238E27FC236}">
                <a16:creationId xmlns:a16="http://schemas.microsoft.com/office/drawing/2014/main" id="{FA76E83D-156D-4B89-96FF-3E1FD9133522}"/>
              </a:ext>
            </a:extLst>
          </p:cNvPr>
          <p:cNvSpPr txBox="1"/>
          <p:nvPr/>
        </p:nvSpPr>
        <p:spPr>
          <a:xfrm>
            <a:off x="7113240" y="1628800"/>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56" name="TextBox 55">
            <a:extLst>
              <a:ext uri="{FF2B5EF4-FFF2-40B4-BE49-F238E27FC236}">
                <a16:creationId xmlns:a16="http://schemas.microsoft.com/office/drawing/2014/main" id="{B19F71F1-B8DC-4C2F-BAF5-AE6A712FED8A}"/>
              </a:ext>
            </a:extLst>
          </p:cNvPr>
          <p:cNvSpPr txBox="1"/>
          <p:nvPr/>
        </p:nvSpPr>
        <p:spPr>
          <a:xfrm>
            <a:off x="3728864" y="1628800"/>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63" name="TextBox 62">
            <a:extLst>
              <a:ext uri="{FF2B5EF4-FFF2-40B4-BE49-F238E27FC236}">
                <a16:creationId xmlns:a16="http://schemas.microsoft.com/office/drawing/2014/main" id="{DDB4FAA3-EE57-40A6-BEE2-F4345A22BAC0}"/>
              </a:ext>
            </a:extLst>
          </p:cNvPr>
          <p:cNvSpPr txBox="1"/>
          <p:nvPr/>
        </p:nvSpPr>
        <p:spPr>
          <a:xfrm>
            <a:off x="7617296" y="6129293"/>
            <a:ext cx="2288704" cy="123111"/>
          </a:xfrm>
          <a:prstGeom prst="rect">
            <a:avLst/>
          </a:prstGeom>
          <a:noFill/>
        </p:spPr>
        <p:txBody>
          <a:bodyPr wrap="square" lIns="0" tIns="0" rIns="0" bIns="0" rtlCol="0">
            <a:spAutoFit/>
          </a:bodyPr>
          <a:lstStyle/>
          <a:p>
            <a:pPr lvl="0" algn="l"/>
            <a:r>
              <a:rPr lang="en-GB" sz="800" kern="0" dirty="0">
                <a:solidFill>
                  <a:srgbClr val="FFFFFF"/>
                </a:solidFill>
              </a:rPr>
              <a:t>%Yes = %Yes, definitely + %Yes, to some extent</a:t>
            </a:r>
            <a:endParaRPr lang="en-GB" sz="1800" dirty="0"/>
          </a:p>
        </p:txBody>
      </p:sp>
      <p:sp>
        <p:nvSpPr>
          <p:cNvPr id="74" name="TextBox 73">
            <a:extLst>
              <a:ext uri="{FF2B5EF4-FFF2-40B4-BE49-F238E27FC236}">
                <a16:creationId xmlns:a16="http://schemas.microsoft.com/office/drawing/2014/main" id="{CE6096D2-2492-428F-8006-1B6B8AC187C6}"/>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75" name="TextBox 74">
            <a:extLst>
              <a:ext uri="{FF2B5EF4-FFF2-40B4-BE49-F238E27FC236}">
                <a16:creationId xmlns:a16="http://schemas.microsoft.com/office/drawing/2014/main" id="{6B8886B7-56F6-4B73-BC98-4C602DEE823F}"/>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38" name="D_3b251f3c426c31a3_CalcTable"/>
          <p:cNvGraphicFramePr>
            <a:graphicFrameLocks noGrp="1"/>
          </p:cNvGraphicFramePr>
          <p:nvPr>
            <p:extLst>
              <p:ext uri="{D42A27DB-BD31-4B8C-83A1-F6EECF244321}">
                <p14:modId xmlns:p14="http://schemas.microsoft.com/office/powerpoint/2010/main" val="934963987"/>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46" name="D_3b251f3c426c31a3" hidden="1"/>
          <p:cNvGraphicFramePr/>
          <p:nvPr>
            <p:extLst>
              <p:ext uri="{D42A27DB-BD31-4B8C-83A1-F6EECF244321}">
                <p14:modId xmlns:p14="http://schemas.microsoft.com/office/powerpoint/2010/main" val="616536387"/>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3" name="D_021ab13770c80f64">
            <a:extLst>
              <a:ext uri="{FF2B5EF4-FFF2-40B4-BE49-F238E27FC236}">
                <a16:creationId xmlns:a16="http://schemas.microsoft.com/office/drawing/2014/main" id="{237784D6-00CD-4DFC-BB01-2123900E03C2}"/>
              </a:ext>
            </a:extLst>
          </p:cNvPr>
          <p:cNvGraphicFramePr/>
          <p:nvPr>
            <p:extLst>
              <p:ext uri="{D42A27DB-BD31-4B8C-83A1-F6EECF244321}">
                <p14:modId xmlns:p14="http://schemas.microsoft.com/office/powerpoint/2010/main" val="2073028338"/>
              </p:ext>
            </p:extLst>
          </p:nvPr>
        </p:nvGraphicFramePr>
        <p:xfrm>
          <a:off x="3454491" y="2087215"/>
          <a:ext cx="2999056" cy="186144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312804573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appointment: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a:solidFill>
                  <a:schemeClr val="bg1"/>
                </a:solidFill>
              </a:rPr>
              <a:t>	</a:t>
            </a:r>
          </a:p>
        </p:txBody>
      </p:sp>
      <p:sp>
        <p:nvSpPr>
          <p:cNvPr id="23" name="Rectangle 22"/>
          <p:cNvSpPr/>
          <p:nvPr/>
        </p:nvSpPr>
        <p:spPr>
          <a:xfrm>
            <a:off x="56456" y="1484784"/>
            <a:ext cx="6264857"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‘yes’ they have had enough support to manage their condition(s)</a:t>
            </a:r>
            <a:endParaRPr lang="en-GB" sz="2000" b="1" i="1" dirty="0">
              <a:solidFill>
                <a:schemeClr val="tx1">
                  <a:lumMod val="75000"/>
                  <a:lumOff val="25000"/>
                </a:schemeClr>
              </a:solidFill>
            </a:endParaRPr>
          </a:p>
        </p:txBody>
      </p:sp>
      <p:graphicFrame>
        <p:nvGraphicFramePr>
          <p:cNvPr id="31" name="D_fda6b0f8a0c4c22d"/>
          <p:cNvGraphicFramePr/>
          <p:nvPr>
            <p:extLst>
              <p:ext uri="{D42A27DB-BD31-4B8C-83A1-F6EECF244321}">
                <p14:modId xmlns:p14="http://schemas.microsoft.com/office/powerpoint/2010/main" val="3583437950"/>
              </p:ext>
            </p:extLst>
          </p:nvPr>
        </p:nvGraphicFramePr>
        <p:xfrm>
          <a:off x="128464"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_1ad3201619664aab" hidden="1"/>
          <p:cNvGraphicFramePr/>
          <p:nvPr>
            <p:extLst>
              <p:ext uri="{D42A27DB-BD31-4B8C-83A1-F6EECF244321}">
                <p14:modId xmlns:p14="http://schemas.microsoft.com/office/powerpoint/2010/main" val="529003841"/>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D_1ad3201619664aab_CalcTable"/>
          <p:cNvGraphicFramePr>
            <a:graphicFrameLocks noGrp="1"/>
          </p:cNvGraphicFramePr>
          <p:nvPr>
            <p:extLst>
              <p:ext uri="{D42A27DB-BD31-4B8C-83A1-F6EECF244321}">
                <p14:modId xmlns:p14="http://schemas.microsoft.com/office/powerpoint/2010/main" val="156622912"/>
              </p:ext>
            </p:extLst>
          </p:nvPr>
        </p:nvGraphicFramePr>
        <p:xfrm>
          <a:off x="-15552" y="6046627"/>
          <a:ext cx="7128792" cy="299353"/>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tblGrid>
              <a:tr h="299353">
                <a:tc>
                  <a:txBody>
                    <a:bodyPr/>
                    <a:lstStyle/>
                    <a:p>
                      <a:pPr marL="0" indent="0">
                        <a:buNone/>
                      </a:pPr>
                      <a:r>
                        <a:rPr lang="en-GB" sz="800" b="0">
                          <a:solidFill>
                            <a:schemeClr val="bg1"/>
                          </a:solidFill>
                        </a:rPr>
                        <a:t>Base: All with a long-term condition excluding ‘I haven’t needed support’ and ‘Don’t know / can’t say’: National (279,703); CCG 2020 (2,356); Practice bases range from 30 to 70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Rectangle 17">
            <a:extLst>
              <a:ext uri="{FF2B5EF4-FFF2-40B4-BE49-F238E27FC236}">
                <a16:creationId xmlns:a16="http://schemas.microsoft.com/office/drawing/2014/main" id="{3EEC80DE-25F5-4FCF-AFA2-4A153C0AE989}"/>
              </a:ext>
            </a:extLst>
          </p:cNvPr>
          <p:cNvSpPr/>
          <p:nvPr/>
        </p:nvSpPr>
        <p:spPr bwMode="auto">
          <a:xfrm>
            <a:off x="0" y="940394"/>
            <a:ext cx="9906000" cy="517818"/>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Q38. In the last 12 months, have you had enough support from local services or organisations to help you to manage your condition (or conditions)?</a:t>
            </a:r>
          </a:p>
        </p:txBody>
      </p:sp>
      <p:sp>
        <p:nvSpPr>
          <p:cNvPr id="26" name="Rectangle 25">
            <a:extLst>
              <a:ext uri="{FF2B5EF4-FFF2-40B4-BE49-F238E27FC236}">
                <a16:creationId xmlns:a16="http://schemas.microsoft.com/office/drawing/2014/main" id="{11B4F713-A00A-469B-9025-5EAC24A84C0C}"/>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19" name="Group 18">
            <a:extLst>
              <a:ext uri="{FF2B5EF4-FFF2-40B4-BE49-F238E27FC236}">
                <a16:creationId xmlns:a16="http://schemas.microsoft.com/office/drawing/2014/main" id="{6670C3FA-A742-4F44-B805-1B4FD87C6C97}"/>
              </a:ext>
            </a:extLst>
          </p:cNvPr>
          <p:cNvGrpSpPr/>
          <p:nvPr/>
        </p:nvGrpSpPr>
        <p:grpSpPr>
          <a:xfrm>
            <a:off x="6880448" y="1562308"/>
            <a:ext cx="2969096" cy="138500"/>
            <a:chOff x="4380332" y="1526076"/>
            <a:chExt cx="2969096" cy="138500"/>
          </a:xfrm>
        </p:grpSpPr>
        <p:sp>
          <p:nvSpPr>
            <p:cNvPr id="21" name="TextBox 7">
              <a:extLst>
                <a:ext uri="{FF2B5EF4-FFF2-40B4-BE49-F238E27FC236}">
                  <a16:creationId xmlns:a16="http://schemas.microsoft.com/office/drawing/2014/main" id="{DA22792B-4340-4F14-B2D1-A78529B91332}"/>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2" name="TextBox 8">
              <a:extLst>
                <a:ext uri="{FF2B5EF4-FFF2-40B4-BE49-F238E27FC236}">
                  <a16:creationId xmlns:a16="http://schemas.microsoft.com/office/drawing/2014/main" id="{4657B6F5-ADE5-42EF-AECA-4235B90AF99F}"/>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2" name="Oval 15">
              <a:extLst>
                <a:ext uri="{FF2B5EF4-FFF2-40B4-BE49-F238E27FC236}">
                  <a16:creationId xmlns:a16="http://schemas.microsoft.com/office/drawing/2014/main" id="{0FF40F45-321A-4F83-9EEE-D64099518A12}"/>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3" name="TextBox 13">
              <a:extLst>
                <a:ext uri="{FF2B5EF4-FFF2-40B4-BE49-F238E27FC236}">
                  <a16:creationId xmlns:a16="http://schemas.microsoft.com/office/drawing/2014/main" id="{FBB6D88F-D059-4CD1-BC0A-D8B88D471908}"/>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4" name="Oval 33">
            <a:extLst>
              <a:ext uri="{FF2B5EF4-FFF2-40B4-BE49-F238E27FC236}">
                <a16:creationId xmlns:a16="http://schemas.microsoft.com/office/drawing/2014/main" id="{B98BE587-DD88-4713-92C5-740B8217F8C0}"/>
              </a:ext>
            </a:extLst>
          </p:cNvPr>
          <p:cNvSpPr/>
          <p:nvPr/>
        </p:nvSpPr>
        <p:spPr bwMode="auto">
          <a:xfrm>
            <a:off x="6710653" y="1562973"/>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5" name="Straight Connector 34">
            <a:extLst>
              <a:ext uri="{FF2B5EF4-FFF2-40B4-BE49-F238E27FC236}">
                <a16:creationId xmlns:a16="http://schemas.microsoft.com/office/drawing/2014/main" id="{1A31F786-AAFD-4D1D-9164-402F96A3C457}"/>
              </a:ext>
            </a:extLst>
          </p:cNvPr>
          <p:cNvCxnSpPr>
            <a:cxnSpLocks/>
          </p:cNvCxnSpPr>
          <p:nvPr/>
        </p:nvCxnSpPr>
        <p:spPr bwMode="auto">
          <a:xfrm flipH="1">
            <a:off x="8378981" y="1641854"/>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
        <p:nvSpPr>
          <p:cNvPr id="37" name="TextBox 36">
            <a:extLst>
              <a:ext uri="{FF2B5EF4-FFF2-40B4-BE49-F238E27FC236}">
                <a16:creationId xmlns:a16="http://schemas.microsoft.com/office/drawing/2014/main" id="{4098894C-6427-4B75-A1A8-904F47C228F8}"/>
              </a:ext>
            </a:extLst>
          </p:cNvPr>
          <p:cNvSpPr txBox="1"/>
          <p:nvPr/>
        </p:nvSpPr>
        <p:spPr>
          <a:xfrm>
            <a:off x="7617296" y="6129293"/>
            <a:ext cx="2288704" cy="123111"/>
          </a:xfrm>
          <a:prstGeom prst="rect">
            <a:avLst/>
          </a:prstGeom>
          <a:noFill/>
        </p:spPr>
        <p:txBody>
          <a:bodyPr wrap="square" lIns="0" tIns="0" rIns="0" bIns="0" rtlCol="0">
            <a:spAutoFit/>
          </a:bodyPr>
          <a:lstStyle/>
          <a:p>
            <a:pPr lvl="0" algn="l"/>
            <a:r>
              <a:rPr lang="en-GB" sz="800" kern="0" dirty="0">
                <a:solidFill>
                  <a:srgbClr val="FFFFFF"/>
                </a:solidFill>
              </a:rPr>
              <a:t>%Yes = %Yes, definitely + %Yes, to some extent</a:t>
            </a:r>
            <a:endParaRPr lang="en-GB" sz="1800" dirty="0"/>
          </a:p>
        </p:txBody>
      </p:sp>
      <p:sp>
        <p:nvSpPr>
          <p:cNvPr id="25" name="Title 2">
            <a:extLst>
              <a:ext uri="{FF2B5EF4-FFF2-40B4-BE49-F238E27FC236}">
                <a16:creationId xmlns:a16="http://schemas.microsoft.com/office/drawing/2014/main" id="{8ED1F275-EE9F-4676-AEFF-6C6402125681}"/>
              </a:ext>
            </a:extLst>
          </p:cNvPr>
          <p:cNvSpPr>
            <a:spLocks noGrp="1"/>
          </p:cNvSpPr>
          <p:nvPr>
            <p:ph type="title"/>
          </p:nvPr>
        </p:nvSpPr>
        <p:spPr>
          <a:xfrm>
            <a:off x="247649" y="0"/>
            <a:ext cx="8519763" cy="765175"/>
          </a:xfrm>
        </p:spPr>
        <p:txBody>
          <a:bodyPr/>
          <a:lstStyle/>
          <a:p>
            <a:r>
              <a:rPr lang="en-GB" dirty="0"/>
              <a:t>Support with managing long-term conditions, disabilities, or illnesses: how the CCG’s practices compare</a:t>
            </a:r>
          </a:p>
        </p:txBody>
      </p:sp>
    </p:spTree>
    <p:extLst>
      <p:ext uri="{BB962C8B-B14F-4D97-AF65-F5344CB8AC3E}">
        <p14:creationId xmlns:p14="http://schemas.microsoft.com/office/powerpoint/2010/main" val="215955079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hidden="1"/>
          <p:cNvSpPr txBox="1">
            <a:spLocks noGrp="1"/>
          </p:cNvSpPr>
          <p:nvPr>
            <p:ph type="body" sz="quarter" idx="12"/>
          </p:nvPr>
        </p:nvSpPr>
        <p:spPr>
          <a:xfrm>
            <a:off x="76554" y="6158797"/>
            <a:ext cx="9829446" cy="123111"/>
          </a:xfrm>
          <a:prstGeom prst="rect">
            <a:avLst/>
          </a:prstGeom>
          <a:noFill/>
        </p:spPr>
        <p:txBody>
          <a:bodyPr wrap="square" lIns="0" tIns="0" rIns="0" bIns="0" rtlCol="0">
            <a:spAutoFit/>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800" dirty="0">
                <a:solidFill>
                  <a:schemeClr val="bg1"/>
                </a:solidFill>
              </a:rPr>
              <a:t>Base: All those who got an appointment: Practice  bases range from </a:t>
            </a:r>
            <a:r>
              <a:rPr lang="en-GB" sz="800" dirty="0">
                <a:solidFill>
                  <a:schemeClr val="accent5">
                    <a:lumMod val="60000"/>
                    <a:lumOff val="40000"/>
                  </a:schemeClr>
                </a:solidFill>
              </a:rPr>
              <a:t>[insert  smallest Practice base] </a:t>
            </a:r>
            <a:r>
              <a:rPr lang="en-GB" sz="800" dirty="0">
                <a:solidFill>
                  <a:schemeClr val="bg1"/>
                </a:solidFill>
              </a:rPr>
              <a:t> to </a:t>
            </a:r>
            <a:r>
              <a:rPr lang="en-GB" sz="800" dirty="0">
                <a:solidFill>
                  <a:schemeClr val="accent5">
                    <a:lumMod val="60000"/>
                    <a:lumOff val="40000"/>
                  </a:schemeClr>
                </a:solidFill>
              </a:rPr>
              <a:t>[insert  largest Practice  base] </a:t>
            </a:r>
            <a:r>
              <a:rPr lang="en-GB" sz="800" kern="0" dirty="0">
                <a:solidFill>
                  <a:schemeClr val="bg1"/>
                </a:solidFill>
              </a:rPr>
              <a:t>	</a:t>
            </a:r>
          </a:p>
        </p:txBody>
      </p:sp>
      <p:sp>
        <p:nvSpPr>
          <p:cNvPr id="23" name="Rectangle 22"/>
          <p:cNvSpPr/>
          <p:nvPr/>
        </p:nvSpPr>
        <p:spPr>
          <a:xfrm>
            <a:off x="56456" y="1484784"/>
            <a:ext cx="6264857"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‘yes’ they have had enough support to manage their condition(s)</a:t>
            </a:r>
            <a:endParaRPr lang="en-GB" sz="2000" b="1" i="1" dirty="0">
              <a:solidFill>
                <a:schemeClr val="tx1">
                  <a:lumMod val="75000"/>
                  <a:lumOff val="25000"/>
                </a:schemeClr>
              </a:solidFill>
            </a:endParaRPr>
          </a:p>
        </p:txBody>
      </p:sp>
      <p:graphicFrame>
        <p:nvGraphicFramePr>
          <p:cNvPr id="31" name="D_fda6b0f8a0c4c22d"/>
          <p:cNvGraphicFramePr/>
          <p:nvPr>
            <p:extLst>
              <p:ext uri="{D42A27DB-BD31-4B8C-83A1-F6EECF244321}">
                <p14:modId xmlns:p14="http://schemas.microsoft.com/office/powerpoint/2010/main" val="1698247337"/>
              </p:ext>
            </p:extLst>
          </p:nvPr>
        </p:nvGraphicFramePr>
        <p:xfrm>
          <a:off x="128464"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_1ad3201619664aab" hidden="1"/>
          <p:cNvGraphicFramePr/>
          <p:nvPr>
            <p:extLst>
              <p:ext uri="{D42A27DB-BD31-4B8C-83A1-F6EECF244321}">
                <p14:modId xmlns:p14="http://schemas.microsoft.com/office/powerpoint/2010/main" val="2789223945"/>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D_1ad3201619664aab_CalcTable"/>
          <p:cNvGraphicFramePr>
            <a:graphicFrameLocks noGrp="1"/>
          </p:cNvGraphicFramePr>
          <p:nvPr/>
        </p:nvGraphicFramePr>
        <p:xfrm>
          <a:off x="-15552" y="6046627"/>
          <a:ext cx="7128792" cy="299353"/>
        </p:xfrm>
        <a:graphic>
          <a:graphicData uri="http://schemas.openxmlformats.org/drawingml/2006/table">
            <a:tbl>
              <a:tblPr firstRow="1" bandRow="1">
                <a:tableStyleId>{5C22544A-7EE6-4342-B048-85BDC9FD1C3A}</a:tableStyleId>
              </a:tblPr>
              <a:tblGrid>
                <a:gridCol w="7128792">
                  <a:extLst>
                    <a:ext uri="{9D8B030D-6E8A-4147-A177-3AD203B41FA5}">
                      <a16:colId xmlns:a16="http://schemas.microsoft.com/office/drawing/2014/main" val="20000"/>
                    </a:ext>
                  </a:extLst>
                </a:gridCol>
              </a:tblGrid>
              <a:tr h="299353">
                <a:tc>
                  <a:txBody>
                    <a:bodyPr/>
                    <a:lstStyle/>
                    <a:p>
                      <a:pPr marL="0" indent="0">
                        <a:buNone/>
                      </a:pPr>
                      <a:r>
                        <a:rPr lang="en-GB" sz="800" b="0">
                          <a:solidFill>
                            <a:schemeClr val="bg1"/>
                          </a:solidFill>
                        </a:rPr>
                        <a:t>Base: All with a long-term condition excluding ‘I haven’t needed support’ and ‘Don’t know / can’t say’: National (279,703); CCG 2020 (2,356); Practice bases range from 30 to 70</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Rectangle 17">
            <a:extLst>
              <a:ext uri="{FF2B5EF4-FFF2-40B4-BE49-F238E27FC236}">
                <a16:creationId xmlns:a16="http://schemas.microsoft.com/office/drawing/2014/main" id="{3EEC80DE-25F5-4FCF-AFA2-4A153C0AE989}"/>
              </a:ext>
            </a:extLst>
          </p:cNvPr>
          <p:cNvSpPr/>
          <p:nvPr/>
        </p:nvSpPr>
        <p:spPr bwMode="auto">
          <a:xfrm>
            <a:off x="0" y="940394"/>
            <a:ext cx="9906000" cy="517818"/>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Q38. In the last 12 months, have you had enough support from local services or organisations to help you to manage your condition (or conditions)?</a:t>
            </a:r>
          </a:p>
        </p:txBody>
      </p:sp>
      <p:sp>
        <p:nvSpPr>
          <p:cNvPr id="26" name="Rectangle 25">
            <a:extLst>
              <a:ext uri="{FF2B5EF4-FFF2-40B4-BE49-F238E27FC236}">
                <a16:creationId xmlns:a16="http://schemas.microsoft.com/office/drawing/2014/main" id="{11B4F713-A00A-469B-9025-5EAC24A84C0C}"/>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grpSp>
        <p:nvGrpSpPr>
          <p:cNvPr id="19" name="Group 18">
            <a:extLst>
              <a:ext uri="{FF2B5EF4-FFF2-40B4-BE49-F238E27FC236}">
                <a16:creationId xmlns:a16="http://schemas.microsoft.com/office/drawing/2014/main" id="{6670C3FA-A742-4F44-B805-1B4FD87C6C97}"/>
              </a:ext>
            </a:extLst>
          </p:cNvPr>
          <p:cNvGrpSpPr/>
          <p:nvPr/>
        </p:nvGrpSpPr>
        <p:grpSpPr>
          <a:xfrm>
            <a:off x="6880448" y="1562308"/>
            <a:ext cx="2969096" cy="138500"/>
            <a:chOff x="4380332" y="1526076"/>
            <a:chExt cx="2969096" cy="138500"/>
          </a:xfrm>
        </p:grpSpPr>
        <p:sp>
          <p:nvSpPr>
            <p:cNvPr id="21" name="TextBox 7">
              <a:extLst>
                <a:ext uri="{FF2B5EF4-FFF2-40B4-BE49-F238E27FC236}">
                  <a16:creationId xmlns:a16="http://schemas.microsoft.com/office/drawing/2014/main" id="{DA22792B-4340-4F14-B2D1-A78529B91332}"/>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22" name="TextBox 8">
              <a:extLst>
                <a:ext uri="{FF2B5EF4-FFF2-40B4-BE49-F238E27FC236}">
                  <a16:creationId xmlns:a16="http://schemas.microsoft.com/office/drawing/2014/main" id="{4657B6F5-ADE5-42EF-AECA-4235B90AF99F}"/>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2" name="Oval 15">
              <a:extLst>
                <a:ext uri="{FF2B5EF4-FFF2-40B4-BE49-F238E27FC236}">
                  <a16:creationId xmlns:a16="http://schemas.microsoft.com/office/drawing/2014/main" id="{0FF40F45-321A-4F83-9EEE-D64099518A12}"/>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3" name="TextBox 13">
              <a:extLst>
                <a:ext uri="{FF2B5EF4-FFF2-40B4-BE49-F238E27FC236}">
                  <a16:creationId xmlns:a16="http://schemas.microsoft.com/office/drawing/2014/main" id="{FBB6D88F-D059-4CD1-BC0A-D8B88D471908}"/>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4" name="Oval 33">
            <a:extLst>
              <a:ext uri="{FF2B5EF4-FFF2-40B4-BE49-F238E27FC236}">
                <a16:creationId xmlns:a16="http://schemas.microsoft.com/office/drawing/2014/main" id="{B98BE587-DD88-4713-92C5-740B8217F8C0}"/>
              </a:ext>
            </a:extLst>
          </p:cNvPr>
          <p:cNvSpPr/>
          <p:nvPr/>
        </p:nvSpPr>
        <p:spPr bwMode="auto">
          <a:xfrm>
            <a:off x="6710653" y="1562973"/>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5" name="Straight Connector 34">
            <a:extLst>
              <a:ext uri="{FF2B5EF4-FFF2-40B4-BE49-F238E27FC236}">
                <a16:creationId xmlns:a16="http://schemas.microsoft.com/office/drawing/2014/main" id="{1A31F786-AAFD-4D1D-9164-402F96A3C457}"/>
              </a:ext>
            </a:extLst>
          </p:cNvPr>
          <p:cNvCxnSpPr>
            <a:cxnSpLocks/>
          </p:cNvCxnSpPr>
          <p:nvPr/>
        </p:nvCxnSpPr>
        <p:spPr bwMode="auto">
          <a:xfrm flipH="1">
            <a:off x="8378981" y="1641854"/>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
        <p:nvSpPr>
          <p:cNvPr id="37" name="TextBox 36">
            <a:extLst>
              <a:ext uri="{FF2B5EF4-FFF2-40B4-BE49-F238E27FC236}">
                <a16:creationId xmlns:a16="http://schemas.microsoft.com/office/drawing/2014/main" id="{4098894C-6427-4B75-A1A8-904F47C228F8}"/>
              </a:ext>
            </a:extLst>
          </p:cNvPr>
          <p:cNvSpPr txBox="1"/>
          <p:nvPr/>
        </p:nvSpPr>
        <p:spPr>
          <a:xfrm>
            <a:off x="7617296" y="6129293"/>
            <a:ext cx="2288704" cy="123111"/>
          </a:xfrm>
          <a:prstGeom prst="rect">
            <a:avLst/>
          </a:prstGeom>
          <a:noFill/>
        </p:spPr>
        <p:txBody>
          <a:bodyPr wrap="square" lIns="0" tIns="0" rIns="0" bIns="0" rtlCol="0">
            <a:spAutoFit/>
          </a:bodyPr>
          <a:lstStyle/>
          <a:p>
            <a:pPr lvl="0" algn="l"/>
            <a:r>
              <a:rPr lang="en-GB" sz="800" kern="0" dirty="0">
                <a:solidFill>
                  <a:srgbClr val="FFFFFF"/>
                </a:solidFill>
              </a:rPr>
              <a:t>%Yes = %Yes, definitely + %Yes, to some extent</a:t>
            </a:r>
            <a:endParaRPr lang="en-GB" sz="1800" dirty="0"/>
          </a:p>
        </p:txBody>
      </p:sp>
      <p:sp>
        <p:nvSpPr>
          <p:cNvPr id="25" name="Title 2">
            <a:extLst>
              <a:ext uri="{FF2B5EF4-FFF2-40B4-BE49-F238E27FC236}">
                <a16:creationId xmlns:a16="http://schemas.microsoft.com/office/drawing/2014/main" id="{8ED1F275-EE9F-4676-AEFF-6C6402125681}"/>
              </a:ext>
            </a:extLst>
          </p:cNvPr>
          <p:cNvSpPr>
            <a:spLocks noGrp="1"/>
          </p:cNvSpPr>
          <p:nvPr>
            <p:ph type="title"/>
          </p:nvPr>
        </p:nvSpPr>
        <p:spPr>
          <a:xfrm>
            <a:off x="247649" y="0"/>
            <a:ext cx="8519763" cy="765175"/>
          </a:xfrm>
        </p:spPr>
        <p:txBody>
          <a:bodyPr/>
          <a:lstStyle/>
          <a:p>
            <a:r>
              <a:rPr lang="en-GB" dirty="0"/>
              <a:t>Support with managing long-term conditions, disabilities, or illnesses: how the CCG’s practices compare</a:t>
            </a:r>
          </a:p>
        </p:txBody>
      </p:sp>
    </p:spTree>
    <p:extLst>
      <p:ext uri="{BB962C8B-B14F-4D97-AF65-F5344CB8AC3E}">
        <p14:creationId xmlns:p14="http://schemas.microsoft.com/office/powerpoint/2010/main" val="30575890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7" y="2842483"/>
            <a:ext cx="6768752" cy="1107996"/>
          </a:xfrm>
        </p:spPr>
        <p:txBody>
          <a:bodyPr/>
          <a:lstStyle/>
          <a:p>
            <a:r>
              <a:rPr lang="en-GB" sz="3600" dirty="0"/>
              <a:t>Satisfaction with general practice appointment times</a:t>
            </a:r>
          </a:p>
        </p:txBody>
      </p:sp>
    </p:spTree>
    <p:extLst>
      <p:ext uri="{BB962C8B-B14F-4D97-AF65-F5344CB8AC3E}">
        <p14:creationId xmlns:p14="http://schemas.microsoft.com/office/powerpoint/2010/main" val="50063756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D_972dda2d9bf6eb23">
            <a:extLst>
              <a:ext uri="{FF2B5EF4-FFF2-40B4-BE49-F238E27FC236}">
                <a16:creationId xmlns:a16="http://schemas.microsoft.com/office/drawing/2014/main" id="{1ECB861F-E841-4A03-8362-445659F0404B}"/>
              </a:ext>
            </a:extLst>
          </p:cNvPr>
          <p:cNvGraphicFramePr>
            <a:graphicFrameLocks/>
          </p:cNvGraphicFramePr>
          <p:nvPr>
            <p:extLst>
              <p:ext uri="{D42A27DB-BD31-4B8C-83A1-F6EECF244321}">
                <p14:modId xmlns:p14="http://schemas.microsoft.com/office/powerpoint/2010/main" val="587881072"/>
              </p:ext>
            </p:extLst>
          </p:nvPr>
        </p:nvGraphicFramePr>
        <p:xfrm>
          <a:off x="0" y="1628800"/>
          <a:ext cx="4345316" cy="3138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D_ad533dd1c0d6dba3"/>
          <p:cNvGraphicFramePr>
            <a:graphicFrameLocks noGrp="1"/>
          </p:cNvGraphicFramePr>
          <p:nvPr>
            <p:extLst>
              <p:ext uri="{D42A27DB-BD31-4B8C-83A1-F6EECF244321}">
                <p14:modId xmlns:p14="http://schemas.microsoft.com/office/powerpoint/2010/main" val="3335229024"/>
              </p:ext>
            </p:extLst>
          </p:nvPr>
        </p:nvGraphicFramePr>
        <p:xfrm>
          <a:off x="7987704" y="212200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63%</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D_deffe53ddf83056a"/>
          <p:cNvGraphicFramePr>
            <a:graphicFrameLocks noGrp="1"/>
          </p:cNvGraphicFramePr>
          <p:nvPr>
            <p:extLst>
              <p:ext uri="{D42A27DB-BD31-4B8C-83A1-F6EECF244321}">
                <p14:modId xmlns:p14="http://schemas.microsoft.com/office/powerpoint/2010/main" val="1074092617"/>
              </p:ext>
            </p:extLst>
          </p:nvPr>
        </p:nvGraphicFramePr>
        <p:xfrm>
          <a:off x="6537176" y="304812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15%</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r>
              <a:rPr lang="en-GB" dirty="0"/>
              <a:t>Satisfaction with appointment times</a:t>
            </a:r>
          </a:p>
        </p:txBody>
      </p:sp>
      <p:graphicFrame>
        <p:nvGraphicFramePr>
          <p:cNvPr id="53" name="D_ae59fafe5a5ba6a3"/>
          <p:cNvGraphicFramePr>
            <a:graphicFrameLocks noGrp="1"/>
          </p:cNvGraphicFramePr>
          <p:nvPr>
            <p:extLst>
              <p:ext uri="{D42A27DB-BD31-4B8C-83A1-F6EECF244321}">
                <p14:modId xmlns:p14="http://schemas.microsoft.com/office/powerpoint/2010/main" val="3946712946"/>
              </p:ext>
            </p:extLst>
          </p:nvPr>
        </p:nvGraphicFramePr>
        <p:xfrm>
          <a:off x="7987704" y="3048120"/>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19%</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TextBox 49"/>
          <p:cNvSpPr txBox="1"/>
          <p:nvPr/>
        </p:nvSpPr>
        <p:spPr>
          <a:xfrm>
            <a:off x="8306556" y="2636912"/>
            <a:ext cx="1368152" cy="590931"/>
          </a:xfrm>
          <a:prstGeom prst="rect">
            <a:avLst/>
          </a:prstGeom>
          <a:noFill/>
          <a:effectLst/>
        </p:spPr>
        <p:txBody>
          <a:bodyPr wrap="square" lIns="0" tIns="0" rIns="0" bIns="0" rtlCol="0">
            <a:spAutoFit/>
          </a:bodyPr>
          <a:lstStyle/>
          <a:p>
            <a:pPr algn="ctr"/>
            <a:br>
              <a:rPr lang="en-GB" dirty="0"/>
            </a:br>
            <a:r>
              <a:rPr lang="en-GB" dirty="0"/>
              <a:t>Satisfied</a:t>
            </a:r>
          </a:p>
          <a:p>
            <a:pPr algn="ctr"/>
            <a:endParaRPr lang="en-GB" dirty="0"/>
          </a:p>
        </p:txBody>
      </p:sp>
      <p:sp>
        <p:nvSpPr>
          <p:cNvPr id="51" name="TextBox 50"/>
          <p:cNvSpPr txBox="1"/>
          <p:nvPr/>
        </p:nvSpPr>
        <p:spPr>
          <a:xfrm>
            <a:off x="8337376" y="3748390"/>
            <a:ext cx="1368152" cy="184666"/>
          </a:xfrm>
          <a:prstGeom prst="rect">
            <a:avLst/>
          </a:prstGeom>
          <a:noFill/>
          <a:effectLst/>
        </p:spPr>
        <p:txBody>
          <a:bodyPr wrap="square" lIns="0" tIns="0" rIns="0" bIns="0" rtlCol="0">
            <a:spAutoFit/>
          </a:bodyPr>
          <a:lstStyle/>
          <a:p>
            <a:pPr algn="ctr"/>
            <a:r>
              <a:rPr lang="en-GB" dirty="0"/>
              <a:t>Dissatisfied</a:t>
            </a:r>
          </a:p>
        </p:txBody>
      </p:sp>
      <p:graphicFrame>
        <p:nvGraphicFramePr>
          <p:cNvPr id="6" name="Ipsos Ribbon Rules" hidden="1"/>
          <p:cNvGraphicFramePr/>
          <p:nvPr>
            <p:extLst>
              <p:ext uri="{D42A27DB-BD31-4B8C-83A1-F6EECF244321}">
                <p14:modId xmlns:p14="http://schemas.microsoft.com/office/powerpoint/2010/main" val="355613109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1d9b622c46c94127" hidden="1"/>
          <p:cNvGraphicFramePr/>
          <p:nvPr>
            <p:extLst>
              <p:ext uri="{D42A27DB-BD31-4B8C-83A1-F6EECF244321}">
                <p14:modId xmlns:p14="http://schemas.microsoft.com/office/powerpoint/2010/main" val="2070010552"/>
              </p:ext>
            </p:extLst>
          </p:nvPr>
        </p:nvGraphicFramePr>
        <p:xfrm>
          <a:off x="-950311" y="458929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D_0b4a4e23c472fe75" hidden="1"/>
          <p:cNvGraphicFramePr/>
          <p:nvPr>
            <p:extLst>
              <p:ext uri="{D42A27DB-BD31-4B8C-83A1-F6EECF244321}">
                <p14:modId xmlns:p14="http://schemas.microsoft.com/office/powerpoint/2010/main" val="446587020"/>
              </p:ext>
            </p:extLst>
          </p:nvPr>
        </p:nvGraphicFramePr>
        <p:xfrm>
          <a:off x="8555140" y="4568403"/>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D_227108eed54d49ac_CalcTable"/>
          <p:cNvGraphicFramePr>
            <a:graphicFrameLocks noGrp="1"/>
          </p:cNvGraphicFramePr>
          <p:nvPr>
            <p:extLst>
              <p:ext uri="{D42A27DB-BD31-4B8C-83A1-F6EECF244321}">
                <p14:modId xmlns:p14="http://schemas.microsoft.com/office/powerpoint/2010/main" val="2716782208"/>
              </p:ext>
            </p:extLst>
          </p:nvPr>
        </p:nvGraphicFramePr>
        <p:xfrm>
          <a:off x="45996" y="6046048"/>
          <a:ext cx="7067243" cy="216024"/>
        </p:xfrm>
        <a:graphic>
          <a:graphicData uri="http://schemas.openxmlformats.org/drawingml/2006/table">
            <a:tbl>
              <a:tblPr firstRow="1" bandRow="1">
                <a:tableStyleId>{5C22544A-7EE6-4342-B048-85BDC9FD1C3A}</a:tableStyleId>
              </a:tblPr>
              <a:tblGrid>
                <a:gridCol w="7067243">
                  <a:extLst>
                    <a:ext uri="{9D8B030D-6E8A-4147-A177-3AD203B41FA5}">
                      <a16:colId xmlns:a16="http://schemas.microsoft.com/office/drawing/2014/main" val="20000"/>
                    </a:ext>
                  </a:extLst>
                </a:gridCol>
              </a:tblGrid>
              <a:tr h="216024">
                <a:tc>
                  <a:txBody>
                    <a:bodyPr/>
                    <a:lstStyle/>
                    <a:p>
                      <a:pPr marL="0" indent="0">
                        <a:buNone/>
                      </a:pPr>
                      <a:r>
                        <a:rPr lang="en-GB" sz="800" b="0">
                          <a:solidFill>
                            <a:schemeClr val="bg1"/>
                          </a:solidFill>
                        </a:rPr>
                        <a:t>Base: All those completing a questionnaire excluding ‘I’m not sure when I can get an appointment’: National (663,563); CCG 2020 (4,933); CCG 2019 (5,071); CCG 2018 (4,913); Practice bases range from 66 to 146; CCG bases range from 1,355 to 8,078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4" name="D_66ef352c207dbeca"/>
          <p:cNvGraphicFramePr>
            <a:graphicFrameLocks noGrp="1"/>
          </p:cNvGraphicFramePr>
          <p:nvPr>
            <p:extLst>
              <p:ext uri="{D42A27DB-BD31-4B8C-83A1-F6EECF244321}">
                <p14:modId xmlns:p14="http://schemas.microsoft.com/office/powerpoint/2010/main" val="3076464788"/>
              </p:ext>
            </p:extLst>
          </p:nvPr>
        </p:nvGraphicFramePr>
        <p:xfrm>
          <a:off x="6542360" y="212200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68%</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8" name="TextBox 57"/>
          <p:cNvSpPr txBox="1"/>
          <p:nvPr/>
        </p:nvSpPr>
        <p:spPr>
          <a:xfrm>
            <a:off x="6861212" y="2636912"/>
            <a:ext cx="1368152" cy="590931"/>
          </a:xfrm>
          <a:prstGeom prst="rect">
            <a:avLst/>
          </a:prstGeom>
          <a:noFill/>
          <a:effectLst/>
        </p:spPr>
        <p:txBody>
          <a:bodyPr wrap="square" lIns="0" tIns="0" rIns="0" bIns="0" rtlCol="0">
            <a:spAutoFit/>
          </a:bodyPr>
          <a:lstStyle/>
          <a:p>
            <a:pPr algn="ctr"/>
            <a:br>
              <a:rPr lang="en-GB" dirty="0"/>
            </a:br>
            <a:r>
              <a:rPr lang="en-GB" dirty="0"/>
              <a:t>Satisfied</a:t>
            </a:r>
          </a:p>
          <a:p>
            <a:pPr algn="ctr"/>
            <a:endParaRPr lang="en-GB" dirty="0"/>
          </a:p>
        </p:txBody>
      </p:sp>
      <p:sp>
        <p:nvSpPr>
          <p:cNvPr id="60" name="TextBox 59"/>
          <p:cNvSpPr txBox="1"/>
          <p:nvPr/>
        </p:nvSpPr>
        <p:spPr>
          <a:xfrm>
            <a:off x="6888570" y="3748390"/>
            <a:ext cx="1368152" cy="184666"/>
          </a:xfrm>
          <a:prstGeom prst="rect">
            <a:avLst/>
          </a:prstGeom>
          <a:noFill/>
          <a:effectLst/>
        </p:spPr>
        <p:txBody>
          <a:bodyPr wrap="square" lIns="0" tIns="0" rIns="0" bIns="0" rtlCol="0">
            <a:spAutoFit/>
          </a:bodyPr>
          <a:lstStyle/>
          <a:p>
            <a:pPr algn="ctr"/>
            <a:r>
              <a:rPr lang="en-GB" dirty="0"/>
              <a:t>Dissatisfied</a:t>
            </a:r>
          </a:p>
        </p:txBody>
      </p:sp>
      <p:cxnSp>
        <p:nvCxnSpPr>
          <p:cNvPr id="42" name="Straight Connector 41">
            <a:extLst>
              <a:ext uri="{FF2B5EF4-FFF2-40B4-BE49-F238E27FC236}">
                <a16:creationId xmlns:a16="http://schemas.microsoft.com/office/drawing/2014/main" id="{5A8D4180-EACF-48A8-BED2-61E9A88E11C3}"/>
              </a:ext>
            </a:extLst>
          </p:cNvPr>
          <p:cNvCxnSpPr/>
          <p:nvPr/>
        </p:nvCxnSpPr>
        <p:spPr bwMode="auto">
          <a:xfrm>
            <a:off x="6753200" y="2145422"/>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45" name="Straight Connector 44">
            <a:extLst>
              <a:ext uri="{FF2B5EF4-FFF2-40B4-BE49-F238E27FC236}">
                <a16:creationId xmlns:a16="http://schemas.microsoft.com/office/drawing/2014/main" id="{9E2A914B-79A1-4ECB-99CB-3A6CD5832FDE}"/>
              </a:ext>
            </a:extLst>
          </p:cNvPr>
          <p:cNvCxnSpPr/>
          <p:nvPr/>
        </p:nvCxnSpPr>
        <p:spPr bwMode="auto">
          <a:xfrm>
            <a:off x="3368824" y="217549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67" name="Rectangle 66">
            <a:extLst>
              <a:ext uri="{FF2B5EF4-FFF2-40B4-BE49-F238E27FC236}">
                <a16:creationId xmlns:a16="http://schemas.microsoft.com/office/drawing/2014/main" id="{7F6F188F-BDD5-4F90-B61E-B77CF5AD3432}"/>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Q8. How satisfied are you with the general practice appointment times that are available to you?*</a:t>
            </a:r>
          </a:p>
        </p:txBody>
      </p:sp>
      <p:sp>
        <p:nvSpPr>
          <p:cNvPr id="68" name="TextBox 67">
            <a:extLst>
              <a:ext uri="{FF2B5EF4-FFF2-40B4-BE49-F238E27FC236}">
                <a16:creationId xmlns:a16="http://schemas.microsoft.com/office/drawing/2014/main" id="{36BFB769-7CD3-4448-9273-EF81B150F0E7}"/>
              </a:ext>
            </a:extLst>
          </p:cNvPr>
          <p:cNvSpPr txBox="1"/>
          <p:nvPr/>
        </p:nvSpPr>
        <p:spPr>
          <a:xfrm>
            <a:off x="7273886" y="6081421"/>
            <a:ext cx="2632114" cy="270843"/>
          </a:xfrm>
          <a:prstGeom prst="rect">
            <a:avLst/>
          </a:prstGeom>
          <a:noFill/>
        </p:spPr>
        <p:txBody>
          <a:bodyPr wrap="square" lIns="0" tIns="0" rIns="0" bIns="0" rtlCol="0">
            <a:spAutoFit/>
          </a:bodyPr>
          <a:lstStyle/>
          <a:p>
            <a:pPr lvl="0" algn="l"/>
            <a:r>
              <a:rPr lang="en-GB" sz="800" dirty="0">
                <a:solidFill>
                  <a:srgbClr val="FFFFFF"/>
                </a:solidFill>
              </a:rPr>
              <a:t>%Satisfied = %Very satisfied + %Fairly satisfied </a:t>
            </a:r>
          </a:p>
          <a:p>
            <a:pPr lvl="0" algn="l"/>
            <a:r>
              <a:rPr lang="en-GB" sz="800" dirty="0">
                <a:solidFill>
                  <a:srgbClr val="FFFFFF"/>
                </a:solidFill>
              </a:rPr>
              <a:t>%Dissatisfied = %Very dissatisfied + %Fairly dissatisfied</a:t>
            </a:r>
            <a:endParaRPr lang="en-GB" sz="800" kern="0" dirty="0">
              <a:solidFill>
                <a:srgbClr val="FFFFFF"/>
              </a:solidFill>
            </a:endParaRPr>
          </a:p>
        </p:txBody>
      </p:sp>
      <p:sp>
        <p:nvSpPr>
          <p:cNvPr id="47" name="Rectangle 46">
            <a:extLst>
              <a:ext uri="{FF2B5EF4-FFF2-40B4-BE49-F238E27FC236}">
                <a16:creationId xmlns:a16="http://schemas.microsoft.com/office/drawing/2014/main" id="{2434635A-5594-4929-B125-25B5F25CAC9F}"/>
              </a:ext>
            </a:extLst>
          </p:cNvPr>
          <p:cNvSpPr/>
          <p:nvPr/>
        </p:nvSpPr>
        <p:spPr bwMode="auto">
          <a:xfrm>
            <a:off x="611560" y="4293096"/>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3" name="TextBox 62">
            <a:extLst>
              <a:ext uri="{FF2B5EF4-FFF2-40B4-BE49-F238E27FC236}">
                <a16:creationId xmlns:a16="http://schemas.microsoft.com/office/drawing/2014/main" id="{3D4D51E7-B041-400E-B193-F65DA29649E5}"/>
              </a:ext>
            </a:extLst>
          </p:cNvPr>
          <p:cNvSpPr txBox="1"/>
          <p:nvPr/>
        </p:nvSpPr>
        <p:spPr>
          <a:xfrm>
            <a:off x="1082120" y="4382475"/>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Practice range within CCG – % </a:t>
            </a:r>
            <a:r>
              <a:rPr lang="en-GB" sz="1100" b="1" dirty="0">
                <a:solidFill>
                  <a:schemeClr val="bg1"/>
                </a:solidFill>
              </a:rPr>
              <a:t>Satisfied</a:t>
            </a:r>
          </a:p>
        </p:txBody>
      </p:sp>
      <p:sp>
        <p:nvSpPr>
          <p:cNvPr id="64" name="TextBox 63">
            <a:extLst>
              <a:ext uri="{FF2B5EF4-FFF2-40B4-BE49-F238E27FC236}">
                <a16:creationId xmlns:a16="http://schemas.microsoft.com/office/drawing/2014/main" id="{D792D776-93CD-4E2A-B452-E6E06BFFAF1D}"/>
              </a:ext>
            </a:extLst>
          </p:cNvPr>
          <p:cNvSpPr txBox="1"/>
          <p:nvPr/>
        </p:nvSpPr>
        <p:spPr>
          <a:xfrm>
            <a:off x="5745088" y="4382475"/>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Satisfied</a:t>
            </a:r>
          </a:p>
        </p:txBody>
      </p:sp>
      <p:graphicFrame>
        <p:nvGraphicFramePr>
          <p:cNvPr id="65" name="D_038d31f2e658ae68">
            <a:extLst>
              <a:ext uri="{FF2B5EF4-FFF2-40B4-BE49-F238E27FC236}">
                <a16:creationId xmlns:a16="http://schemas.microsoft.com/office/drawing/2014/main" id="{5C7883C2-827C-4E1A-B264-E6604AE9D7B2}"/>
              </a:ext>
            </a:extLst>
          </p:cNvPr>
          <p:cNvGraphicFramePr/>
          <p:nvPr>
            <p:extLst>
              <p:ext uri="{D42A27DB-BD31-4B8C-83A1-F6EECF244321}">
                <p14:modId xmlns:p14="http://schemas.microsoft.com/office/powerpoint/2010/main" val="1758881052"/>
              </p:ext>
            </p:extLst>
          </p:nvPr>
        </p:nvGraphicFramePr>
        <p:xfrm>
          <a:off x="1644204" y="4671269"/>
          <a:ext cx="1080000" cy="108011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9" name="D_2f59087c8a000b59">
            <a:extLst>
              <a:ext uri="{FF2B5EF4-FFF2-40B4-BE49-F238E27FC236}">
                <a16:creationId xmlns:a16="http://schemas.microsoft.com/office/drawing/2014/main" id="{1A03F2BB-199D-4608-A57A-3CDAC05487F2}"/>
              </a:ext>
            </a:extLst>
          </p:cNvPr>
          <p:cNvGraphicFramePr/>
          <p:nvPr>
            <p:extLst>
              <p:ext uri="{D42A27DB-BD31-4B8C-83A1-F6EECF244321}">
                <p14:modId xmlns:p14="http://schemas.microsoft.com/office/powerpoint/2010/main" val="257316972"/>
              </p:ext>
            </p:extLst>
          </p:nvPr>
        </p:nvGraphicFramePr>
        <p:xfrm>
          <a:off x="2847500" y="4671269"/>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0" name="D_0fbac108c474a87c">
            <a:extLst>
              <a:ext uri="{FF2B5EF4-FFF2-40B4-BE49-F238E27FC236}">
                <a16:creationId xmlns:a16="http://schemas.microsoft.com/office/drawing/2014/main" id="{A0E573CF-D799-4A03-AE48-F08C0C0BAB75}"/>
              </a:ext>
            </a:extLst>
          </p:cNvPr>
          <p:cNvGraphicFramePr/>
          <p:nvPr>
            <p:extLst>
              <p:ext uri="{D42A27DB-BD31-4B8C-83A1-F6EECF244321}">
                <p14:modId xmlns:p14="http://schemas.microsoft.com/office/powerpoint/2010/main" val="1095048477"/>
              </p:ext>
            </p:extLst>
          </p:nvPr>
        </p:nvGraphicFramePr>
        <p:xfrm>
          <a:off x="6272362" y="4671269"/>
          <a:ext cx="1080000" cy="108011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1" name="D_bd91d9d6e1c56236">
            <a:extLst>
              <a:ext uri="{FF2B5EF4-FFF2-40B4-BE49-F238E27FC236}">
                <a16:creationId xmlns:a16="http://schemas.microsoft.com/office/drawing/2014/main" id="{2E11BE17-AFCD-4196-929A-5B5426BAE264}"/>
              </a:ext>
            </a:extLst>
          </p:cNvPr>
          <p:cNvGraphicFramePr/>
          <p:nvPr>
            <p:extLst>
              <p:ext uri="{D42A27DB-BD31-4B8C-83A1-F6EECF244321}">
                <p14:modId xmlns:p14="http://schemas.microsoft.com/office/powerpoint/2010/main" val="1711431386"/>
              </p:ext>
            </p:extLst>
          </p:nvPr>
        </p:nvGraphicFramePr>
        <p:xfrm>
          <a:off x="7475658" y="4671269"/>
          <a:ext cx="1080000" cy="10801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2" name="D_0b84543faa2db87b_CalcTable">
            <a:extLst>
              <a:ext uri="{FF2B5EF4-FFF2-40B4-BE49-F238E27FC236}">
                <a16:creationId xmlns:a16="http://schemas.microsoft.com/office/drawing/2014/main" id="{6D1BA441-8DE0-4E9E-96AC-1661A16F248B}"/>
              </a:ext>
            </a:extLst>
          </p:cNvPr>
          <p:cNvGraphicFramePr>
            <a:graphicFrameLocks noGrp="1"/>
          </p:cNvGraphicFramePr>
          <p:nvPr>
            <p:extLst>
              <p:ext uri="{D42A27DB-BD31-4B8C-83A1-F6EECF244321}">
                <p14:modId xmlns:p14="http://schemas.microsoft.com/office/powerpoint/2010/main" val="3178270257"/>
              </p:ext>
            </p:extLst>
          </p:nvPr>
        </p:nvGraphicFramePr>
        <p:xfrm>
          <a:off x="1847469" y="4891288"/>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42%</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98%</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73" name="D_ae0da4c871aac94e_CalcTable">
            <a:extLst>
              <a:ext uri="{FF2B5EF4-FFF2-40B4-BE49-F238E27FC236}">
                <a16:creationId xmlns:a16="http://schemas.microsoft.com/office/drawing/2014/main" id="{280F9A3C-705C-4DC8-BF86-7ABDF0733111}"/>
              </a:ext>
            </a:extLst>
          </p:cNvPr>
          <p:cNvGraphicFramePr>
            <a:graphicFrameLocks noGrp="1"/>
          </p:cNvGraphicFramePr>
          <p:nvPr>
            <p:extLst>
              <p:ext uri="{D42A27DB-BD31-4B8C-83A1-F6EECF244321}">
                <p14:modId xmlns:p14="http://schemas.microsoft.com/office/powerpoint/2010/main" val="3467030964"/>
              </p:ext>
            </p:extLst>
          </p:nvPr>
        </p:nvGraphicFramePr>
        <p:xfrm>
          <a:off x="6455981" y="4925412"/>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56%</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70%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1" name="D_0b84543faa2db87b" hidden="1"/>
          <p:cNvGraphicFramePr/>
          <p:nvPr>
            <p:extLst>
              <p:ext uri="{D42A27DB-BD31-4B8C-83A1-F6EECF244321}">
                <p14:modId xmlns:p14="http://schemas.microsoft.com/office/powerpoint/2010/main" val="1829539145"/>
              </p:ext>
            </p:extLst>
          </p:nvPr>
        </p:nvGraphicFramePr>
        <p:xfrm>
          <a:off x="-2164054" y="4996532"/>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4" name="D_ae0da4c871aac94e" hidden="1"/>
          <p:cNvGraphicFramePr/>
          <p:nvPr>
            <p:extLst>
              <p:ext uri="{D42A27DB-BD31-4B8C-83A1-F6EECF244321}">
                <p14:modId xmlns:p14="http://schemas.microsoft.com/office/powerpoint/2010/main" val="3701419"/>
              </p:ext>
            </p:extLst>
          </p:nvPr>
        </p:nvGraphicFramePr>
        <p:xfrm>
          <a:off x="10101064" y="4891288"/>
          <a:ext cx="2032000" cy="5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9" name="D_227108eed54d49ac" hidden="1">
            <a:extLst>
              <a:ext uri="{FF2B5EF4-FFF2-40B4-BE49-F238E27FC236}">
                <a16:creationId xmlns:a16="http://schemas.microsoft.com/office/drawing/2014/main" id="{79209C0A-AE7D-4082-A904-A1697ADBE414}"/>
              </a:ext>
            </a:extLst>
          </p:cNvPr>
          <p:cNvGraphicFramePr/>
          <p:nvPr>
            <p:extLst>
              <p:ext uri="{D42A27DB-BD31-4B8C-83A1-F6EECF244321}">
                <p14:modId xmlns:p14="http://schemas.microsoft.com/office/powerpoint/2010/main" val="1915282022"/>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55" name="D_a078fcc945585701">
            <a:extLst>
              <a:ext uri="{FF2B5EF4-FFF2-40B4-BE49-F238E27FC236}">
                <a16:creationId xmlns:a16="http://schemas.microsoft.com/office/drawing/2014/main" id="{FF768EF0-346F-4471-BB06-CA8C582F0DA0}"/>
              </a:ext>
            </a:extLst>
          </p:cNvPr>
          <p:cNvSpPr txBox="1"/>
          <p:nvPr/>
        </p:nvSpPr>
        <p:spPr>
          <a:xfrm>
            <a:off x="56456" y="5898177"/>
            <a:ext cx="9705088" cy="123111"/>
          </a:xfrm>
          <a:prstGeom prst="rect">
            <a:avLst/>
          </a:prstGeom>
          <a:noFill/>
        </p:spPr>
        <p:txBody>
          <a:bodyPr wrap="square" lIns="0" tIns="0" rIns="0" bIns="0" rtlCol="0">
            <a:spAutoFit/>
          </a:bodyPr>
          <a:lstStyle/>
          <a:p>
            <a:pPr algn="l"/>
            <a:r>
              <a:rPr lang="en-GB" sz="800" dirty="0"/>
              <a:t>*Those who say ‘I’m not sure when I can get an appointment’ (2%) have been excluded from these results.</a:t>
            </a:r>
          </a:p>
        </p:txBody>
      </p:sp>
      <p:sp>
        <p:nvSpPr>
          <p:cNvPr id="40" name="TextBox 39">
            <a:extLst>
              <a:ext uri="{FF2B5EF4-FFF2-40B4-BE49-F238E27FC236}">
                <a16:creationId xmlns:a16="http://schemas.microsoft.com/office/drawing/2014/main" id="{7996E70C-35E1-4E92-A151-6B1924E8B20B}"/>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56" name="TextBox 55">
            <a:extLst>
              <a:ext uri="{FF2B5EF4-FFF2-40B4-BE49-F238E27FC236}">
                <a16:creationId xmlns:a16="http://schemas.microsoft.com/office/drawing/2014/main" id="{3462EE50-492E-40F0-A79E-1D2714631822}"/>
              </a:ext>
            </a:extLst>
          </p:cNvPr>
          <p:cNvSpPr txBox="1"/>
          <p:nvPr/>
        </p:nvSpPr>
        <p:spPr>
          <a:xfrm>
            <a:off x="7113240" y="1628800"/>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66" name="TextBox 65">
            <a:extLst>
              <a:ext uri="{FF2B5EF4-FFF2-40B4-BE49-F238E27FC236}">
                <a16:creationId xmlns:a16="http://schemas.microsoft.com/office/drawing/2014/main" id="{1AE8F160-A127-47F4-9EE5-D3BE25C97A15}"/>
              </a:ext>
            </a:extLst>
          </p:cNvPr>
          <p:cNvSpPr txBox="1"/>
          <p:nvPr/>
        </p:nvSpPr>
        <p:spPr>
          <a:xfrm>
            <a:off x="3766141" y="1628800"/>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74" name="TextBox 73">
            <a:extLst>
              <a:ext uri="{FF2B5EF4-FFF2-40B4-BE49-F238E27FC236}">
                <a16:creationId xmlns:a16="http://schemas.microsoft.com/office/drawing/2014/main" id="{BC60207D-F909-4713-910C-090A1DE88E15}"/>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75" name="TextBox 74">
            <a:extLst>
              <a:ext uri="{FF2B5EF4-FFF2-40B4-BE49-F238E27FC236}">
                <a16:creationId xmlns:a16="http://schemas.microsoft.com/office/drawing/2014/main" id="{4C3567E4-2A6E-4883-985A-080277170997}"/>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43" name="D_3b251f3c426c31a3_CalcTable"/>
          <p:cNvGraphicFramePr>
            <a:graphicFrameLocks noGrp="1"/>
          </p:cNvGraphicFramePr>
          <p:nvPr>
            <p:extLst>
              <p:ext uri="{D42A27DB-BD31-4B8C-83A1-F6EECF244321}">
                <p14:modId xmlns:p14="http://schemas.microsoft.com/office/powerpoint/2010/main" val="1254230840"/>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46" name="D_3b251f3c426c31a3" hidden="1"/>
          <p:cNvGraphicFramePr/>
          <p:nvPr>
            <p:extLst>
              <p:ext uri="{D42A27DB-BD31-4B8C-83A1-F6EECF244321}">
                <p14:modId xmlns:p14="http://schemas.microsoft.com/office/powerpoint/2010/main" val="3178428324"/>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39" name="D_7831894ea80448f4">
            <a:extLst>
              <a:ext uri="{FF2B5EF4-FFF2-40B4-BE49-F238E27FC236}">
                <a16:creationId xmlns:a16="http://schemas.microsoft.com/office/drawing/2014/main" id="{92DE1580-DB4D-4962-921A-2F8B99575852}"/>
              </a:ext>
            </a:extLst>
          </p:cNvPr>
          <p:cNvGraphicFramePr/>
          <p:nvPr>
            <p:extLst>
              <p:ext uri="{D42A27DB-BD31-4B8C-83A1-F6EECF244321}">
                <p14:modId xmlns:p14="http://schemas.microsoft.com/office/powerpoint/2010/main" val="2265948299"/>
              </p:ext>
            </p:extLst>
          </p:nvPr>
        </p:nvGraphicFramePr>
        <p:xfrm>
          <a:off x="3578919" y="2115413"/>
          <a:ext cx="2880676" cy="1861441"/>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948548307"/>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247801" y="0"/>
            <a:ext cx="9658199" cy="764704"/>
          </a:xfrm>
        </p:spPr>
        <p:txBody>
          <a:bodyPr/>
          <a:lstStyle/>
          <a:p>
            <a:r>
              <a:rPr lang="en-GB" dirty="0"/>
              <a:t>Satisfaction with appointment times: </a:t>
            </a:r>
            <a:br>
              <a:rPr lang="en-GB" dirty="0"/>
            </a:br>
            <a:r>
              <a:rPr lang="en-GB" dirty="0"/>
              <a:t>how the CCG’s practices compare</a:t>
            </a:r>
          </a:p>
        </p:txBody>
      </p:sp>
      <p:sp>
        <p:nvSpPr>
          <p:cNvPr id="9" name="Text Placeholder 8" hidden="1"/>
          <p:cNvSpPr>
            <a:spLocks noGrp="1"/>
          </p:cNvSpPr>
          <p:nvPr>
            <p:ph type="body" sz="quarter" idx="12"/>
          </p:nvPr>
        </p:nvSpPr>
        <p:spPr>
          <a:xfrm>
            <a:off x="67216" y="6072175"/>
            <a:ext cx="9657946" cy="288462"/>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endParaRPr lang="en-GB" dirty="0"/>
          </a:p>
        </p:txBody>
      </p:sp>
      <p:sp>
        <p:nvSpPr>
          <p:cNvPr id="41" name="Rectangle 40"/>
          <p:cNvSpPr/>
          <p:nvPr/>
        </p:nvSpPr>
        <p:spPr>
          <a:xfrm>
            <a:off x="56456" y="1424835"/>
            <a:ext cx="5686172"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are ‘satisfied’ with the appointment times available</a:t>
            </a:r>
          </a:p>
        </p:txBody>
      </p:sp>
      <p:graphicFrame>
        <p:nvGraphicFramePr>
          <p:cNvPr id="22" name="D_e73b2e8990363f47_CalcTable"/>
          <p:cNvGraphicFramePr>
            <a:graphicFrameLocks noGrp="1"/>
          </p:cNvGraphicFramePr>
          <p:nvPr>
            <p:extLst>
              <p:ext uri="{D42A27DB-BD31-4B8C-83A1-F6EECF244321}">
                <p14:modId xmlns:p14="http://schemas.microsoft.com/office/powerpoint/2010/main" val="2692877938"/>
              </p:ext>
            </p:extLst>
          </p:nvPr>
        </p:nvGraphicFramePr>
        <p:xfrm>
          <a:off x="1" y="6049523"/>
          <a:ext cx="7113240" cy="310016"/>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310016">
                <a:tc>
                  <a:txBody>
                    <a:bodyPr/>
                    <a:lstStyle/>
                    <a:p>
                      <a:pPr marL="0" indent="0">
                        <a:buNone/>
                      </a:pPr>
                      <a:r>
                        <a:rPr lang="en-GB" sz="800" b="0">
                          <a:solidFill>
                            <a:schemeClr val="bg1"/>
                          </a:solidFill>
                        </a:rPr>
                        <a:t>Base: All those completing a questionnaire excluding ‘I’m not sure when I can get an appointment’: National (663,563); CCG 2020 (4,933); 
Practice bases range from 66 to 146</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D_c0a5c4a60ce75c6e"/>
          <p:cNvGraphicFramePr/>
          <p:nvPr>
            <p:extLst>
              <p:ext uri="{D42A27DB-BD31-4B8C-83A1-F6EECF244321}">
                <p14:modId xmlns:p14="http://schemas.microsoft.com/office/powerpoint/2010/main" val="3215803435"/>
              </p:ext>
            </p:extLst>
          </p:nvPr>
        </p:nvGraphicFramePr>
        <p:xfrm>
          <a:off x="150083"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_e73b2e8990363f47" hidden="1"/>
          <p:cNvGraphicFramePr/>
          <p:nvPr>
            <p:extLst>
              <p:ext uri="{D42A27DB-BD31-4B8C-83A1-F6EECF244321}">
                <p14:modId xmlns:p14="http://schemas.microsoft.com/office/powerpoint/2010/main" val="2509473947"/>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7707087" y="6142976"/>
            <a:ext cx="2198913" cy="123111"/>
          </a:xfrm>
          <a:prstGeom prst="rect">
            <a:avLst/>
          </a:prstGeom>
          <a:noFill/>
        </p:spPr>
        <p:txBody>
          <a:bodyPr wrap="square" lIns="0" tIns="0" rIns="0" bIns="0" rtlCol="0">
            <a:spAutoFit/>
          </a:bodyPr>
          <a:lstStyle/>
          <a:p>
            <a:pPr algn="l"/>
            <a:r>
              <a:rPr lang="en-GB" sz="800" dirty="0">
                <a:solidFill>
                  <a:schemeClr val="bg1"/>
                </a:solidFill>
              </a:rPr>
              <a:t>%Satisfied = %Very satisfied + %Fairly satisfied</a:t>
            </a:r>
            <a:endParaRPr lang="en-GB" sz="1100" dirty="0"/>
          </a:p>
        </p:txBody>
      </p:sp>
      <p:sp>
        <p:nvSpPr>
          <p:cNvPr id="25" name="Rectangle 24">
            <a:extLst>
              <a:ext uri="{FF2B5EF4-FFF2-40B4-BE49-F238E27FC236}">
                <a16:creationId xmlns:a16="http://schemas.microsoft.com/office/drawing/2014/main" id="{BFCDDBD7-039E-4BF0-9CA6-BC6893647206}"/>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Q8. How satisfied are you with the general practice appointment times that are available to you?</a:t>
            </a:r>
          </a:p>
        </p:txBody>
      </p:sp>
      <p:grpSp>
        <p:nvGrpSpPr>
          <p:cNvPr id="24" name="Group 23">
            <a:extLst>
              <a:ext uri="{FF2B5EF4-FFF2-40B4-BE49-F238E27FC236}">
                <a16:creationId xmlns:a16="http://schemas.microsoft.com/office/drawing/2014/main" id="{D4B142E5-1B31-4FD8-A219-2A8F86A977E1}"/>
              </a:ext>
            </a:extLst>
          </p:cNvPr>
          <p:cNvGrpSpPr/>
          <p:nvPr/>
        </p:nvGrpSpPr>
        <p:grpSpPr>
          <a:xfrm>
            <a:off x="6880448" y="1504884"/>
            <a:ext cx="2969096" cy="138500"/>
            <a:chOff x="4380332" y="1526076"/>
            <a:chExt cx="2969096" cy="138500"/>
          </a:xfrm>
        </p:grpSpPr>
        <p:sp>
          <p:nvSpPr>
            <p:cNvPr id="27" name="TextBox 7">
              <a:extLst>
                <a:ext uri="{FF2B5EF4-FFF2-40B4-BE49-F238E27FC236}">
                  <a16:creationId xmlns:a16="http://schemas.microsoft.com/office/drawing/2014/main" id="{0DD7C508-9E1A-4590-AD3E-42838B0DCC20}"/>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30" name="TextBox 8">
              <a:extLst>
                <a:ext uri="{FF2B5EF4-FFF2-40B4-BE49-F238E27FC236}">
                  <a16:creationId xmlns:a16="http://schemas.microsoft.com/office/drawing/2014/main" id="{161979B3-A8DE-4B98-81ED-F0C69A07092B}"/>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2" name="Oval 15">
              <a:extLst>
                <a:ext uri="{FF2B5EF4-FFF2-40B4-BE49-F238E27FC236}">
                  <a16:creationId xmlns:a16="http://schemas.microsoft.com/office/drawing/2014/main" id="{40F09741-6A7C-47E9-B5C2-EA626A6AAC78}"/>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3" name="TextBox 13">
              <a:extLst>
                <a:ext uri="{FF2B5EF4-FFF2-40B4-BE49-F238E27FC236}">
                  <a16:creationId xmlns:a16="http://schemas.microsoft.com/office/drawing/2014/main" id="{424F5852-D84E-4C57-81A3-07B792A0C06C}"/>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4" name="Oval 33">
            <a:extLst>
              <a:ext uri="{FF2B5EF4-FFF2-40B4-BE49-F238E27FC236}">
                <a16:creationId xmlns:a16="http://schemas.microsoft.com/office/drawing/2014/main" id="{9B36CCC1-F17F-4916-BD96-5C8AF7A0ECFA}"/>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5" name="Straight Connector 34">
            <a:extLst>
              <a:ext uri="{FF2B5EF4-FFF2-40B4-BE49-F238E27FC236}">
                <a16:creationId xmlns:a16="http://schemas.microsoft.com/office/drawing/2014/main" id="{C68CBB26-91B9-4232-8219-839D785F6F61}"/>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
        <p:nvSpPr>
          <p:cNvPr id="36" name="Rectangle 35">
            <a:extLst>
              <a:ext uri="{FF2B5EF4-FFF2-40B4-BE49-F238E27FC236}">
                <a16:creationId xmlns:a16="http://schemas.microsoft.com/office/drawing/2014/main" id="{EA47EAD3-80BF-4701-ABD5-BA596362061B}"/>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spTree>
    <p:extLst>
      <p:ext uri="{BB962C8B-B14F-4D97-AF65-F5344CB8AC3E}">
        <p14:creationId xmlns:p14="http://schemas.microsoft.com/office/powerpoint/2010/main" val="14022319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247801" y="0"/>
            <a:ext cx="9658199" cy="764704"/>
          </a:xfrm>
        </p:spPr>
        <p:txBody>
          <a:bodyPr/>
          <a:lstStyle/>
          <a:p>
            <a:r>
              <a:rPr lang="en-GB" dirty="0"/>
              <a:t>Satisfaction with appointment times: </a:t>
            </a:r>
            <a:br>
              <a:rPr lang="en-GB" dirty="0"/>
            </a:br>
            <a:r>
              <a:rPr lang="en-GB" dirty="0"/>
              <a:t>how the CCG’s practices compare</a:t>
            </a:r>
          </a:p>
        </p:txBody>
      </p:sp>
      <p:sp>
        <p:nvSpPr>
          <p:cNvPr id="9" name="Text Placeholder 8" hidden="1"/>
          <p:cNvSpPr>
            <a:spLocks noGrp="1"/>
          </p:cNvSpPr>
          <p:nvPr>
            <p:ph type="body" sz="quarter" idx="12"/>
          </p:nvPr>
        </p:nvSpPr>
        <p:spPr>
          <a:xfrm>
            <a:off x="67216" y="6072175"/>
            <a:ext cx="9657946" cy="288462"/>
          </a:xfrm>
        </p:spPr>
        <p:txBody>
          <a:bodyPr/>
          <a:lstStyle/>
          <a:p>
            <a:r>
              <a:rPr lang="en-GB" dirty="0"/>
              <a:t>Base: All those completing a questionnaire : Practice  bases range from </a:t>
            </a:r>
            <a:r>
              <a:rPr lang="en-GB" dirty="0">
                <a:solidFill>
                  <a:schemeClr val="accent5">
                    <a:lumMod val="60000"/>
                    <a:lumOff val="40000"/>
                  </a:schemeClr>
                </a:solidFill>
              </a:rPr>
              <a:t>[insert  smallest Practice base] </a:t>
            </a:r>
            <a:r>
              <a:rPr lang="en-GB" dirty="0"/>
              <a:t> to </a:t>
            </a:r>
            <a:r>
              <a:rPr lang="en-GB" dirty="0">
                <a:solidFill>
                  <a:schemeClr val="accent5">
                    <a:lumMod val="60000"/>
                    <a:lumOff val="40000"/>
                  </a:schemeClr>
                </a:solidFill>
              </a:rPr>
              <a:t>[insert  largest Practice  base] </a:t>
            </a:r>
            <a:endParaRPr lang="en-GB" dirty="0"/>
          </a:p>
        </p:txBody>
      </p:sp>
      <p:sp>
        <p:nvSpPr>
          <p:cNvPr id="41" name="Rectangle 40"/>
          <p:cNvSpPr/>
          <p:nvPr/>
        </p:nvSpPr>
        <p:spPr>
          <a:xfrm>
            <a:off x="56456" y="1424835"/>
            <a:ext cx="5686172" cy="253916"/>
          </a:xfrm>
          <a:prstGeom prst="rect">
            <a:avLst/>
          </a:prstGeom>
        </p:spPr>
        <p:txBody>
          <a:bodyPr wrap="none">
            <a:spAutoFit/>
          </a:bodyPr>
          <a:lstStyle/>
          <a:p>
            <a:pPr algn="l"/>
            <a:r>
              <a:rPr lang="en-GB" sz="1050" b="1" i="1" dirty="0">
                <a:solidFill>
                  <a:schemeClr val="tx1">
                    <a:lumMod val="75000"/>
                    <a:lumOff val="25000"/>
                  </a:schemeClr>
                </a:solidFill>
              </a:rPr>
              <a:t>Percentage of patients saying they are ‘satisfied’ with the appointment times available</a:t>
            </a:r>
          </a:p>
        </p:txBody>
      </p:sp>
      <p:graphicFrame>
        <p:nvGraphicFramePr>
          <p:cNvPr id="22" name="D_e73b2e8990363f47_CalcTable"/>
          <p:cNvGraphicFramePr>
            <a:graphicFrameLocks noGrp="1"/>
          </p:cNvGraphicFramePr>
          <p:nvPr/>
        </p:nvGraphicFramePr>
        <p:xfrm>
          <a:off x="1" y="6049523"/>
          <a:ext cx="7113240" cy="310016"/>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310016">
                <a:tc>
                  <a:txBody>
                    <a:bodyPr/>
                    <a:lstStyle/>
                    <a:p>
                      <a:pPr marL="0" indent="0">
                        <a:buNone/>
                      </a:pPr>
                      <a:r>
                        <a:rPr lang="en-GB" sz="800" b="0">
                          <a:solidFill>
                            <a:schemeClr val="bg1"/>
                          </a:solidFill>
                        </a:rPr>
                        <a:t>Base: All those completing a questionnaire excluding ‘I’m not sure when I can get an appointment’: National (663,563); CCG 2020 (4,933); 
Practice bases range from 66 to 146</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D_c0a5c4a60ce75c6e"/>
          <p:cNvGraphicFramePr/>
          <p:nvPr>
            <p:extLst>
              <p:ext uri="{D42A27DB-BD31-4B8C-83A1-F6EECF244321}">
                <p14:modId xmlns:p14="http://schemas.microsoft.com/office/powerpoint/2010/main" val="3892188775"/>
              </p:ext>
            </p:extLst>
          </p:nvPr>
        </p:nvGraphicFramePr>
        <p:xfrm>
          <a:off x="150083" y="1700808"/>
          <a:ext cx="9649072" cy="3994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_e73b2e8990363f47" hidden="1"/>
          <p:cNvGraphicFramePr/>
          <p:nvPr>
            <p:extLst>
              <p:ext uri="{D42A27DB-BD31-4B8C-83A1-F6EECF244321}">
                <p14:modId xmlns:p14="http://schemas.microsoft.com/office/powerpoint/2010/main" val="1708217614"/>
              </p:ext>
            </p:extLst>
          </p:nvPr>
        </p:nvGraphicFramePr>
        <p:xfrm>
          <a:off x="-2191568" y="5743216"/>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7707087" y="6142976"/>
            <a:ext cx="2198913" cy="123111"/>
          </a:xfrm>
          <a:prstGeom prst="rect">
            <a:avLst/>
          </a:prstGeom>
          <a:noFill/>
        </p:spPr>
        <p:txBody>
          <a:bodyPr wrap="square" lIns="0" tIns="0" rIns="0" bIns="0" rtlCol="0">
            <a:spAutoFit/>
          </a:bodyPr>
          <a:lstStyle/>
          <a:p>
            <a:pPr algn="l"/>
            <a:r>
              <a:rPr lang="en-GB" sz="800" dirty="0">
                <a:solidFill>
                  <a:schemeClr val="bg1"/>
                </a:solidFill>
              </a:rPr>
              <a:t>%Satisfied = %Very satisfied + %Fairly satisfied</a:t>
            </a:r>
            <a:endParaRPr lang="en-GB" sz="1100" dirty="0"/>
          </a:p>
        </p:txBody>
      </p:sp>
      <p:sp>
        <p:nvSpPr>
          <p:cNvPr id="25" name="Rectangle 24">
            <a:extLst>
              <a:ext uri="{FF2B5EF4-FFF2-40B4-BE49-F238E27FC236}">
                <a16:creationId xmlns:a16="http://schemas.microsoft.com/office/drawing/2014/main" id="{BFCDDBD7-039E-4BF0-9CA6-BC6893647206}"/>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Q8. How satisfied are you with the general practice appointment times that are available to you?</a:t>
            </a:r>
          </a:p>
        </p:txBody>
      </p:sp>
      <p:grpSp>
        <p:nvGrpSpPr>
          <p:cNvPr id="24" name="Group 23">
            <a:extLst>
              <a:ext uri="{FF2B5EF4-FFF2-40B4-BE49-F238E27FC236}">
                <a16:creationId xmlns:a16="http://schemas.microsoft.com/office/drawing/2014/main" id="{D4B142E5-1B31-4FD8-A219-2A8F86A977E1}"/>
              </a:ext>
            </a:extLst>
          </p:cNvPr>
          <p:cNvGrpSpPr/>
          <p:nvPr/>
        </p:nvGrpSpPr>
        <p:grpSpPr>
          <a:xfrm>
            <a:off x="6880448" y="1504884"/>
            <a:ext cx="2969096" cy="138500"/>
            <a:chOff x="4380332" y="1526076"/>
            <a:chExt cx="2969096" cy="138500"/>
          </a:xfrm>
        </p:grpSpPr>
        <p:sp>
          <p:nvSpPr>
            <p:cNvPr id="27" name="TextBox 7">
              <a:extLst>
                <a:ext uri="{FF2B5EF4-FFF2-40B4-BE49-F238E27FC236}">
                  <a16:creationId xmlns:a16="http://schemas.microsoft.com/office/drawing/2014/main" id="{0DD7C508-9E1A-4590-AD3E-42838B0DCC20}"/>
                </a:ext>
              </a:extLst>
            </p:cNvPr>
            <p:cNvSpPr txBox="1"/>
            <p:nvPr/>
          </p:nvSpPr>
          <p:spPr>
            <a:xfrm>
              <a:off x="5366439" y="1526076"/>
              <a:ext cx="104688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t>CCG</a:t>
              </a:r>
            </a:p>
          </p:txBody>
        </p:sp>
        <p:sp>
          <p:nvSpPr>
            <p:cNvPr id="30" name="TextBox 8">
              <a:extLst>
                <a:ext uri="{FF2B5EF4-FFF2-40B4-BE49-F238E27FC236}">
                  <a16:creationId xmlns:a16="http://schemas.microsoft.com/office/drawing/2014/main" id="{161979B3-A8DE-4B98-81ED-F0C69A07092B}"/>
                </a:ext>
              </a:extLst>
            </p:cNvPr>
            <p:cNvSpPr txBox="1"/>
            <p:nvPr/>
          </p:nvSpPr>
          <p:spPr>
            <a:xfrm>
              <a:off x="4380332" y="1526076"/>
              <a:ext cx="808856"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Practices </a:t>
              </a:r>
            </a:p>
          </p:txBody>
        </p:sp>
        <p:sp>
          <p:nvSpPr>
            <p:cNvPr id="32" name="Oval 15">
              <a:extLst>
                <a:ext uri="{FF2B5EF4-FFF2-40B4-BE49-F238E27FC236}">
                  <a16:creationId xmlns:a16="http://schemas.microsoft.com/office/drawing/2014/main" id="{40F09741-6A7C-47E9-B5C2-EA626A6AAC78}"/>
                </a:ext>
              </a:extLst>
            </p:cNvPr>
            <p:cNvSpPr/>
            <p:nvPr/>
          </p:nvSpPr>
          <p:spPr bwMode="auto">
            <a:xfrm>
              <a:off x="5175175" y="1541325"/>
              <a:ext cx="108000" cy="108001"/>
            </a:xfrm>
            <a:prstGeom prst="rect">
              <a:avLst/>
            </a:prstGeom>
            <a:solidFill>
              <a:srgbClr val="44BA65"/>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3038" indent="-173038" fontAlgn="base">
                <a:spcBef>
                  <a:spcPct val="0"/>
                </a:spcBef>
                <a:spcAft>
                  <a:spcPct val="0"/>
                </a:spcAft>
                <a:buFont typeface="Arial" pitchFamily="34" charset="0"/>
                <a:buChar char="•"/>
              </a:pPr>
              <a:endParaRPr lang="en-GB" sz="900" dirty="0">
                <a:solidFill>
                  <a:srgbClr val="53534C"/>
                </a:solidFill>
              </a:endParaRPr>
            </a:p>
          </p:txBody>
        </p:sp>
        <p:sp>
          <p:nvSpPr>
            <p:cNvPr id="33" name="TextBox 13">
              <a:extLst>
                <a:ext uri="{FF2B5EF4-FFF2-40B4-BE49-F238E27FC236}">
                  <a16:creationId xmlns:a16="http://schemas.microsoft.com/office/drawing/2014/main" id="{424F5852-D84E-4C57-81A3-07B792A0C06C}"/>
                </a:ext>
              </a:extLst>
            </p:cNvPr>
            <p:cNvSpPr txBox="1"/>
            <p:nvPr/>
          </p:nvSpPr>
          <p:spPr>
            <a:xfrm>
              <a:off x="6384893" y="1526077"/>
              <a:ext cx="964535" cy="138499"/>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ts val="1200"/>
                </a:spcBef>
                <a:spcAft>
                  <a:spcPct val="0"/>
                </a:spcAft>
              </a:pPr>
              <a:r>
                <a:rPr lang="en-GB" sz="900" dirty="0">
                  <a:solidFill>
                    <a:srgbClr val="53534C"/>
                  </a:solidFill>
                </a:rPr>
                <a:t>National</a:t>
              </a:r>
            </a:p>
          </p:txBody>
        </p:sp>
      </p:grpSp>
      <p:sp>
        <p:nvSpPr>
          <p:cNvPr id="34" name="Oval 33">
            <a:extLst>
              <a:ext uri="{FF2B5EF4-FFF2-40B4-BE49-F238E27FC236}">
                <a16:creationId xmlns:a16="http://schemas.microsoft.com/office/drawing/2014/main" id="{9B36CCC1-F17F-4916-BD96-5C8AF7A0ECFA}"/>
              </a:ext>
            </a:extLst>
          </p:cNvPr>
          <p:cNvSpPr/>
          <p:nvPr/>
        </p:nvSpPr>
        <p:spPr bwMode="auto">
          <a:xfrm>
            <a:off x="6710653" y="1505549"/>
            <a:ext cx="114555" cy="123251"/>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cxnSp>
        <p:nvCxnSpPr>
          <p:cNvPr id="35" name="Straight Connector 34">
            <a:extLst>
              <a:ext uri="{FF2B5EF4-FFF2-40B4-BE49-F238E27FC236}">
                <a16:creationId xmlns:a16="http://schemas.microsoft.com/office/drawing/2014/main" id="{C68CBB26-91B9-4232-8219-839D785F6F61}"/>
              </a:ext>
            </a:extLst>
          </p:cNvPr>
          <p:cNvCxnSpPr>
            <a:cxnSpLocks/>
          </p:cNvCxnSpPr>
          <p:nvPr/>
        </p:nvCxnSpPr>
        <p:spPr bwMode="auto">
          <a:xfrm flipH="1">
            <a:off x="8378981" y="1584430"/>
            <a:ext cx="388432" cy="1"/>
          </a:xfrm>
          <a:prstGeom prst="line">
            <a:avLst/>
          </a:prstGeom>
          <a:solidFill>
            <a:schemeClr val="accent2"/>
          </a:solidFill>
          <a:ln w="19050" cap="flat" cmpd="sng" algn="ctr">
            <a:solidFill>
              <a:srgbClr val="D7C26B"/>
            </a:solidFill>
            <a:prstDash val="lgDash"/>
            <a:round/>
            <a:headEnd type="none" w="med" len="med"/>
            <a:tailEnd type="none" w="med" len="med"/>
          </a:ln>
          <a:effectLst/>
        </p:spPr>
      </p:cxnSp>
      <p:sp>
        <p:nvSpPr>
          <p:cNvPr id="36" name="Rectangle 35">
            <a:extLst>
              <a:ext uri="{FF2B5EF4-FFF2-40B4-BE49-F238E27FC236}">
                <a16:creationId xmlns:a16="http://schemas.microsoft.com/office/drawing/2014/main" id="{EA47EAD3-80BF-4701-ABD5-BA596362061B}"/>
              </a:ext>
            </a:extLst>
          </p:cNvPr>
          <p:cNvSpPr/>
          <p:nvPr/>
        </p:nvSpPr>
        <p:spPr>
          <a:xfrm>
            <a:off x="-15552" y="5805264"/>
            <a:ext cx="9703297" cy="253916"/>
          </a:xfrm>
          <a:prstGeom prst="rect">
            <a:avLst/>
          </a:prstGeom>
        </p:spPr>
        <p:txBody>
          <a:bodyPr wrap="square">
            <a:spAutoFit/>
          </a:bodyPr>
          <a:lstStyle/>
          <a:p>
            <a:pPr algn="l"/>
            <a:r>
              <a:rPr lang="en-GB" sz="1050" b="1" dirty="0">
                <a:solidFill>
                  <a:schemeClr val="accent6">
                    <a:lumMod val="75000"/>
                  </a:schemeClr>
                </a:solidFill>
                <a:latin typeface="Arial MT Std Light" pitchFamily="34" charset="0"/>
              </a:rPr>
              <a:t>Comparisons are indicative only: differences may not be statistically significant</a:t>
            </a:r>
            <a:endParaRPr lang="en-GB" sz="1050" dirty="0"/>
          </a:p>
        </p:txBody>
      </p:sp>
    </p:spTree>
    <p:extLst>
      <p:ext uri="{BB962C8B-B14F-4D97-AF65-F5344CB8AC3E}">
        <p14:creationId xmlns:p14="http://schemas.microsoft.com/office/powerpoint/2010/main" val="11090430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a:t>
            </a:r>
          </a:p>
        </p:txBody>
      </p:sp>
      <p:sp>
        <p:nvSpPr>
          <p:cNvPr id="3" name="Content Placeholder 2"/>
          <p:cNvSpPr>
            <a:spLocks noGrp="1"/>
          </p:cNvSpPr>
          <p:nvPr>
            <p:ph sz="quarter" idx="10"/>
          </p:nvPr>
        </p:nvSpPr>
        <p:spPr>
          <a:xfrm>
            <a:off x="259557" y="980728"/>
            <a:ext cx="9382918" cy="5400600"/>
          </a:xfrm>
        </p:spPr>
        <p:txBody>
          <a:bodyPr numCol="2" spcCol="360000"/>
          <a:lstStyle/>
          <a:p>
            <a:pPr>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The GP Patient Survey measures patients’ experiences across a range of topics, including: </a:t>
            </a:r>
          </a:p>
          <a:p>
            <a:pPr lvl="1">
              <a:lnSpc>
                <a:spcPts val="1500"/>
              </a:lnSpc>
              <a:spcAft>
                <a:spcPts val="600"/>
              </a:spcAft>
              <a:buClr>
                <a:srgbClr val="44BA65"/>
              </a:buClr>
            </a:pPr>
            <a:r>
              <a:rPr lang="en-GB" sz="1400" dirty="0">
                <a:solidFill>
                  <a:schemeClr val="tx1"/>
                </a:solidFill>
                <a:latin typeface="Arial MT Std Light" pitchFamily="34" charset="0"/>
                <a:ea typeface="Roboto" panose="02000000000000000000" pitchFamily="2" charset="0"/>
              </a:rPr>
              <a:t>Your local GP services</a:t>
            </a:r>
          </a:p>
          <a:p>
            <a:pPr lvl="1">
              <a:lnSpc>
                <a:spcPts val="1500"/>
              </a:lnSpc>
              <a:spcAft>
                <a:spcPts val="600"/>
              </a:spcAft>
              <a:buClr>
                <a:srgbClr val="44BA65"/>
              </a:buClr>
            </a:pPr>
            <a:r>
              <a:rPr lang="en-GB" sz="1400" dirty="0">
                <a:solidFill>
                  <a:schemeClr val="tx1"/>
                </a:solidFill>
                <a:latin typeface="Arial MT Std Light" pitchFamily="34" charset="0"/>
                <a:ea typeface="Roboto" panose="02000000000000000000" pitchFamily="2" charset="0"/>
              </a:rPr>
              <a:t>Making an appointment</a:t>
            </a:r>
          </a:p>
          <a:p>
            <a:pPr lvl="1">
              <a:lnSpc>
                <a:spcPts val="1500"/>
              </a:lnSpc>
              <a:spcAft>
                <a:spcPts val="600"/>
              </a:spcAft>
              <a:buClr>
                <a:srgbClr val="44BA65"/>
              </a:buClr>
            </a:pPr>
            <a:r>
              <a:rPr lang="en-GB" sz="1400" dirty="0">
                <a:solidFill>
                  <a:schemeClr val="tx1"/>
                </a:solidFill>
                <a:latin typeface="Arial MT Std Light" pitchFamily="34" charset="0"/>
                <a:ea typeface="Roboto" panose="02000000000000000000" pitchFamily="2" charset="0"/>
              </a:rPr>
              <a:t>Your last appointment</a:t>
            </a:r>
          </a:p>
          <a:p>
            <a:pPr lvl="1">
              <a:lnSpc>
                <a:spcPts val="1500"/>
              </a:lnSpc>
              <a:spcAft>
                <a:spcPts val="600"/>
              </a:spcAft>
              <a:buClr>
                <a:srgbClr val="44BA65"/>
              </a:buClr>
            </a:pPr>
            <a:r>
              <a:rPr lang="en-GB" sz="1400" dirty="0">
                <a:solidFill>
                  <a:schemeClr val="tx1"/>
                </a:solidFill>
                <a:latin typeface="Arial MT Std Light" pitchFamily="34" charset="0"/>
                <a:ea typeface="Roboto" panose="02000000000000000000" pitchFamily="2" charset="0"/>
              </a:rPr>
              <a:t>Overall experience</a:t>
            </a:r>
          </a:p>
          <a:p>
            <a:pPr lvl="1">
              <a:lnSpc>
                <a:spcPts val="1500"/>
              </a:lnSpc>
              <a:spcAft>
                <a:spcPts val="600"/>
              </a:spcAft>
              <a:buClr>
                <a:srgbClr val="44BA65"/>
              </a:buClr>
            </a:pPr>
            <a:r>
              <a:rPr lang="en-GB" sz="1400" dirty="0">
                <a:solidFill>
                  <a:schemeClr val="tx1"/>
                </a:solidFill>
                <a:latin typeface="Arial MT Std Light" pitchFamily="34" charset="0"/>
                <a:ea typeface="Roboto" panose="02000000000000000000" pitchFamily="2" charset="0"/>
              </a:rPr>
              <a:t>Your health</a:t>
            </a:r>
          </a:p>
          <a:p>
            <a:pPr lvl="1">
              <a:lnSpc>
                <a:spcPts val="1500"/>
              </a:lnSpc>
              <a:spcAft>
                <a:spcPts val="600"/>
              </a:spcAft>
              <a:buClr>
                <a:srgbClr val="44BA65"/>
              </a:buClr>
            </a:pPr>
            <a:r>
              <a:rPr lang="en-GB" sz="1400" dirty="0">
                <a:solidFill>
                  <a:schemeClr val="tx1"/>
                </a:solidFill>
                <a:latin typeface="Arial MT Std Light" pitchFamily="34" charset="0"/>
                <a:ea typeface="Roboto" panose="02000000000000000000" pitchFamily="2" charset="0"/>
              </a:rPr>
              <a:t>When your GP practice is closed</a:t>
            </a:r>
          </a:p>
          <a:p>
            <a:pPr lvl="1">
              <a:lnSpc>
                <a:spcPts val="1500"/>
              </a:lnSpc>
              <a:spcAft>
                <a:spcPts val="600"/>
              </a:spcAft>
              <a:buClr>
                <a:srgbClr val="44BA65"/>
              </a:buClr>
            </a:pPr>
            <a:r>
              <a:rPr lang="en-GB" sz="1400" dirty="0">
                <a:solidFill>
                  <a:schemeClr val="tx1"/>
                </a:solidFill>
                <a:latin typeface="Arial MT Std Light" pitchFamily="34" charset="0"/>
                <a:ea typeface="Roboto" panose="02000000000000000000" pitchFamily="2" charset="0"/>
              </a:rPr>
              <a:t>NHS Dentistry</a:t>
            </a:r>
          </a:p>
          <a:p>
            <a:pPr lvl="1">
              <a:lnSpc>
                <a:spcPts val="1500"/>
              </a:lnSpc>
              <a:spcAft>
                <a:spcPts val="600"/>
              </a:spcAft>
              <a:buClr>
                <a:srgbClr val="44BA65"/>
              </a:buClr>
            </a:pPr>
            <a:r>
              <a:rPr lang="en-GB" sz="1400" dirty="0">
                <a:solidFill>
                  <a:schemeClr val="tx1"/>
                </a:solidFill>
                <a:latin typeface="Arial MT Std Light" pitchFamily="34" charset="0"/>
                <a:ea typeface="Roboto" panose="02000000000000000000" pitchFamily="2" charset="0"/>
              </a:rPr>
              <a:t>Some questions about you</a:t>
            </a:r>
          </a:p>
          <a:p>
            <a:pPr>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The GP Patient Survey provides data at practice level using a consistent methodology, which means it is comparable across organisations.</a:t>
            </a:r>
          </a:p>
          <a:p>
            <a:pPr>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The survey has limitations:</a:t>
            </a:r>
          </a:p>
          <a:p>
            <a:pPr lvl="1">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Sample sizes at practice level are relatively small. </a:t>
            </a:r>
          </a:p>
          <a:p>
            <a:pPr lvl="1">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The survey does not include qualitative data, which limits the detail provided by the results.</a:t>
            </a:r>
          </a:p>
          <a:p>
            <a:pPr>
              <a:lnSpc>
                <a:spcPts val="1500"/>
              </a:lnSpc>
              <a:spcAft>
                <a:spcPts val="600"/>
              </a:spcAft>
              <a:buClr>
                <a:srgbClr val="44BA65"/>
              </a:buClr>
              <a:buSzPct val="130000"/>
            </a:pPr>
            <a:endParaRPr lang="en-GB" sz="1400" dirty="0">
              <a:solidFill>
                <a:schemeClr val="tx1"/>
              </a:solidFill>
              <a:latin typeface="Arial MT Std Light" pitchFamily="34" charset="0"/>
              <a:ea typeface="Roboto" panose="02000000000000000000" pitchFamily="2" charset="0"/>
            </a:endParaRPr>
          </a:p>
          <a:p>
            <a:pPr>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The data provide a snapshot of patient experience at a given time, and are updated annually.</a:t>
            </a:r>
          </a:p>
          <a:p>
            <a:pPr>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There is variation in practice-level response rates, leading to variation in levels of uncertainty around practice-level results. Data users are encouraged to use insight from GPPS as one element of evidence when considering patients' experiences of general practice. </a:t>
            </a:r>
          </a:p>
          <a:p>
            <a:pPr>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Practices and CCGs can then discuss the findings further and triangulate them with other data – in order to identify potential improvements and highlight best practice.</a:t>
            </a:r>
          </a:p>
          <a:p>
            <a:pPr>
              <a:lnSpc>
                <a:spcPts val="1500"/>
              </a:lnSpc>
              <a:spcAft>
                <a:spcPts val="600"/>
              </a:spcAft>
              <a:buClr>
                <a:srgbClr val="44BA65"/>
              </a:buClr>
              <a:buSzPct val="130000"/>
            </a:pPr>
            <a:r>
              <a:rPr lang="en-GB" sz="1400" b="1" dirty="0">
                <a:solidFill>
                  <a:schemeClr val="accent6">
                    <a:lumMod val="75000"/>
                  </a:schemeClr>
                </a:solidFill>
                <a:latin typeface="Arial MT Std Light" pitchFamily="34" charset="0"/>
                <a:ea typeface="Roboto" panose="02000000000000000000" pitchFamily="2" charset="0"/>
              </a:rPr>
              <a:t>The following slide suggests ideas for how the data can be used to improve services.</a:t>
            </a:r>
          </a:p>
          <a:p>
            <a:pPr>
              <a:lnSpc>
                <a:spcPts val="1500"/>
              </a:lnSpc>
              <a:spcAft>
                <a:spcPts val="600"/>
              </a:spcAft>
              <a:buClr>
                <a:srgbClr val="44BA65"/>
              </a:buClr>
              <a:buSzPct val="130000"/>
            </a:pPr>
            <a:r>
              <a:rPr lang="en-GB" sz="1400" dirty="0">
                <a:solidFill>
                  <a:schemeClr val="tx1"/>
                </a:solidFill>
                <a:latin typeface="Arial MT Std Light" pitchFamily="34" charset="0"/>
                <a:ea typeface="Roboto" panose="02000000000000000000" pitchFamily="2" charset="0"/>
              </a:rPr>
              <a:t>Where available, packs include trend data beginning in 2018. Following the extensive changes to the questionnaire in 2018, all questions at CCG and practice level are not comparable prior to this year.</a:t>
            </a:r>
          </a:p>
          <a:p>
            <a:pPr marL="0" indent="0">
              <a:lnSpc>
                <a:spcPts val="1500"/>
              </a:lnSpc>
              <a:buNone/>
            </a:pPr>
            <a:endParaRPr lang="en-GB" sz="1400" dirty="0">
              <a:solidFill>
                <a:schemeClr val="tx1"/>
              </a:solidFill>
              <a:latin typeface="Arial" panose="020B0604020202020204" pitchFamily="34" charset="0"/>
              <a:ea typeface="Roboto" panose="02000000000000000000" pitchFamily="2" charset="0"/>
            </a:endParaRPr>
          </a:p>
        </p:txBody>
      </p:sp>
    </p:spTree>
    <p:extLst>
      <p:ext uri="{BB962C8B-B14F-4D97-AF65-F5344CB8AC3E}">
        <p14:creationId xmlns:p14="http://schemas.microsoft.com/office/powerpoint/2010/main" val="3206216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842483"/>
            <a:ext cx="8712968" cy="1107996"/>
          </a:xfrm>
        </p:spPr>
        <p:txBody>
          <a:bodyPr/>
          <a:lstStyle/>
          <a:p>
            <a:r>
              <a:rPr lang="en-GB" sz="3600" dirty="0"/>
              <a:t>Services when GP practice is closed</a:t>
            </a:r>
          </a:p>
        </p:txBody>
      </p:sp>
      <p:sp>
        <p:nvSpPr>
          <p:cNvPr id="5" name="TextBox 4"/>
          <p:cNvSpPr txBox="1"/>
          <p:nvPr/>
        </p:nvSpPr>
        <p:spPr>
          <a:xfrm>
            <a:off x="704528" y="5016655"/>
            <a:ext cx="9001000" cy="1117229"/>
          </a:xfrm>
          <a:prstGeom prst="rect">
            <a:avLst/>
          </a:prstGeom>
          <a:noFill/>
        </p:spPr>
        <p:txBody>
          <a:bodyPr wrap="square" lIns="0" tIns="0" rIns="0" bIns="0" rtlCol="0">
            <a:spAutoFit/>
          </a:bodyPr>
          <a:lstStyle/>
          <a:p>
            <a:pPr marL="171450" indent="-171450" algn="l">
              <a:buFont typeface="Arial" panose="020B0604020202020204" pitchFamily="34" charset="0"/>
              <a:buChar char="•"/>
            </a:pPr>
            <a:r>
              <a:rPr lang="en-GB" sz="1100" i="1" dirty="0">
                <a:solidFill>
                  <a:schemeClr val="bg1"/>
                </a:solidFill>
                <a:latin typeface="+mn-lt"/>
              </a:rPr>
              <a:t>The services when GP practice is closed questions are only asked of those who have recently used an NHS service when they wanted to see a GP but their GP practice was closed. As such, the base size is often too small to make meaningful comparisons at practice level; practice range within CCG has therefore not been included for these questions.</a:t>
            </a:r>
          </a:p>
          <a:p>
            <a:pPr marL="171450" indent="-171450" algn="l">
              <a:buFont typeface="Arial" panose="020B0604020202020204" pitchFamily="34" charset="0"/>
              <a:buChar char="•"/>
            </a:pPr>
            <a:endParaRPr lang="en-GB" sz="1100" i="1" dirty="0">
              <a:solidFill>
                <a:schemeClr val="bg1"/>
              </a:solidFill>
              <a:latin typeface="+mn-lt"/>
            </a:endParaRPr>
          </a:p>
          <a:p>
            <a:pPr marL="171450" indent="-171450" algn="l">
              <a:buFont typeface="Arial" panose="020B0604020202020204" pitchFamily="34" charset="0"/>
              <a:buChar char="•"/>
            </a:pPr>
            <a:r>
              <a:rPr lang="en-GB" sz="1100" i="1" dirty="0">
                <a:solidFill>
                  <a:schemeClr val="bg1"/>
                </a:solidFill>
                <a:latin typeface="+mn-lt"/>
              </a:rPr>
              <a:t>Please note that patients cannot always distinguish between out-of-hours services and extended access appointments. Please view the results in this section with the configuration of your local services in mind.</a:t>
            </a:r>
          </a:p>
        </p:txBody>
      </p:sp>
    </p:spTree>
    <p:extLst>
      <p:ext uri="{BB962C8B-B14F-4D97-AF65-F5344CB8AC3E}">
        <p14:creationId xmlns:p14="http://schemas.microsoft.com/office/powerpoint/2010/main" val="14835390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_d9e42969402d7dde"/>
          <p:cNvGraphicFramePr>
            <a:graphicFrameLocks/>
          </p:cNvGraphicFramePr>
          <p:nvPr>
            <p:extLst>
              <p:ext uri="{D42A27DB-BD31-4B8C-83A1-F6EECF244321}">
                <p14:modId xmlns:p14="http://schemas.microsoft.com/office/powerpoint/2010/main" val="1448454983"/>
              </p:ext>
            </p:extLst>
          </p:nvPr>
        </p:nvGraphicFramePr>
        <p:xfrm>
          <a:off x="56456" y="1657342"/>
          <a:ext cx="9849544" cy="4327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a:t>Use of services when GP practice is closed </a:t>
            </a:r>
          </a:p>
        </p:txBody>
      </p:sp>
      <p:sp>
        <p:nvSpPr>
          <p:cNvPr id="4" name="D_646590c6112d080e"/>
          <p:cNvSpPr>
            <a:spLocks noGrp="1"/>
          </p:cNvSpPr>
          <p:nvPr>
            <p:ph type="body" sz="quarter" idx="12"/>
          </p:nvPr>
        </p:nvSpPr>
        <p:spPr>
          <a:xfrm>
            <a:off x="124245" y="6087480"/>
            <a:ext cx="6988995" cy="221840"/>
          </a:xfrm>
        </p:spPr>
        <p:txBody>
          <a:bodyPr/>
          <a:lstStyle/>
          <a:p>
            <a:r>
              <a:rPr lang="en-GB"/>
              <a:t>Base: All those who have contacted an NHS service when GP practice closed in past 12 months: National (133,689); CCG 2020 (868)</a:t>
            </a:r>
            <a:endParaRPr lang="en-GB" dirty="0"/>
          </a:p>
        </p:txBody>
      </p:sp>
      <p:sp>
        <p:nvSpPr>
          <p:cNvPr id="7" name="Rectangle 6">
            <a:extLst>
              <a:ext uri="{FF2B5EF4-FFF2-40B4-BE49-F238E27FC236}">
                <a16:creationId xmlns:a16="http://schemas.microsoft.com/office/drawing/2014/main" id="{149D2A68-F074-4BD8-BF8D-228B1669DA92}"/>
              </a:ext>
            </a:extLst>
          </p:cNvPr>
          <p:cNvSpPr/>
          <p:nvPr/>
        </p:nvSpPr>
        <p:spPr bwMode="auto">
          <a:xfrm>
            <a:off x="0" y="940394"/>
            <a:ext cx="9906000" cy="544390"/>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Q45. Considering all of the services you contacted, which of the following happened on that occasion?</a:t>
            </a:r>
          </a:p>
        </p:txBody>
      </p:sp>
    </p:spTree>
    <p:extLst>
      <p:ext uri="{BB962C8B-B14F-4D97-AF65-F5344CB8AC3E}">
        <p14:creationId xmlns:p14="http://schemas.microsoft.com/office/powerpoint/2010/main" val="2353351841"/>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D_0f02e4c4e701c58b">
            <a:extLst>
              <a:ext uri="{FF2B5EF4-FFF2-40B4-BE49-F238E27FC236}">
                <a16:creationId xmlns:a16="http://schemas.microsoft.com/office/drawing/2014/main" id="{1306EBB3-EDF7-4DF8-A33F-ADF2BDCD41B6}"/>
              </a:ext>
            </a:extLst>
          </p:cNvPr>
          <p:cNvGraphicFramePr>
            <a:graphicFrameLocks/>
          </p:cNvGraphicFramePr>
          <p:nvPr>
            <p:extLst>
              <p:ext uri="{D42A27DB-BD31-4B8C-83A1-F6EECF244321}">
                <p14:modId xmlns:p14="http://schemas.microsoft.com/office/powerpoint/2010/main" val="3216740982"/>
              </p:ext>
            </p:extLst>
          </p:nvPr>
        </p:nvGraphicFramePr>
        <p:xfrm>
          <a:off x="128464" y="1730876"/>
          <a:ext cx="3888432" cy="3138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D_82e17851426cf23a"/>
          <p:cNvGraphicFramePr>
            <a:graphicFrameLocks noGrp="1"/>
          </p:cNvGraphicFramePr>
          <p:nvPr>
            <p:extLst>
              <p:ext uri="{D42A27DB-BD31-4B8C-83A1-F6EECF244321}">
                <p14:modId xmlns:p14="http://schemas.microsoft.com/office/powerpoint/2010/main" val="4231425759"/>
              </p:ext>
            </p:extLst>
          </p:nvPr>
        </p:nvGraphicFramePr>
        <p:xfrm>
          <a:off x="6608602" y="3139775"/>
          <a:ext cx="1883424" cy="579120"/>
        </p:xfrm>
        <a:graphic>
          <a:graphicData uri="http://schemas.openxmlformats.org/drawingml/2006/table">
            <a:tbl>
              <a:tblPr firstRow="1" bandRow="1">
                <a:tableStyleId>{5C22544A-7EE6-4342-B048-85BDC9FD1C3A}</a:tableStyleId>
              </a:tblPr>
              <a:tblGrid>
                <a:gridCol w="1883424">
                  <a:extLst>
                    <a:ext uri="{9D8B030D-6E8A-4147-A177-3AD203B41FA5}">
                      <a16:colId xmlns:a16="http://schemas.microsoft.com/office/drawing/2014/main" val="20000"/>
                    </a:ext>
                  </a:extLst>
                </a:gridCol>
              </a:tblGrid>
              <a:tr h="468248">
                <a:tc>
                  <a:txBody>
                    <a:bodyPr/>
                    <a:lstStyle/>
                    <a:p>
                      <a:pPr algn="ctr"/>
                      <a:r>
                        <a:rPr lang="en-GB" sz="3200" b="1">
                          <a:solidFill>
                            <a:schemeClr val="accent5">
                              <a:lumMod val="60000"/>
                              <a:lumOff val="40000"/>
                            </a:schemeClr>
                          </a:solidFill>
                          <a:latin typeface="Arial" panose="020B0604020202020204" pitchFamily="34" charset="0"/>
                        </a:rPr>
                        <a:t>42%</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6" name="Rectangle 35"/>
          <p:cNvSpPr/>
          <p:nvPr/>
        </p:nvSpPr>
        <p:spPr bwMode="auto">
          <a:xfrm>
            <a:off x="2777824" y="4311264"/>
            <a:ext cx="4350353" cy="149400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ctr"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a:xfrm>
            <a:off x="247801" y="0"/>
            <a:ext cx="9313711" cy="764704"/>
          </a:xfrm>
        </p:spPr>
        <p:txBody>
          <a:bodyPr/>
          <a:lstStyle/>
          <a:p>
            <a:r>
              <a:rPr lang="en-GB" dirty="0"/>
              <a:t>Time taken to receive care or advice when GP practice is closed </a:t>
            </a:r>
          </a:p>
        </p:txBody>
      </p:sp>
      <p:graphicFrame>
        <p:nvGraphicFramePr>
          <p:cNvPr id="15" name="D_d7b7e55407a48fd1"/>
          <p:cNvGraphicFramePr>
            <a:graphicFrameLocks noGrp="1"/>
          </p:cNvGraphicFramePr>
          <p:nvPr>
            <p:extLst>
              <p:ext uri="{D42A27DB-BD31-4B8C-83A1-F6EECF244321}">
                <p14:modId xmlns:p14="http://schemas.microsoft.com/office/powerpoint/2010/main" val="3061378531"/>
              </p:ext>
            </p:extLst>
          </p:nvPr>
        </p:nvGraphicFramePr>
        <p:xfrm>
          <a:off x="8049344" y="2203671"/>
          <a:ext cx="1882800" cy="579120"/>
        </p:xfrm>
        <a:graphic>
          <a:graphicData uri="http://schemas.openxmlformats.org/drawingml/2006/table">
            <a:tbl>
              <a:tblPr firstRow="1" bandRow="1">
                <a:tableStyleId>{5C22544A-7EE6-4342-B048-85BDC9FD1C3A}</a:tableStyleId>
              </a:tblPr>
              <a:tblGrid>
                <a:gridCol w="1882800">
                  <a:extLst>
                    <a:ext uri="{9D8B030D-6E8A-4147-A177-3AD203B41FA5}">
                      <a16:colId xmlns:a16="http://schemas.microsoft.com/office/drawing/2014/main" val="20000"/>
                    </a:ext>
                  </a:extLst>
                </a:gridCol>
              </a:tblGrid>
              <a:tr h="504056">
                <a:tc>
                  <a:txBody>
                    <a:bodyPr/>
                    <a:lstStyle/>
                    <a:p>
                      <a:pPr algn="ctr"/>
                      <a:r>
                        <a:rPr lang="en-GB" sz="3200">
                          <a:solidFill>
                            <a:schemeClr val="accent6"/>
                          </a:solidFill>
                          <a:latin typeface="Arial" panose="020B0604020202020204" pitchFamily="34" charset="0"/>
                        </a:rPr>
                        <a:t>63%</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 name="D_d45a6495887ba0fc"/>
          <p:cNvGraphicFramePr>
            <a:graphicFrameLocks noGrp="1"/>
          </p:cNvGraphicFramePr>
          <p:nvPr>
            <p:extLst>
              <p:ext uri="{D42A27DB-BD31-4B8C-83A1-F6EECF244321}">
                <p14:modId xmlns:p14="http://schemas.microsoft.com/office/powerpoint/2010/main" val="1321873324"/>
              </p:ext>
            </p:extLst>
          </p:nvPr>
        </p:nvGraphicFramePr>
        <p:xfrm>
          <a:off x="8079428" y="3139775"/>
          <a:ext cx="1883424" cy="579120"/>
        </p:xfrm>
        <a:graphic>
          <a:graphicData uri="http://schemas.openxmlformats.org/drawingml/2006/table">
            <a:tbl>
              <a:tblPr firstRow="1" bandRow="1">
                <a:tableStyleId>{5C22544A-7EE6-4342-B048-85BDC9FD1C3A}</a:tableStyleId>
              </a:tblPr>
              <a:tblGrid>
                <a:gridCol w="1883424">
                  <a:extLst>
                    <a:ext uri="{9D8B030D-6E8A-4147-A177-3AD203B41FA5}">
                      <a16:colId xmlns:a16="http://schemas.microsoft.com/office/drawing/2014/main" val="20000"/>
                    </a:ext>
                  </a:extLst>
                </a:gridCol>
              </a:tblGrid>
              <a:tr h="468248">
                <a:tc>
                  <a:txBody>
                    <a:bodyPr/>
                    <a:lstStyle/>
                    <a:p>
                      <a:pPr algn="ctr"/>
                      <a:r>
                        <a:rPr lang="en-GB" sz="3200" b="1">
                          <a:solidFill>
                            <a:schemeClr val="accent5">
                              <a:lumMod val="60000"/>
                              <a:lumOff val="40000"/>
                            </a:schemeClr>
                          </a:solidFill>
                          <a:latin typeface="Arial" panose="020B0604020202020204" pitchFamily="34" charset="0"/>
                        </a:rPr>
                        <a:t>37%</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p:cNvSpPr txBox="1"/>
          <p:nvPr/>
        </p:nvSpPr>
        <p:spPr>
          <a:xfrm>
            <a:off x="8337376" y="2852936"/>
            <a:ext cx="1368152" cy="184666"/>
          </a:xfrm>
          <a:prstGeom prst="rect">
            <a:avLst/>
          </a:prstGeom>
          <a:noFill/>
          <a:effectLst/>
        </p:spPr>
        <p:txBody>
          <a:bodyPr wrap="square" lIns="0" tIns="0" rIns="0" bIns="0" rtlCol="0">
            <a:spAutoFit/>
          </a:bodyPr>
          <a:lstStyle/>
          <a:p>
            <a:pPr algn="ctr"/>
            <a:r>
              <a:rPr lang="en-GB" dirty="0"/>
              <a:t>About right</a:t>
            </a:r>
          </a:p>
        </p:txBody>
      </p:sp>
      <p:sp>
        <p:nvSpPr>
          <p:cNvPr id="18" name="TextBox 17"/>
          <p:cNvSpPr txBox="1"/>
          <p:nvPr/>
        </p:nvSpPr>
        <p:spPr>
          <a:xfrm>
            <a:off x="8337376" y="3789040"/>
            <a:ext cx="1368152" cy="184666"/>
          </a:xfrm>
          <a:prstGeom prst="rect">
            <a:avLst/>
          </a:prstGeom>
          <a:noFill/>
          <a:effectLst/>
        </p:spPr>
        <p:txBody>
          <a:bodyPr wrap="square" lIns="0" tIns="0" rIns="0" bIns="0" rtlCol="0">
            <a:spAutoFit/>
          </a:bodyPr>
          <a:lstStyle/>
          <a:p>
            <a:pPr algn="ctr"/>
            <a:r>
              <a:rPr lang="en-GB" dirty="0"/>
              <a:t>Took too long </a:t>
            </a:r>
          </a:p>
        </p:txBody>
      </p:sp>
      <p:graphicFrame>
        <p:nvGraphicFramePr>
          <p:cNvPr id="4" name="Ipsos Ribbon Rules" hidden="1"/>
          <p:cNvGraphicFramePr/>
          <p:nvPr>
            <p:extLst>
              <p:ext uri="{D42A27DB-BD31-4B8C-83A1-F6EECF244321}">
                <p14:modId xmlns:p14="http://schemas.microsoft.com/office/powerpoint/2010/main" val="22489326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3260812" y="4397718"/>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About right </a:t>
            </a:r>
          </a:p>
        </p:txBody>
      </p:sp>
      <p:graphicFrame>
        <p:nvGraphicFramePr>
          <p:cNvPr id="39" name="D_d4961a2f3057cff7"/>
          <p:cNvGraphicFramePr/>
          <p:nvPr>
            <p:extLst>
              <p:ext uri="{D42A27DB-BD31-4B8C-83A1-F6EECF244321}">
                <p14:modId xmlns:p14="http://schemas.microsoft.com/office/powerpoint/2010/main" val="1946281384"/>
              </p:ext>
            </p:extLst>
          </p:nvPr>
        </p:nvGraphicFramePr>
        <p:xfrm>
          <a:off x="4977203" y="4653137"/>
          <a:ext cx="1080000" cy="10801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D_e1eb49a0ebc7e8b7"/>
          <p:cNvGraphicFramePr/>
          <p:nvPr>
            <p:extLst>
              <p:ext uri="{D42A27DB-BD31-4B8C-83A1-F6EECF244321}">
                <p14:modId xmlns:p14="http://schemas.microsoft.com/office/powerpoint/2010/main" val="2204333281"/>
              </p:ext>
            </p:extLst>
          </p:nvPr>
        </p:nvGraphicFramePr>
        <p:xfrm>
          <a:off x="3765980" y="4653136"/>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D_3c6e922016313377_CalcTable"/>
          <p:cNvGraphicFramePr>
            <a:graphicFrameLocks noGrp="1"/>
          </p:cNvGraphicFramePr>
          <p:nvPr>
            <p:extLst>
              <p:ext uri="{D42A27DB-BD31-4B8C-83A1-F6EECF244321}">
                <p14:modId xmlns:p14="http://schemas.microsoft.com/office/powerpoint/2010/main" val="4023930348"/>
              </p:ext>
            </p:extLst>
          </p:nvPr>
        </p:nvGraphicFramePr>
        <p:xfrm>
          <a:off x="45996" y="6046048"/>
          <a:ext cx="7082181" cy="213360"/>
        </p:xfrm>
        <a:graphic>
          <a:graphicData uri="http://schemas.openxmlformats.org/drawingml/2006/table">
            <a:tbl>
              <a:tblPr firstRow="1" bandRow="1">
                <a:tableStyleId>{5C22544A-7EE6-4342-B048-85BDC9FD1C3A}</a:tableStyleId>
              </a:tblPr>
              <a:tblGrid>
                <a:gridCol w="7082181">
                  <a:extLst>
                    <a:ext uri="{9D8B030D-6E8A-4147-A177-3AD203B41FA5}">
                      <a16:colId xmlns:a16="http://schemas.microsoft.com/office/drawing/2014/main" val="20000"/>
                    </a:ext>
                  </a:extLst>
                </a:gridCol>
              </a:tblGrid>
              <a:tr h="175721">
                <a:tc>
                  <a:txBody>
                    <a:bodyPr/>
                    <a:lstStyle/>
                    <a:p>
                      <a:pPr marL="0" indent="0">
                        <a:buNone/>
                      </a:pPr>
                      <a:r>
                        <a:rPr lang="en-GB" sz="800" b="0">
                          <a:solidFill>
                            <a:schemeClr val="bg1"/>
                          </a:solidFill>
                        </a:rPr>
                        <a:t>Base: All those who tried to contact an NHS service when GP surgery closed in past 6 months excluding ‘Don’t know / doesn’t apply’: National (124,765); CCG 2020 (834); CCG 2019 (995); CCG 2018 (984); CCG bases range from 263 to 1,450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7" name="D_3c6e922016313377" hidden="1"/>
          <p:cNvGraphicFramePr/>
          <p:nvPr>
            <p:extLst>
              <p:ext uri="{D42A27DB-BD31-4B8C-83A1-F6EECF244321}">
                <p14:modId xmlns:p14="http://schemas.microsoft.com/office/powerpoint/2010/main" val="3495488216"/>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D_49fa9ae5b2ea37f7" hidden="1"/>
          <p:cNvGraphicFramePr/>
          <p:nvPr>
            <p:extLst>
              <p:ext uri="{D42A27DB-BD31-4B8C-83A1-F6EECF244321}">
                <p14:modId xmlns:p14="http://schemas.microsoft.com/office/powerpoint/2010/main" val="2619669316"/>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D_49fa9ae5b2ea37f7_CalcTable"/>
          <p:cNvGraphicFramePr>
            <a:graphicFrameLocks noGrp="1"/>
          </p:cNvGraphicFramePr>
          <p:nvPr>
            <p:extLst>
              <p:ext uri="{D42A27DB-BD31-4B8C-83A1-F6EECF244321}">
                <p14:modId xmlns:p14="http://schemas.microsoft.com/office/powerpoint/2010/main" val="1416401132"/>
              </p:ext>
            </p:extLst>
          </p:nvPr>
        </p:nvGraphicFramePr>
        <p:xfrm>
          <a:off x="3882024" y="4900662"/>
          <a:ext cx="2079089" cy="632300"/>
        </p:xfrm>
        <a:graphic>
          <a:graphicData uri="http://schemas.openxmlformats.org/drawingml/2006/table">
            <a:tbl>
              <a:tblPr firstRow="1" bandRow="1">
                <a:tableStyleId>{5C22544A-7EE6-4342-B048-85BDC9FD1C3A}</a:tableStyleId>
              </a:tblPr>
              <a:tblGrid>
                <a:gridCol w="854952">
                  <a:extLst>
                    <a:ext uri="{9D8B030D-6E8A-4147-A177-3AD203B41FA5}">
                      <a16:colId xmlns:a16="http://schemas.microsoft.com/office/drawing/2014/main" val="20000"/>
                    </a:ext>
                  </a:extLst>
                </a:gridCol>
                <a:gridCol w="384183">
                  <a:extLst>
                    <a:ext uri="{9D8B030D-6E8A-4147-A177-3AD203B41FA5}">
                      <a16:colId xmlns:a16="http://schemas.microsoft.com/office/drawing/2014/main" val="20001"/>
                    </a:ext>
                  </a:extLst>
                </a:gridCol>
                <a:gridCol w="839954">
                  <a:extLst>
                    <a:ext uri="{9D8B030D-6E8A-4147-A177-3AD203B41FA5}">
                      <a16:colId xmlns:a16="http://schemas.microsoft.com/office/drawing/2014/main" val="20002"/>
                    </a:ext>
                  </a:extLst>
                </a:gridCol>
              </a:tblGrid>
              <a:tr h="299511">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r>
                        <a:rPr lang="en-GB" sz="600" baseline="0" dirty="0">
                          <a:solidFill>
                            <a:schemeClr val="tx1"/>
                          </a:solidFill>
                        </a:rPr>
                        <a:t> </a:t>
                      </a: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789">
                <a:tc>
                  <a:txBody>
                    <a:bodyPr/>
                    <a:lstStyle/>
                    <a:p>
                      <a:pPr algn="ctr"/>
                      <a:r>
                        <a:rPr lang="en-GB" sz="1400" b="1">
                          <a:solidFill>
                            <a:srgbClr val="75838F"/>
                          </a:solidFill>
                        </a:rPr>
                        <a:t>55%</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77%</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5" name="D_735fdede8581869a"/>
          <p:cNvGraphicFramePr>
            <a:graphicFrameLocks noGrp="1"/>
          </p:cNvGraphicFramePr>
          <p:nvPr>
            <p:extLst>
              <p:ext uri="{D42A27DB-BD31-4B8C-83A1-F6EECF244321}">
                <p14:modId xmlns:p14="http://schemas.microsoft.com/office/powerpoint/2010/main" val="2594225919"/>
              </p:ext>
            </p:extLst>
          </p:nvPr>
        </p:nvGraphicFramePr>
        <p:xfrm>
          <a:off x="6578476" y="2217012"/>
          <a:ext cx="1882800" cy="579120"/>
        </p:xfrm>
        <a:graphic>
          <a:graphicData uri="http://schemas.openxmlformats.org/drawingml/2006/table">
            <a:tbl>
              <a:tblPr firstRow="1" bandRow="1">
                <a:tableStyleId>{5C22544A-7EE6-4342-B048-85BDC9FD1C3A}</a:tableStyleId>
              </a:tblPr>
              <a:tblGrid>
                <a:gridCol w="1882800">
                  <a:extLst>
                    <a:ext uri="{9D8B030D-6E8A-4147-A177-3AD203B41FA5}">
                      <a16:colId xmlns:a16="http://schemas.microsoft.com/office/drawing/2014/main" val="20000"/>
                    </a:ext>
                  </a:extLst>
                </a:gridCol>
              </a:tblGrid>
              <a:tr h="504056">
                <a:tc>
                  <a:txBody>
                    <a:bodyPr/>
                    <a:lstStyle/>
                    <a:p>
                      <a:pPr algn="ctr"/>
                      <a:r>
                        <a:rPr lang="en-GB" sz="3200">
                          <a:solidFill>
                            <a:schemeClr val="accent6"/>
                          </a:solidFill>
                          <a:latin typeface="Arial" panose="020B0604020202020204" pitchFamily="34" charset="0"/>
                        </a:rPr>
                        <a:t>58%</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7" name="TextBox 46"/>
          <p:cNvSpPr txBox="1"/>
          <p:nvPr/>
        </p:nvSpPr>
        <p:spPr>
          <a:xfrm>
            <a:off x="6897216" y="2852936"/>
            <a:ext cx="1368152" cy="184666"/>
          </a:xfrm>
          <a:prstGeom prst="rect">
            <a:avLst/>
          </a:prstGeom>
          <a:noFill/>
          <a:effectLst/>
        </p:spPr>
        <p:txBody>
          <a:bodyPr wrap="square" lIns="0" tIns="0" rIns="0" bIns="0" rtlCol="0">
            <a:spAutoFit/>
          </a:bodyPr>
          <a:lstStyle/>
          <a:p>
            <a:pPr algn="ctr"/>
            <a:r>
              <a:rPr lang="en-GB" dirty="0"/>
              <a:t>About right</a:t>
            </a:r>
          </a:p>
        </p:txBody>
      </p:sp>
      <p:sp>
        <p:nvSpPr>
          <p:cNvPr id="48" name="TextBox 47"/>
          <p:cNvSpPr txBox="1"/>
          <p:nvPr/>
        </p:nvSpPr>
        <p:spPr>
          <a:xfrm>
            <a:off x="6897216" y="3789040"/>
            <a:ext cx="1368152" cy="184666"/>
          </a:xfrm>
          <a:prstGeom prst="rect">
            <a:avLst/>
          </a:prstGeom>
          <a:noFill/>
          <a:effectLst/>
        </p:spPr>
        <p:txBody>
          <a:bodyPr wrap="square" lIns="0" tIns="0" rIns="0" bIns="0" rtlCol="0">
            <a:spAutoFit/>
          </a:bodyPr>
          <a:lstStyle/>
          <a:p>
            <a:pPr algn="ctr"/>
            <a:r>
              <a:rPr lang="en-GB" dirty="0"/>
              <a:t>Took too long </a:t>
            </a:r>
          </a:p>
        </p:txBody>
      </p:sp>
      <p:sp>
        <p:nvSpPr>
          <p:cNvPr id="33" name="Rectangle 32">
            <a:extLst>
              <a:ext uri="{FF2B5EF4-FFF2-40B4-BE49-F238E27FC236}">
                <a16:creationId xmlns:a16="http://schemas.microsoft.com/office/drawing/2014/main" id="{9AC343D8-7585-435A-B4ED-8DEC4F3A8B05}"/>
              </a:ext>
            </a:extLst>
          </p:cNvPr>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Q46. How do you feel about how quickly you received care or advice on that occasion?</a:t>
            </a:r>
          </a:p>
        </p:txBody>
      </p:sp>
      <p:cxnSp>
        <p:nvCxnSpPr>
          <p:cNvPr id="41" name="Straight Connector 40">
            <a:extLst>
              <a:ext uri="{FF2B5EF4-FFF2-40B4-BE49-F238E27FC236}">
                <a16:creationId xmlns:a16="http://schemas.microsoft.com/office/drawing/2014/main" id="{091B5064-E24C-4016-8FF0-98375409CB64}"/>
              </a:ext>
            </a:extLst>
          </p:cNvPr>
          <p:cNvCxnSpPr/>
          <p:nvPr/>
        </p:nvCxnSpPr>
        <p:spPr bwMode="auto">
          <a:xfrm>
            <a:off x="6753200" y="2145422"/>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50" name="Straight Connector 49">
            <a:extLst>
              <a:ext uri="{FF2B5EF4-FFF2-40B4-BE49-F238E27FC236}">
                <a16:creationId xmlns:a16="http://schemas.microsoft.com/office/drawing/2014/main" id="{5A987A52-5783-4753-865C-D23C199E8B19}"/>
              </a:ext>
            </a:extLst>
          </p:cNvPr>
          <p:cNvCxnSpPr/>
          <p:nvPr/>
        </p:nvCxnSpPr>
        <p:spPr bwMode="auto">
          <a:xfrm>
            <a:off x="3251575" y="2158819"/>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30" name="TextBox 29">
            <a:extLst>
              <a:ext uri="{FF2B5EF4-FFF2-40B4-BE49-F238E27FC236}">
                <a16:creationId xmlns:a16="http://schemas.microsoft.com/office/drawing/2014/main" id="{B2A7DE19-48F9-4B7C-8BF9-9C5444DE5AD7}"/>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31" name="TextBox 30">
            <a:extLst>
              <a:ext uri="{FF2B5EF4-FFF2-40B4-BE49-F238E27FC236}">
                <a16:creationId xmlns:a16="http://schemas.microsoft.com/office/drawing/2014/main" id="{1EEDEB15-128A-488B-9396-579BD56590A6}"/>
              </a:ext>
            </a:extLst>
          </p:cNvPr>
          <p:cNvSpPr txBox="1"/>
          <p:nvPr/>
        </p:nvSpPr>
        <p:spPr>
          <a:xfrm>
            <a:off x="7113240" y="1628800"/>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32" name="TextBox 31">
            <a:extLst>
              <a:ext uri="{FF2B5EF4-FFF2-40B4-BE49-F238E27FC236}">
                <a16:creationId xmlns:a16="http://schemas.microsoft.com/office/drawing/2014/main" id="{E0FE8757-7FEB-4049-AC24-70A8897628AD}"/>
              </a:ext>
            </a:extLst>
          </p:cNvPr>
          <p:cNvSpPr txBox="1"/>
          <p:nvPr/>
        </p:nvSpPr>
        <p:spPr>
          <a:xfrm>
            <a:off x="3717797" y="1625816"/>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37" name="TextBox 36">
            <a:extLst>
              <a:ext uri="{FF2B5EF4-FFF2-40B4-BE49-F238E27FC236}">
                <a16:creationId xmlns:a16="http://schemas.microsoft.com/office/drawing/2014/main" id="{78A6CBF4-0985-4B10-B844-454F583DA7EA}"/>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49" name="TextBox 48">
            <a:extLst>
              <a:ext uri="{FF2B5EF4-FFF2-40B4-BE49-F238E27FC236}">
                <a16:creationId xmlns:a16="http://schemas.microsoft.com/office/drawing/2014/main" id="{95C861FA-47C5-4337-A17C-6347FA367AA6}"/>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35" name="D_3b251f3c426c31a3_CalcTable"/>
          <p:cNvGraphicFramePr>
            <a:graphicFrameLocks noGrp="1"/>
          </p:cNvGraphicFramePr>
          <p:nvPr>
            <p:extLst>
              <p:ext uri="{D42A27DB-BD31-4B8C-83A1-F6EECF244321}">
                <p14:modId xmlns:p14="http://schemas.microsoft.com/office/powerpoint/2010/main" val="2474262067"/>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42" name="D_3b251f3c426c31a3" hidden="1"/>
          <p:cNvGraphicFramePr/>
          <p:nvPr>
            <p:extLst>
              <p:ext uri="{D42A27DB-BD31-4B8C-83A1-F6EECF244321}">
                <p14:modId xmlns:p14="http://schemas.microsoft.com/office/powerpoint/2010/main" val="1906207904"/>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9" name="D_044493219fcc2bdc">
            <a:extLst>
              <a:ext uri="{FF2B5EF4-FFF2-40B4-BE49-F238E27FC236}">
                <a16:creationId xmlns:a16="http://schemas.microsoft.com/office/drawing/2014/main" id="{96C4D9C1-9C73-4B41-A246-60B8509E85EA}"/>
              </a:ext>
            </a:extLst>
          </p:cNvPr>
          <p:cNvGraphicFramePr/>
          <p:nvPr>
            <p:extLst>
              <p:ext uri="{D42A27DB-BD31-4B8C-83A1-F6EECF244321}">
                <p14:modId xmlns:p14="http://schemas.microsoft.com/office/powerpoint/2010/main" val="4152978686"/>
              </p:ext>
            </p:extLst>
          </p:nvPr>
        </p:nvGraphicFramePr>
        <p:xfrm>
          <a:off x="3439064" y="2076999"/>
          <a:ext cx="2965008" cy="186144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82806094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_0bf1bda0d4a9c207">
            <a:extLst>
              <a:ext uri="{FF2B5EF4-FFF2-40B4-BE49-F238E27FC236}">
                <a16:creationId xmlns:a16="http://schemas.microsoft.com/office/drawing/2014/main" id="{1DED0CB7-ABC7-4C5C-A783-A499B8C8A077}"/>
              </a:ext>
            </a:extLst>
          </p:cNvPr>
          <p:cNvGraphicFramePr>
            <a:graphicFrameLocks/>
          </p:cNvGraphicFramePr>
          <p:nvPr>
            <p:extLst>
              <p:ext uri="{D42A27DB-BD31-4B8C-83A1-F6EECF244321}">
                <p14:modId xmlns:p14="http://schemas.microsoft.com/office/powerpoint/2010/main" val="2020896995"/>
              </p:ext>
            </p:extLst>
          </p:nvPr>
        </p:nvGraphicFramePr>
        <p:xfrm>
          <a:off x="-15552" y="1628800"/>
          <a:ext cx="4104456" cy="3138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D_918cbd118d11cdea"/>
          <p:cNvGraphicFramePr>
            <a:graphicFrameLocks noGrp="1"/>
          </p:cNvGraphicFramePr>
          <p:nvPr>
            <p:extLst>
              <p:ext uri="{D42A27DB-BD31-4B8C-83A1-F6EECF244321}">
                <p14:modId xmlns:p14="http://schemas.microsoft.com/office/powerpoint/2010/main" val="2749270413"/>
              </p:ext>
            </p:extLst>
          </p:nvPr>
        </p:nvGraphicFramePr>
        <p:xfrm>
          <a:off x="6609184" y="3140968"/>
          <a:ext cx="1883424" cy="579120"/>
        </p:xfrm>
        <a:graphic>
          <a:graphicData uri="http://schemas.openxmlformats.org/drawingml/2006/table">
            <a:tbl>
              <a:tblPr firstRow="1" bandRow="1">
                <a:tableStyleId>{5C22544A-7EE6-4342-B048-85BDC9FD1C3A}</a:tableStyleId>
              </a:tblPr>
              <a:tblGrid>
                <a:gridCol w="1883424">
                  <a:extLst>
                    <a:ext uri="{9D8B030D-6E8A-4147-A177-3AD203B41FA5}">
                      <a16:colId xmlns:a16="http://schemas.microsoft.com/office/drawing/2014/main" val="20000"/>
                    </a:ext>
                  </a:extLst>
                </a:gridCol>
              </a:tblGrid>
              <a:tr h="468248">
                <a:tc>
                  <a:txBody>
                    <a:bodyPr/>
                    <a:lstStyle/>
                    <a:p>
                      <a:pPr algn="ctr"/>
                      <a:r>
                        <a:rPr lang="en-GB" sz="3200" b="1">
                          <a:solidFill>
                            <a:schemeClr val="accent5">
                              <a:lumMod val="60000"/>
                              <a:lumOff val="40000"/>
                            </a:schemeClr>
                          </a:solidFill>
                          <a:latin typeface="Arial" panose="020B0604020202020204" pitchFamily="34" charset="0"/>
                        </a:rPr>
                        <a:t>7%</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6" name="Rectangle 35"/>
          <p:cNvSpPr/>
          <p:nvPr/>
        </p:nvSpPr>
        <p:spPr bwMode="auto">
          <a:xfrm>
            <a:off x="2777824" y="4293097"/>
            <a:ext cx="4350353"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a:xfrm>
            <a:off x="247801" y="0"/>
            <a:ext cx="9313711" cy="764704"/>
          </a:xfrm>
        </p:spPr>
        <p:txBody>
          <a:bodyPr/>
          <a:lstStyle/>
          <a:p>
            <a:r>
              <a:rPr lang="en-GB" dirty="0"/>
              <a:t>Confidence and trust in staff providing services when GP practice is closed </a:t>
            </a:r>
          </a:p>
        </p:txBody>
      </p:sp>
      <p:graphicFrame>
        <p:nvGraphicFramePr>
          <p:cNvPr id="15" name="D_c39533b489bec207"/>
          <p:cNvGraphicFramePr>
            <a:graphicFrameLocks noGrp="1"/>
          </p:cNvGraphicFramePr>
          <p:nvPr>
            <p:extLst>
              <p:ext uri="{D42A27DB-BD31-4B8C-83A1-F6EECF244321}">
                <p14:modId xmlns:p14="http://schemas.microsoft.com/office/powerpoint/2010/main" val="1623503159"/>
              </p:ext>
            </p:extLst>
          </p:nvPr>
        </p:nvGraphicFramePr>
        <p:xfrm>
          <a:off x="8071776" y="2204864"/>
          <a:ext cx="1882800" cy="579120"/>
        </p:xfrm>
        <a:graphic>
          <a:graphicData uri="http://schemas.openxmlformats.org/drawingml/2006/table">
            <a:tbl>
              <a:tblPr firstRow="1" bandRow="1">
                <a:tableStyleId>{5C22544A-7EE6-4342-B048-85BDC9FD1C3A}</a:tableStyleId>
              </a:tblPr>
              <a:tblGrid>
                <a:gridCol w="1882800">
                  <a:extLst>
                    <a:ext uri="{9D8B030D-6E8A-4147-A177-3AD203B41FA5}">
                      <a16:colId xmlns:a16="http://schemas.microsoft.com/office/drawing/2014/main" val="20000"/>
                    </a:ext>
                  </a:extLst>
                </a:gridCol>
              </a:tblGrid>
              <a:tr h="504056">
                <a:tc>
                  <a:txBody>
                    <a:bodyPr/>
                    <a:lstStyle/>
                    <a:p>
                      <a:pPr algn="ctr"/>
                      <a:r>
                        <a:rPr lang="en-GB" sz="3200">
                          <a:solidFill>
                            <a:schemeClr val="accent6"/>
                          </a:solidFill>
                          <a:latin typeface="Arial" panose="020B0604020202020204" pitchFamily="34" charset="0"/>
                        </a:rPr>
                        <a:t>91%</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 name="D_1cee5fb207c6c207"/>
          <p:cNvGraphicFramePr>
            <a:graphicFrameLocks noGrp="1"/>
          </p:cNvGraphicFramePr>
          <p:nvPr>
            <p:extLst>
              <p:ext uri="{D42A27DB-BD31-4B8C-83A1-F6EECF244321}">
                <p14:modId xmlns:p14="http://schemas.microsoft.com/office/powerpoint/2010/main" val="3177376391"/>
              </p:ext>
            </p:extLst>
          </p:nvPr>
        </p:nvGraphicFramePr>
        <p:xfrm>
          <a:off x="8060560" y="3140968"/>
          <a:ext cx="1883424" cy="579120"/>
        </p:xfrm>
        <a:graphic>
          <a:graphicData uri="http://schemas.openxmlformats.org/drawingml/2006/table">
            <a:tbl>
              <a:tblPr firstRow="1" bandRow="1">
                <a:tableStyleId>{5C22544A-7EE6-4342-B048-85BDC9FD1C3A}</a:tableStyleId>
              </a:tblPr>
              <a:tblGrid>
                <a:gridCol w="1883424">
                  <a:extLst>
                    <a:ext uri="{9D8B030D-6E8A-4147-A177-3AD203B41FA5}">
                      <a16:colId xmlns:a16="http://schemas.microsoft.com/office/drawing/2014/main" val="20000"/>
                    </a:ext>
                  </a:extLst>
                </a:gridCol>
              </a:tblGrid>
              <a:tr h="468248">
                <a:tc>
                  <a:txBody>
                    <a:bodyPr/>
                    <a:lstStyle/>
                    <a:p>
                      <a:pPr algn="ctr"/>
                      <a:r>
                        <a:rPr lang="en-GB" sz="3200" b="1">
                          <a:solidFill>
                            <a:schemeClr val="accent5">
                              <a:lumMod val="60000"/>
                              <a:lumOff val="40000"/>
                            </a:schemeClr>
                          </a:solidFill>
                          <a:latin typeface="Arial" panose="020B0604020202020204" pitchFamily="34" charset="0"/>
                        </a:rPr>
                        <a:t>9%</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p:cNvSpPr txBox="1"/>
          <p:nvPr/>
        </p:nvSpPr>
        <p:spPr>
          <a:xfrm>
            <a:off x="8326784" y="2860177"/>
            <a:ext cx="1368152" cy="184666"/>
          </a:xfrm>
          <a:prstGeom prst="rect">
            <a:avLst/>
          </a:prstGeom>
          <a:noFill/>
          <a:effectLst/>
        </p:spPr>
        <p:txBody>
          <a:bodyPr wrap="square" lIns="0" tIns="0" rIns="0" bIns="0" rtlCol="0">
            <a:spAutoFit/>
          </a:bodyPr>
          <a:lstStyle/>
          <a:p>
            <a:pPr algn="ctr"/>
            <a:r>
              <a:rPr lang="en-GB" dirty="0"/>
              <a:t>Yes</a:t>
            </a:r>
          </a:p>
        </p:txBody>
      </p:sp>
      <p:sp>
        <p:nvSpPr>
          <p:cNvPr id="18" name="TextBox 17"/>
          <p:cNvSpPr txBox="1"/>
          <p:nvPr/>
        </p:nvSpPr>
        <p:spPr>
          <a:xfrm>
            <a:off x="8326784" y="3748390"/>
            <a:ext cx="1368152" cy="184666"/>
          </a:xfrm>
          <a:prstGeom prst="rect">
            <a:avLst/>
          </a:prstGeom>
          <a:noFill/>
          <a:effectLst/>
        </p:spPr>
        <p:txBody>
          <a:bodyPr wrap="square" lIns="0" tIns="0" rIns="0" bIns="0" rtlCol="0">
            <a:spAutoFit/>
          </a:bodyPr>
          <a:lstStyle/>
          <a:p>
            <a:pPr algn="ctr"/>
            <a:r>
              <a:rPr lang="en-GB" dirty="0"/>
              <a:t>No</a:t>
            </a:r>
          </a:p>
        </p:txBody>
      </p:sp>
      <p:graphicFrame>
        <p:nvGraphicFramePr>
          <p:cNvPr id="4" name="Ipsos Ribbon Rules" hidden="1"/>
          <p:cNvGraphicFramePr/>
          <p:nvPr>
            <p:extLst>
              <p:ext uri="{D42A27DB-BD31-4B8C-83A1-F6EECF244321}">
                <p14:modId xmlns:p14="http://schemas.microsoft.com/office/powerpoint/2010/main" val="136180381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3260812" y="4397718"/>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Yes </a:t>
            </a:r>
          </a:p>
        </p:txBody>
      </p:sp>
      <p:graphicFrame>
        <p:nvGraphicFramePr>
          <p:cNvPr id="39" name="D_e139c9a29dc94a67"/>
          <p:cNvGraphicFramePr/>
          <p:nvPr>
            <p:extLst>
              <p:ext uri="{D42A27DB-BD31-4B8C-83A1-F6EECF244321}">
                <p14:modId xmlns:p14="http://schemas.microsoft.com/office/powerpoint/2010/main" val="2277294772"/>
              </p:ext>
            </p:extLst>
          </p:nvPr>
        </p:nvGraphicFramePr>
        <p:xfrm>
          <a:off x="4977203" y="4653137"/>
          <a:ext cx="1080000" cy="10801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D_c26c7991fed4be67"/>
          <p:cNvGraphicFramePr/>
          <p:nvPr>
            <p:extLst>
              <p:ext uri="{D42A27DB-BD31-4B8C-83A1-F6EECF244321}">
                <p14:modId xmlns:p14="http://schemas.microsoft.com/office/powerpoint/2010/main" val="2041053569"/>
              </p:ext>
            </p:extLst>
          </p:nvPr>
        </p:nvGraphicFramePr>
        <p:xfrm>
          <a:off x="3765980" y="4653136"/>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D_d4b00cac840f3757_CalcTable"/>
          <p:cNvGraphicFramePr>
            <a:graphicFrameLocks noGrp="1"/>
          </p:cNvGraphicFramePr>
          <p:nvPr>
            <p:extLst>
              <p:ext uri="{D42A27DB-BD31-4B8C-83A1-F6EECF244321}">
                <p14:modId xmlns:p14="http://schemas.microsoft.com/office/powerpoint/2010/main" val="2548511638"/>
              </p:ext>
            </p:extLst>
          </p:nvPr>
        </p:nvGraphicFramePr>
        <p:xfrm>
          <a:off x="45996" y="6046048"/>
          <a:ext cx="7082181" cy="213360"/>
        </p:xfrm>
        <a:graphic>
          <a:graphicData uri="http://schemas.openxmlformats.org/drawingml/2006/table">
            <a:tbl>
              <a:tblPr firstRow="1" bandRow="1">
                <a:tableStyleId>{5C22544A-7EE6-4342-B048-85BDC9FD1C3A}</a:tableStyleId>
              </a:tblPr>
              <a:tblGrid>
                <a:gridCol w="7082181">
                  <a:extLst>
                    <a:ext uri="{9D8B030D-6E8A-4147-A177-3AD203B41FA5}">
                      <a16:colId xmlns:a16="http://schemas.microsoft.com/office/drawing/2014/main" val="20000"/>
                    </a:ext>
                  </a:extLst>
                </a:gridCol>
              </a:tblGrid>
              <a:tr h="175721">
                <a:tc>
                  <a:txBody>
                    <a:bodyPr/>
                    <a:lstStyle/>
                    <a:p>
                      <a:pPr marL="0" indent="0">
                        <a:buNone/>
                      </a:pPr>
                      <a:r>
                        <a:rPr lang="en-GB" sz="800" b="0">
                          <a:solidFill>
                            <a:schemeClr val="bg1"/>
                          </a:solidFill>
                        </a:rPr>
                        <a:t>Base: All those who tried to contact an NHS service when GP surgery closed in past 6 months excluding ‘Don’t know / can't say’: National (125,059); CCG 2020 (805); CCG 2019 (1,020); CCG 2018 (1,006); CCG bases range from 273 to 1,472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7" name="D_d4b00cac840f3757" hidden="1"/>
          <p:cNvGraphicFramePr/>
          <p:nvPr>
            <p:extLst>
              <p:ext uri="{D42A27DB-BD31-4B8C-83A1-F6EECF244321}">
                <p14:modId xmlns:p14="http://schemas.microsoft.com/office/powerpoint/2010/main" val="3480709031"/>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D_adb2f33f60575e67" hidden="1"/>
          <p:cNvGraphicFramePr/>
          <p:nvPr>
            <p:extLst>
              <p:ext uri="{D42A27DB-BD31-4B8C-83A1-F6EECF244321}">
                <p14:modId xmlns:p14="http://schemas.microsoft.com/office/powerpoint/2010/main" val="1769426496"/>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D_adb2f33f60575e67_CalcTable"/>
          <p:cNvGraphicFramePr>
            <a:graphicFrameLocks noGrp="1"/>
          </p:cNvGraphicFramePr>
          <p:nvPr>
            <p:extLst>
              <p:ext uri="{D42A27DB-BD31-4B8C-83A1-F6EECF244321}">
                <p14:modId xmlns:p14="http://schemas.microsoft.com/office/powerpoint/2010/main" val="4210473654"/>
              </p:ext>
            </p:extLst>
          </p:nvPr>
        </p:nvGraphicFramePr>
        <p:xfrm>
          <a:off x="3882024" y="4900662"/>
          <a:ext cx="2079089" cy="632300"/>
        </p:xfrm>
        <a:graphic>
          <a:graphicData uri="http://schemas.openxmlformats.org/drawingml/2006/table">
            <a:tbl>
              <a:tblPr firstRow="1" bandRow="1">
                <a:tableStyleId>{5C22544A-7EE6-4342-B048-85BDC9FD1C3A}</a:tableStyleId>
              </a:tblPr>
              <a:tblGrid>
                <a:gridCol w="854952">
                  <a:extLst>
                    <a:ext uri="{9D8B030D-6E8A-4147-A177-3AD203B41FA5}">
                      <a16:colId xmlns:a16="http://schemas.microsoft.com/office/drawing/2014/main" val="20000"/>
                    </a:ext>
                  </a:extLst>
                </a:gridCol>
                <a:gridCol w="384183">
                  <a:extLst>
                    <a:ext uri="{9D8B030D-6E8A-4147-A177-3AD203B41FA5}">
                      <a16:colId xmlns:a16="http://schemas.microsoft.com/office/drawing/2014/main" val="20001"/>
                    </a:ext>
                  </a:extLst>
                </a:gridCol>
                <a:gridCol w="839954">
                  <a:extLst>
                    <a:ext uri="{9D8B030D-6E8A-4147-A177-3AD203B41FA5}">
                      <a16:colId xmlns:a16="http://schemas.microsoft.com/office/drawing/2014/main" val="20002"/>
                    </a:ext>
                  </a:extLst>
                </a:gridCol>
              </a:tblGrid>
              <a:tr h="299511">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r>
                        <a:rPr lang="en-GB" sz="600" baseline="0" dirty="0">
                          <a:solidFill>
                            <a:schemeClr val="tx1"/>
                          </a:solidFill>
                        </a:rPr>
                        <a:t> </a:t>
                      </a: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789">
                <a:tc>
                  <a:txBody>
                    <a:bodyPr/>
                    <a:lstStyle/>
                    <a:p>
                      <a:pPr algn="ctr"/>
                      <a:r>
                        <a:rPr lang="en-GB" sz="1400" b="1">
                          <a:solidFill>
                            <a:srgbClr val="75838F"/>
                          </a:solidFill>
                        </a:rPr>
                        <a:t>85%</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96%</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5" name="D_e873a7760292335a"/>
          <p:cNvGraphicFramePr>
            <a:graphicFrameLocks noGrp="1"/>
          </p:cNvGraphicFramePr>
          <p:nvPr>
            <p:extLst>
              <p:ext uri="{D42A27DB-BD31-4B8C-83A1-F6EECF244321}">
                <p14:modId xmlns:p14="http://schemas.microsoft.com/office/powerpoint/2010/main" val="2243872395"/>
              </p:ext>
            </p:extLst>
          </p:nvPr>
        </p:nvGraphicFramePr>
        <p:xfrm>
          <a:off x="6631616" y="2204864"/>
          <a:ext cx="1882800" cy="579120"/>
        </p:xfrm>
        <a:graphic>
          <a:graphicData uri="http://schemas.openxmlformats.org/drawingml/2006/table">
            <a:tbl>
              <a:tblPr firstRow="1" bandRow="1">
                <a:tableStyleId>{5C22544A-7EE6-4342-B048-85BDC9FD1C3A}</a:tableStyleId>
              </a:tblPr>
              <a:tblGrid>
                <a:gridCol w="1882800">
                  <a:extLst>
                    <a:ext uri="{9D8B030D-6E8A-4147-A177-3AD203B41FA5}">
                      <a16:colId xmlns:a16="http://schemas.microsoft.com/office/drawing/2014/main" val="20000"/>
                    </a:ext>
                  </a:extLst>
                </a:gridCol>
              </a:tblGrid>
              <a:tr h="504056">
                <a:tc>
                  <a:txBody>
                    <a:bodyPr/>
                    <a:lstStyle/>
                    <a:p>
                      <a:pPr algn="ctr"/>
                      <a:r>
                        <a:rPr lang="en-GB" sz="3200">
                          <a:solidFill>
                            <a:schemeClr val="accent6"/>
                          </a:solidFill>
                          <a:latin typeface="Arial" panose="020B0604020202020204" pitchFamily="34" charset="0"/>
                        </a:rPr>
                        <a:t>93%</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7" name="TextBox 46"/>
          <p:cNvSpPr txBox="1"/>
          <p:nvPr/>
        </p:nvSpPr>
        <p:spPr>
          <a:xfrm>
            <a:off x="6886624" y="2852936"/>
            <a:ext cx="1368152" cy="184666"/>
          </a:xfrm>
          <a:prstGeom prst="rect">
            <a:avLst/>
          </a:prstGeom>
          <a:noFill/>
          <a:effectLst/>
        </p:spPr>
        <p:txBody>
          <a:bodyPr wrap="square" lIns="0" tIns="0" rIns="0" bIns="0" rtlCol="0">
            <a:spAutoFit/>
          </a:bodyPr>
          <a:lstStyle/>
          <a:p>
            <a:pPr algn="ctr"/>
            <a:r>
              <a:rPr lang="en-GB" dirty="0"/>
              <a:t>Yes</a:t>
            </a:r>
          </a:p>
        </p:txBody>
      </p:sp>
      <p:sp>
        <p:nvSpPr>
          <p:cNvPr id="48" name="TextBox 47"/>
          <p:cNvSpPr txBox="1"/>
          <p:nvPr/>
        </p:nvSpPr>
        <p:spPr>
          <a:xfrm>
            <a:off x="6886624" y="3748390"/>
            <a:ext cx="1368152" cy="184666"/>
          </a:xfrm>
          <a:prstGeom prst="rect">
            <a:avLst/>
          </a:prstGeom>
          <a:noFill/>
          <a:effectLst/>
        </p:spPr>
        <p:txBody>
          <a:bodyPr wrap="square" lIns="0" tIns="0" rIns="0" bIns="0" rtlCol="0">
            <a:spAutoFit/>
          </a:bodyPr>
          <a:lstStyle/>
          <a:p>
            <a:pPr algn="ctr"/>
            <a:r>
              <a:rPr lang="en-GB" dirty="0"/>
              <a:t>No</a:t>
            </a:r>
          </a:p>
        </p:txBody>
      </p:sp>
      <p:cxnSp>
        <p:nvCxnSpPr>
          <p:cNvPr id="41" name="Straight Connector 40">
            <a:extLst>
              <a:ext uri="{FF2B5EF4-FFF2-40B4-BE49-F238E27FC236}">
                <a16:creationId xmlns:a16="http://schemas.microsoft.com/office/drawing/2014/main" id="{091B5064-E24C-4016-8FF0-98375409CB64}"/>
              </a:ext>
            </a:extLst>
          </p:cNvPr>
          <p:cNvCxnSpPr/>
          <p:nvPr/>
        </p:nvCxnSpPr>
        <p:spPr bwMode="auto">
          <a:xfrm>
            <a:off x="6753200" y="2145422"/>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50" name="Straight Connector 49">
            <a:extLst>
              <a:ext uri="{FF2B5EF4-FFF2-40B4-BE49-F238E27FC236}">
                <a16:creationId xmlns:a16="http://schemas.microsoft.com/office/drawing/2014/main" id="{5A987A52-5783-4753-865C-D23C199E8B19}"/>
              </a:ext>
            </a:extLst>
          </p:cNvPr>
          <p:cNvCxnSpPr/>
          <p:nvPr/>
        </p:nvCxnSpPr>
        <p:spPr bwMode="auto">
          <a:xfrm>
            <a:off x="3368824" y="212938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3" name="TextBox 42">
            <a:extLst>
              <a:ext uri="{FF2B5EF4-FFF2-40B4-BE49-F238E27FC236}">
                <a16:creationId xmlns:a16="http://schemas.microsoft.com/office/drawing/2014/main" id="{C31FDB28-D1C9-4E3F-84C7-19139E815942}"/>
              </a:ext>
            </a:extLst>
          </p:cNvPr>
          <p:cNvSpPr txBox="1"/>
          <p:nvPr/>
        </p:nvSpPr>
        <p:spPr>
          <a:xfrm>
            <a:off x="7617296" y="6114562"/>
            <a:ext cx="2288704" cy="123111"/>
          </a:xfrm>
          <a:prstGeom prst="rect">
            <a:avLst/>
          </a:prstGeom>
          <a:noFill/>
        </p:spPr>
        <p:txBody>
          <a:bodyPr wrap="square" lIns="0" tIns="0" rIns="0" bIns="0" rtlCol="0">
            <a:spAutoFit/>
          </a:bodyPr>
          <a:lstStyle/>
          <a:p>
            <a:pPr lvl="0" algn="l"/>
            <a:r>
              <a:rPr lang="en-GB" sz="800" dirty="0">
                <a:solidFill>
                  <a:srgbClr val="FFFFFF"/>
                </a:solidFill>
              </a:rPr>
              <a:t>%Yes = %Yes, definitely + % Yes, to some extent</a:t>
            </a:r>
            <a:endParaRPr lang="en-GB" sz="1800" dirty="0"/>
          </a:p>
        </p:txBody>
      </p:sp>
      <p:sp>
        <p:nvSpPr>
          <p:cNvPr id="53" name="Rectangle 52">
            <a:extLst>
              <a:ext uri="{FF2B5EF4-FFF2-40B4-BE49-F238E27FC236}">
                <a16:creationId xmlns:a16="http://schemas.microsoft.com/office/drawing/2014/main" id="{A26FB76A-7580-4BCA-A2EA-C01B433E11E4}"/>
              </a:ext>
            </a:extLst>
          </p:cNvPr>
          <p:cNvSpPr/>
          <p:nvPr/>
        </p:nvSpPr>
        <p:spPr bwMode="auto">
          <a:xfrm>
            <a:off x="0" y="940394"/>
            <a:ext cx="9906000" cy="544390"/>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Q47. Considering all of the people that you saw or spoke to on that occasion, did you have confidence and trust in them?</a:t>
            </a:r>
          </a:p>
        </p:txBody>
      </p:sp>
      <p:graphicFrame>
        <p:nvGraphicFramePr>
          <p:cNvPr id="32" name="D_adb2f33f60575e67" hidden="1"/>
          <p:cNvGraphicFramePr/>
          <p:nvPr>
            <p:extLst>
              <p:ext uri="{D42A27DB-BD31-4B8C-83A1-F6EECF244321}">
                <p14:modId xmlns:p14="http://schemas.microsoft.com/office/powerpoint/2010/main" val="1961506975"/>
              </p:ext>
            </p:extLst>
          </p:nvPr>
        </p:nvGraphicFramePr>
        <p:xfrm>
          <a:off x="2495943" y="-1171128"/>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7" name="TextBox 36">
            <a:extLst>
              <a:ext uri="{FF2B5EF4-FFF2-40B4-BE49-F238E27FC236}">
                <a16:creationId xmlns:a16="http://schemas.microsoft.com/office/drawing/2014/main" id="{63CB3C49-F2AC-40F7-ABC9-63AB6BD70711}"/>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49" name="TextBox 48">
            <a:extLst>
              <a:ext uri="{FF2B5EF4-FFF2-40B4-BE49-F238E27FC236}">
                <a16:creationId xmlns:a16="http://schemas.microsoft.com/office/drawing/2014/main" id="{6CEC8E36-92B9-4289-B751-A425444FC3DE}"/>
              </a:ext>
            </a:extLst>
          </p:cNvPr>
          <p:cNvSpPr txBox="1"/>
          <p:nvPr/>
        </p:nvSpPr>
        <p:spPr>
          <a:xfrm>
            <a:off x="7113240" y="1628800"/>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54" name="TextBox 53">
            <a:extLst>
              <a:ext uri="{FF2B5EF4-FFF2-40B4-BE49-F238E27FC236}">
                <a16:creationId xmlns:a16="http://schemas.microsoft.com/office/drawing/2014/main" id="{C76D3859-99E5-4DD2-B0A9-9B4FD8ACD714}"/>
              </a:ext>
            </a:extLst>
          </p:cNvPr>
          <p:cNvSpPr txBox="1"/>
          <p:nvPr/>
        </p:nvSpPr>
        <p:spPr>
          <a:xfrm>
            <a:off x="3734709" y="1628799"/>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55" name="TextBox 54">
            <a:extLst>
              <a:ext uri="{FF2B5EF4-FFF2-40B4-BE49-F238E27FC236}">
                <a16:creationId xmlns:a16="http://schemas.microsoft.com/office/drawing/2014/main" id="{51654D46-FAEF-4B1B-BB95-B7DA1959602F}"/>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56" name="TextBox 55">
            <a:extLst>
              <a:ext uri="{FF2B5EF4-FFF2-40B4-BE49-F238E27FC236}">
                <a16:creationId xmlns:a16="http://schemas.microsoft.com/office/drawing/2014/main" id="{0022E8FB-1481-41CE-8AE8-E10CF11D20F2}"/>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35" name="D_3b251f3c426c31a3_CalcTable"/>
          <p:cNvGraphicFramePr>
            <a:graphicFrameLocks noGrp="1"/>
          </p:cNvGraphicFramePr>
          <p:nvPr>
            <p:extLst>
              <p:ext uri="{D42A27DB-BD31-4B8C-83A1-F6EECF244321}">
                <p14:modId xmlns:p14="http://schemas.microsoft.com/office/powerpoint/2010/main" val="3970904548"/>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42" name="D_3b251f3c426c31a3" hidden="1"/>
          <p:cNvGraphicFramePr/>
          <p:nvPr>
            <p:extLst>
              <p:ext uri="{D42A27DB-BD31-4B8C-83A1-F6EECF244321}">
                <p14:modId xmlns:p14="http://schemas.microsoft.com/office/powerpoint/2010/main" val="997540117"/>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9" name="D_0be1031bdcaa8654">
            <a:extLst>
              <a:ext uri="{FF2B5EF4-FFF2-40B4-BE49-F238E27FC236}">
                <a16:creationId xmlns:a16="http://schemas.microsoft.com/office/drawing/2014/main" id="{96C4D9C1-9C73-4B41-A246-60B8509E85EA}"/>
              </a:ext>
            </a:extLst>
          </p:cNvPr>
          <p:cNvGraphicFramePr/>
          <p:nvPr>
            <p:extLst>
              <p:ext uri="{D42A27DB-BD31-4B8C-83A1-F6EECF244321}">
                <p14:modId xmlns:p14="http://schemas.microsoft.com/office/powerpoint/2010/main" val="1587220044"/>
              </p:ext>
            </p:extLst>
          </p:nvPr>
        </p:nvGraphicFramePr>
        <p:xfrm>
          <a:off x="3533047" y="2071615"/>
          <a:ext cx="2968460" cy="1861441"/>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33184770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D_5cb58a68bc983eca">
            <a:extLst>
              <a:ext uri="{FF2B5EF4-FFF2-40B4-BE49-F238E27FC236}">
                <a16:creationId xmlns:a16="http://schemas.microsoft.com/office/drawing/2014/main" id="{49D2B34B-1E9C-4185-B47C-9B92ABE5A5F8}"/>
              </a:ext>
            </a:extLst>
          </p:cNvPr>
          <p:cNvGraphicFramePr>
            <a:graphicFrameLocks/>
          </p:cNvGraphicFramePr>
          <p:nvPr>
            <p:extLst>
              <p:ext uri="{D42A27DB-BD31-4B8C-83A1-F6EECF244321}">
                <p14:modId xmlns:p14="http://schemas.microsoft.com/office/powerpoint/2010/main" val="2288808021"/>
              </p:ext>
            </p:extLst>
          </p:nvPr>
        </p:nvGraphicFramePr>
        <p:xfrm>
          <a:off x="0" y="1658868"/>
          <a:ext cx="4088902" cy="3138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D_1c0e66b25ca8c1aa"/>
          <p:cNvGraphicFramePr>
            <a:graphicFrameLocks noGrp="1"/>
          </p:cNvGraphicFramePr>
          <p:nvPr>
            <p:extLst>
              <p:ext uri="{D42A27DB-BD31-4B8C-83A1-F6EECF244321}">
                <p14:modId xmlns:p14="http://schemas.microsoft.com/office/powerpoint/2010/main" val="3802222239"/>
              </p:ext>
            </p:extLst>
          </p:nvPr>
        </p:nvGraphicFramePr>
        <p:xfrm>
          <a:off x="6582416" y="3134932"/>
          <a:ext cx="1883424" cy="579120"/>
        </p:xfrm>
        <a:graphic>
          <a:graphicData uri="http://schemas.openxmlformats.org/drawingml/2006/table">
            <a:tbl>
              <a:tblPr firstRow="1" bandRow="1">
                <a:tableStyleId>{5C22544A-7EE6-4342-B048-85BDC9FD1C3A}</a:tableStyleId>
              </a:tblPr>
              <a:tblGrid>
                <a:gridCol w="1883424">
                  <a:extLst>
                    <a:ext uri="{9D8B030D-6E8A-4147-A177-3AD203B41FA5}">
                      <a16:colId xmlns:a16="http://schemas.microsoft.com/office/drawing/2014/main" val="20000"/>
                    </a:ext>
                  </a:extLst>
                </a:gridCol>
              </a:tblGrid>
              <a:tr h="468248">
                <a:tc>
                  <a:txBody>
                    <a:bodyPr/>
                    <a:lstStyle/>
                    <a:p>
                      <a:pPr algn="ctr"/>
                      <a:r>
                        <a:rPr lang="en-GB" sz="3200" b="1">
                          <a:solidFill>
                            <a:schemeClr val="accent5">
                              <a:lumMod val="60000"/>
                              <a:lumOff val="40000"/>
                            </a:schemeClr>
                          </a:solidFill>
                          <a:latin typeface="Arial" panose="020B0604020202020204" pitchFamily="34" charset="0"/>
                        </a:rPr>
                        <a:t>14%</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6" name="Rectangle 35"/>
          <p:cNvSpPr/>
          <p:nvPr/>
        </p:nvSpPr>
        <p:spPr bwMode="auto">
          <a:xfrm>
            <a:off x="2777824" y="4293097"/>
            <a:ext cx="4350353"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a:xfrm>
            <a:off x="247801" y="0"/>
            <a:ext cx="9313711" cy="764704"/>
          </a:xfrm>
        </p:spPr>
        <p:txBody>
          <a:bodyPr/>
          <a:lstStyle/>
          <a:p>
            <a:r>
              <a:rPr lang="en-GB" dirty="0"/>
              <a:t>Overall experience of services when GP practice is closed </a:t>
            </a:r>
          </a:p>
        </p:txBody>
      </p:sp>
      <p:graphicFrame>
        <p:nvGraphicFramePr>
          <p:cNvPr id="15" name="D_fb208f27f055a6ca"/>
          <p:cNvGraphicFramePr>
            <a:graphicFrameLocks noGrp="1"/>
          </p:cNvGraphicFramePr>
          <p:nvPr>
            <p:extLst>
              <p:ext uri="{D42A27DB-BD31-4B8C-83A1-F6EECF244321}">
                <p14:modId xmlns:p14="http://schemas.microsoft.com/office/powerpoint/2010/main" val="3280290688"/>
              </p:ext>
            </p:extLst>
          </p:nvPr>
        </p:nvGraphicFramePr>
        <p:xfrm>
          <a:off x="8023200" y="2217625"/>
          <a:ext cx="1882800" cy="579120"/>
        </p:xfrm>
        <a:graphic>
          <a:graphicData uri="http://schemas.openxmlformats.org/drawingml/2006/table">
            <a:tbl>
              <a:tblPr firstRow="1" bandRow="1">
                <a:tableStyleId>{5C22544A-7EE6-4342-B048-85BDC9FD1C3A}</a:tableStyleId>
              </a:tblPr>
              <a:tblGrid>
                <a:gridCol w="1882800">
                  <a:extLst>
                    <a:ext uri="{9D8B030D-6E8A-4147-A177-3AD203B41FA5}">
                      <a16:colId xmlns:a16="http://schemas.microsoft.com/office/drawing/2014/main" val="20000"/>
                    </a:ext>
                  </a:extLst>
                </a:gridCol>
              </a:tblGrid>
              <a:tr h="504056">
                <a:tc>
                  <a:txBody>
                    <a:bodyPr/>
                    <a:lstStyle/>
                    <a:p>
                      <a:pPr algn="ctr"/>
                      <a:r>
                        <a:rPr lang="en-GB" sz="3200">
                          <a:solidFill>
                            <a:schemeClr val="accent6"/>
                          </a:solidFill>
                          <a:latin typeface="Arial" panose="020B0604020202020204" pitchFamily="34" charset="0"/>
                        </a:rPr>
                        <a:t>67%</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 name="D_74dc103df97836ca"/>
          <p:cNvGraphicFramePr>
            <a:graphicFrameLocks noGrp="1"/>
          </p:cNvGraphicFramePr>
          <p:nvPr>
            <p:extLst>
              <p:ext uri="{D42A27DB-BD31-4B8C-83A1-F6EECF244321}">
                <p14:modId xmlns:p14="http://schemas.microsoft.com/office/powerpoint/2010/main" val="3837250640"/>
              </p:ext>
            </p:extLst>
          </p:nvPr>
        </p:nvGraphicFramePr>
        <p:xfrm>
          <a:off x="8022576" y="3134932"/>
          <a:ext cx="1883424" cy="579120"/>
        </p:xfrm>
        <a:graphic>
          <a:graphicData uri="http://schemas.openxmlformats.org/drawingml/2006/table">
            <a:tbl>
              <a:tblPr firstRow="1" bandRow="1">
                <a:tableStyleId>{5C22544A-7EE6-4342-B048-85BDC9FD1C3A}</a:tableStyleId>
              </a:tblPr>
              <a:tblGrid>
                <a:gridCol w="1883424">
                  <a:extLst>
                    <a:ext uri="{9D8B030D-6E8A-4147-A177-3AD203B41FA5}">
                      <a16:colId xmlns:a16="http://schemas.microsoft.com/office/drawing/2014/main" val="20000"/>
                    </a:ext>
                  </a:extLst>
                </a:gridCol>
              </a:tblGrid>
              <a:tr h="468248">
                <a:tc>
                  <a:txBody>
                    <a:bodyPr/>
                    <a:lstStyle/>
                    <a:p>
                      <a:pPr algn="ctr"/>
                      <a:r>
                        <a:rPr lang="en-GB" sz="3200" b="1">
                          <a:solidFill>
                            <a:schemeClr val="accent5">
                              <a:lumMod val="60000"/>
                              <a:lumOff val="40000"/>
                            </a:schemeClr>
                          </a:solidFill>
                          <a:latin typeface="Arial" panose="020B0604020202020204" pitchFamily="34" charset="0"/>
                        </a:rPr>
                        <a:t>16%</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p:cNvSpPr txBox="1"/>
          <p:nvPr/>
        </p:nvSpPr>
        <p:spPr>
          <a:xfrm>
            <a:off x="8265368" y="2831264"/>
            <a:ext cx="1368152" cy="184666"/>
          </a:xfrm>
          <a:prstGeom prst="rect">
            <a:avLst/>
          </a:prstGeom>
          <a:noFill/>
          <a:effectLst/>
        </p:spPr>
        <p:txBody>
          <a:bodyPr wrap="square" lIns="0" tIns="0" rIns="0" bIns="0" rtlCol="0">
            <a:spAutoFit/>
          </a:bodyPr>
          <a:lstStyle/>
          <a:p>
            <a:pPr algn="ctr"/>
            <a:r>
              <a:rPr lang="en-GB" dirty="0"/>
              <a:t>Good</a:t>
            </a:r>
          </a:p>
        </p:txBody>
      </p:sp>
      <p:sp>
        <p:nvSpPr>
          <p:cNvPr id="18" name="TextBox 17"/>
          <p:cNvSpPr txBox="1"/>
          <p:nvPr/>
        </p:nvSpPr>
        <p:spPr>
          <a:xfrm>
            <a:off x="8265368" y="3717032"/>
            <a:ext cx="1368152" cy="184666"/>
          </a:xfrm>
          <a:prstGeom prst="rect">
            <a:avLst/>
          </a:prstGeom>
          <a:noFill/>
          <a:effectLst/>
        </p:spPr>
        <p:txBody>
          <a:bodyPr wrap="square" lIns="0" tIns="0" rIns="0" bIns="0" rtlCol="0">
            <a:spAutoFit/>
          </a:bodyPr>
          <a:lstStyle/>
          <a:p>
            <a:pPr algn="ctr"/>
            <a:r>
              <a:rPr lang="en-GB" dirty="0"/>
              <a:t>Poor</a:t>
            </a:r>
          </a:p>
        </p:txBody>
      </p:sp>
      <p:graphicFrame>
        <p:nvGraphicFramePr>
          <p:cNvPr id="4" name="Ipsos Ribbon Rules" hidden="1"/>
          <p:cNvGraphicFramePr/>
          <p:nvPr>
            <p:extLst>
              <p:ext uri="{D42A27DB-BD31-4B8C-83A1-F6EECF244321}">
                <p14:modId xmlns:p14="http://schemas.microsoft.com/office/powerpoint/2010/main" val="423658797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3260812" y="4365104"/>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Good </a:t>
            </a:r>
          </a:p>
        </p:txBody>
      </p:sp>
      <p:graphicFrame>
        <p:nvGraphicFramePr>
          <p:cNvPr id="39" name="D_f3901fe0e1a55b26"/>
          <p:cNvGraphicFramePr/>
          <p:nvPr>
            <p:extLst>
              <p:ext uri="{D42A27DB-BD31-4B8C-83A1-F6EECF244321}">
                <p14:modId xmlns:p14="http://schemas.microsoft.com/office/powerpoint/2010/main" val="2642526568"/>
              </p:ext>
            </p:extLst>
          </p:nvPr>
        </p:nvGraphicFramePr>
        <p:xfrm>
          <a:off x="4977203" y="4631826"/>
          <a:ext cx="1080000" cy="108011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D_7bd62c8290ef8fa5"/>
          <p:cNvGraphicFramePr/>
          <p:nvPr>
            <p:extLst>
              <p:ext uri="{D42A27DB-BD31-4B8C-83A1-F6EECF244321}">
                <p14:modId xmlns:p14="http://schemas.microsoft.com/office/powerpoint/2010/main" val="2268370572"/>
              </p:ext>
            </p:extLst>
          </p:nvPr>
        </p:nvGraphicFramePr>
        <p:xfrm>
          <a:off x="3765980" y="4631825"/>
          <a:ext cx="1080000" cy="10801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D_9772ce49898aa419_CalcTable"/>
          <p:cNvGraphicFramePr>
            <a:graphicFrameLocks noGrp="1"/>
          </p:cNvGraphicFramePr>
          <p:nvPr>
            <p:extLst>
              <p:ext uri="{D42A27DB-BD31-4B8C-83A1-F6EECF244321}">
                <p14:modId xmlns:p14="http://schemas.microsoft.com/office/powerpoint/2010/main" val="2453964139"/>
              </p:ext>
            </p:extLst>
          </p:nvPr>
        </p:nvGraphicFramePr>
        <p:xfrm>
          <a:off x="45996" y="6046048"/>
          <a:ext cx="7067244" cy="213360"/>
        </p:xfrm>
        <a:graphic>
          <a:graphicData uri="http://schemas.openxmlformats.org/drawingml/2006/table">
            <a:tbl>
              <a:tblPr firstRow="1" bandRow="1">
                <a:tableStyleId>{5C22544A-7EE6-4342-B048-85BDC9FD1C3A}</a:tableStyleId>
              </a:tblPr>
              <a:tblGrid>
                <a:gridCol w="7067244">
                  <a:extLst>
                    <a:ext uri="{9D8B030D-6E8A-4147-A177-3AD203B41FA5}">
                      <a16:colId xmlns:a16="http://schemas.microsoft.com/office/drawing/2014/main" val="20000"/>
                    </a:ext>
                  </a:extLst>
                </a:gridCol>
              </a:tblGrid>
              <a:tr h="175721">
                <a:tc>
                  <a:txBody>
                    <a:bodyPr/>
                    <a:lstStyle/>
                    <a:p>
                      <a:pPr marL="0" indent="0">
                        <a:buNone/>
                      </a:pPr>
                      <a:r>
                        <a:rPr lang="en-GB" sz="800" b="0">
                          <a:solidFill>
                            <a:schemeClr val="bg1"/>
                          </a:solidFill>
                        </a:rPr>
                        <a:t>Base: All those who tried to contact an NHS service when GP surgery closed in past 6 months excluding ‘Don’t know / can't say’: National (128,756); CCG 2020 (854); CCG 2019 (1,019); CCG 2018 (1,002); CCG bases range from 281 to 1,529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7" name="D_9772ce49898aa419" hidden="1"/>
          <p:cNvGraphicFramePr/>
          <p:nvPr>
            <p:extLst>
              <p:ext uri="{D42A27DB-BD31-4B8C-83A1-F6EECF244321}">
                <p14:modId xmlns:p14="http://schemas.microsoft.com/office/powerpoint/2010/main" val="1676477086"/>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D_c6534e0f69cedae9" hidden="1"/>
          <p:cNvGraphicFramePr/>
          <p:nvPr>
            <p:extLst>
              <p:ext uri="{D42A27DB-BD31-4B8C-83A1-F6EECF244321}">
                <p14:modId xmlns:p14="http://schemas.microsoft.com/office/powerpoint/2010/main" val="3274102760"/>
              </p:ext>
            </p:extLst>
          </p:nvPr>
        </p:nvGraphicFramePr>
        <p:xfrm>
          <a:off x="2343543" y="-1323528"/>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D_c6534e0f69cedae9_CalcTable"/>
          <p:cNvGraphicFramePr>
            <a:graphicFrameLocks noGrp="1"/>
          </p:cNvGraphicFramePr>
          <p:nvPr>
            <p:extLst>
              <p:ext uri="{D42A27DB-BD31-4B8C-83A1-F6EECF244321}">
                <p14:modId xmlns:p14="http://schemas.microsoft.com/office/powerpoint/2010/main" val="606203095"/>
              </p:ext>
            </p:extLst>
          </p:nvPr>
        </p:nvGraphicFramePr>
        <p:xfrm>
          <a:off x="3882024" y="4879351"/>
          <a:ext cx="2079089" cy="632300"/>
        </p:xfrm>
        <a:graphic>
          <a:graphicData uri="http://schemas.openxmlformats.org/drawingml/2006/table">
            <a:tbl>
              <a:tblPr firstRow="1" bandRow="1">
                <a:tableStyleId>{5C22544A-7EE6-4342-B048-85BDC9FD1C3A}</a:tableStyleId>
              </a:tblPr>
              <a:tblGrid>
                <a:gridCol w="854952">
                  <a:extLst>
                    <a:ext uri="{9D8B030D-6E8A-4147-A177-3AD203B41FA5}">
                      <a16:colId xmlns:a16="http://schemas.microsoft.com/office/drawing/2014/main" val="20000"/>
                    </a:ext>
                  </a:extLst>
                </a:gridCol>
                <a:gridCol w="384183">
                  <a:extLst>
                    <a:ext uri="{9D8B030D-6E8A-4147-A177-3AD203B41FA5}">
                      <a16:colId xmlns:a16="http://schemas.microsoft.com/office/drawing/2014/main" val="20001"/>
                    </a:ext>
                  </a:extLst>
                </a:gridCol>
                <a:gridCol w="839954">
                  <a:extLst>
                    <a:ext uri="{9D8B030D-6E8A-4147-A177-3AD203B41FA5}">
                      <a16:colId xmlns:a16="http://schemas.microsoft.com/office/drawing/2014/main" val="20002"/>
                    </a:ext>
                  </a:extLst>
                </a:gridCol>
              </a:tblGrid>
              <a:tr h="299511">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r>
                        <a:rPr lang="en-GB" sz="600" baseline="0" dirty="0">
                          <a:solidFill>
                            <a:schemeClr val="tx1"/>
                          </a:solidFill>
                        </a:rPr>
                        <a:t> </a:t>
                      </a: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789">
                <a:tc>
                  <a:txBody>
                    <a:bodyPr/>
                    <a:lstStyle/>
                    <a:p>
                      <a:pPr algn="ctr"/>
                      <a:r>
                        <a:rPr lang="en-GB" sz="1400" b="1">
                          <a:solidFill>
                            <a:srgbClr val="75838F"/>
                          </a:solidFill>
                        </a:rPr>
                        <a:t>59%</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77%</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45" name="D_0adfaa91d47c28aa"/>
          <p:cNvGraphicFramePr>
            <a:graphicFrameLocks noGrp="1"/>
          </p:cNvGraphicFramePr>
          <p:nvPr>
            <p:extLst>
              <p:ext uri="{D42A27DB-BD31-4B8C-83A1-F6EECF244321}">
                <p14:modId xmlns:p14="http://schemas.microsoft.com/office/powerpoint/2010/main" val="396293487"/>
              </p:ext>
            </p:extLst>
          </p:nvPr>
        </p:nvGraphicFramePr>
        <p:xfrm>
          <a:off x="6583040" y="2217625"/>
          <a:ext cx="1882800" cy="579120"/>
        </p:xfrm>
        <a:graphic>
          <a:graphicData uri="http://schemas.openxmlformats.org/drawingml/2006/table">
            <a:tbl>
              <a:tblPr firstRow="1" bandRow="1">
                <a:tableStyleId>{5C22544A-7EE6-4342-B048-85BDC9FD1C3A}</a:tableStyleId>
              </a:tblPr>
              <a:tblGrid>
                <a:gridCol w="1882800">
                  <a:extLst>
                    <a:ext uri="{9D8B030D-6E8A-4147-A177-3AD203B41FA5}">
                      <a16:colId xmlns:a16="http://schemas.microsoft.com/office/drawing/2014/main" val="20000"/>
                    </a:ext>
                  </a:extLst>
                </a:gridCol>
              </a:tblGrid>
              <a:tr h="504056">
                <a:tc>
                  <a:txBody>
                    <a:bodyPr/>
                    <a:lstStyle/>
                    <a:p>
                      <a:pPr algn="ctr"/>
                      <a:r>
                        <a:rPr lang="en-GB" sz="3200">
                          <a:solidFill>
                            <a:schemeClr val="accent6"/>
                          </a:solidFill>
                          <a:latin typeface="Arial" panose="020B0604020202020204" pitchFamily="34" charset="0"/>
                        </a:rPr>
                        <a:t>70%</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7" name="TextBox 46"/>
          <p:cNvSpPr txBox="1"/>
          <p:nvPr/>
        </p:nvSpPr>
        <p:spPr>
          <a:xfrm>
            <a:off x="6825208" y="2831264"/>
            <a:ext cx="1368152" cy="184666"/>
          </a:xfrm>
          <a:prstGeom prst="rect">
            <a:avLst/>
          </a:prstGeom>
          <a:noFill/>
          <a:effectLst/>
        </p:spPr>
        <p:txBody>
          <a:bodyPr wrap="square" lIns="0" tIns="0" rIns="0" bIns="0" rtlCol="0">
            <a:spAutoFit/>
          </a:bodyPr>
          <a:lstStyle/>
          <a:p>
            <a:pPr algn="ctr"/>
            <a:r>
              <a:rPr lang="en-GB" dirty="0"/>
              <a:t>Good</a:t>
            </a:r>
          </a:p>
        </p:txBody>
      </p:sp>
      <p:sp>
        <p:nvSpPr>
          <p:cNvPr id="48" name="TextBox 47"/>
          <p:cNvSpPr txBox="1"/>
          <p:nvPr/>
        </p:nvSpPr>
        <p:spPr>
          <a:xfrm>
            <a:off x="6825208" y="3717032"/>
            <a:ext cx="1368152" cy="184666"/>
          </a:xfrm>
          <a:prstGeom prst="rect">
            <a:avLst/>
          </a:prstGeom>
          <a:noFill/>
          <a:effectLst/>
        </p:spPr>
        <p:txBody>
          <a:bodyPr wrap="square" lIns="0" tIns="0" rIns="0" bIns="0" rtlCol="0">
            <a:spAutoFit/>
          </a:bodyPr>
          <a:lstStyle/>
          <a:p>
            <a:pPr algn="ctr"/>
            <a:r>
              <a:rPr lang="en-GB" dirty="0"/>
              <a:t>Poor</a:t>
            </a:r>
          </a:p>
        </p:txBody>
      </p:sp>
      <p:cxnSp>
        <p:nvCxnSpPr>
          <p:cNvPr id="41" name="Straight Connector 40">
            <a:extLst>
              <a:ext uri="{FF2B5EF4-FFF2-40B4-BE49-F238E27FC236}">
                <a16:creationId xmlns:a16="http://schemas.microsoft.com/office/drawing/2014/main" id="{091B5064-E24C-4016-8FF0-98375409CB64}"/>
              </a:ext>
            </a:extLst>
          </p:cNvPr>
          <p:cNvCxnSpPr/>
          <p:nvPr/>
        </p:nvCxnSpPr>
        <p:spPr bwMode="auto">
          <a:xfrm>
            <a:off x="6820557" y="2125522"/>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cxnSp>
        <p:nvCxnSpPr>
          <p:cNvPr id="50" name="Straight Connector 49">
            <a:extLst>
              <a:ext uri="{FF2B5EF4-FFF2-40B4-BE49-F238E27FC236}">
                <a16:creationId xmlns:a16="http://schemas.microsoft.com/office/drawing/2014/main" id="{5A987A52-5783-4753-865C-D23C199E8B19}"/>
              </a:ext>
            </a:extLst>
          </p:cNvPr>
          <p:cNvCxnSpPr/>
          <p:nvPr/>
        </p:nvCxnSpPr>
        <p:spPr bwMode="auto">
          <a:xfrm>
            <a:off x="3368824" y="2206849"/>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52" name="TextBox 51">
            <a:extLst>
              <a:ext uri="{FF2B5EF4-FFF2-40B4-BE49-F238E27FC236}">
                <a16:creationId xmlns:a16="http://schemas.microsoft.com/office/drawing/2014/main" id="{5F7442E1-558F-4869-8AA0-7063AF9CFF2C}"/>
              </a:ext>
            </a:extLst>
          </p:cNvPr>
          <p:cNvSpPr txBox="1"/>
          <p:nvPr/>
        </p:nvSpPr>
        <p:spPr>
          <a:xfrm>
            <a:off x="7857017" y="6093296"/>
            <a:ext cx="1890341" cy="578620"/>
          </a:xfrm>
          <a:prstGeom prst="rect">
            <a:avLst/>
          </a:prstGeom>
          <a:noFill/>
        </p:spPr>
        <p:txBody>
          <a:bodyPr wrap="square" lIns="0" tIns="0" rIns="0" bIns="0" rtlCol="0">
            <a:spAutoFit/>
          </a:bodyPr>
          <a:lstStyle/>
          <a:p>
            <a:pPr algn="l"/>
            <a:r>
              <a:rPr lang="en-GB" sz="800" dirty="0">
                <a:solidFill>
                  <a:schemeClr val="bg1"/>
                </a:solidFill>
              </a:rPr>
              <a:t>%Good = %Very good + %Fairly good                %Poor = %Fairly poor + %Very poor </a:t>
            </a:r>
            <a:endParaRPr lang="en-GB" sz="800" kern="0" dirty="0">
              <a:solidFill>
                <a:schemeClr val="bg1"/>
              </a:solidFill>
            </a:endParaRPr>
          </a:p>
          <a:p>
            <a:pPr algn="l"/>
            <a:endParaRPr lang="en-GB" sz="1800" dirty="0"/>
          </a:p>
        </p:txBody>
      </p:sp>
      <p:sp>
        <p:nvSpPr>
          <p:cNvPr id="53" name="Rectangle 52">
            <a:extLst>
              <a:ext uri="{FF2B5EF4-FFF2-40B4-BE49-F238E27FC236}">
                <a16:creationId xmlns:a16="http://schemas.microsoft.com/office/drawing/2014/main" id="{35106698-28C8-479D-B883-B2CE493DBAF1}"/>
              </a:ext>
            </a:extLst>
          </p:cNvPr>
          <p:cNvSpPr/>
          <p:nvPr/>
        </p:nvSpPr>
        <p:spPr bwMode="auto">
          <a:xfrm>
            <a:off x="0" y="940394"/>
            <a:ext cx="9906000" cy="544390"/>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Q48. Overall, how would you describe your last experience of NHS services when you wanted to see a GP but your GP practice was closed?</a:t>
            </a:r>
          </a:p>
        </p:txBody>
      </p:sp>
      <p:sp>
        <p:nvSpPr>
          <p:cNvPr id="31" name="TextBox 30">
            <a:extLst>
              <a:ext uri="{FF2B5EF4-FFF2-40B4-BE49-F238E27FC236}">
                <a16:creationId xmlns:a16="http://schemas.microsoft.com/office/drawing/2014/main" id="{AE782A45-0FB1-4E23-AD27-1041BEECFA71}"/>
              </a:ext>
            </a:extLst>
          </p:cNvPr>
          <p:cNvSpPr txBox="1"/>
          <p:nvPr/>
        </p:nvSpPr>
        <p:spPr>
          <a:xfrm>
            <a:off x="920552" y="1628800"/>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32" name="TextBox 31">
            <a:extLst>
              <a:ext uri="{FF2B5EF4-FFF2-40B4-BE49-F238E27FC236}">
                <a16:creationId xmlns:a16="http://schemas.microsoft.com/office/drawing/2014/main" id="{8D06B147-68DC-40AB-824A-AAF9411ADE28}"/>
              </a:ext>
            </a:extLst>
          </p:cNvPr>
          <p:cNvSpPr txBox="1"/>
          <p:nvPr/>
        </p:nvSpPr>
        <p:spPr>
          <a:xfrm>
            <a:off x="7113240" y="1628800"/>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sp>
        <p:nvSpPr>
          <p:cNvPr id="37" name="TextBox 36">
            <a:extLst>
              <a:ext uri="{FF2B5EF4-FFF2-40B4-BE49-F238E27FC236}">
                <a16:creationId xmlns:a16="http://schemas.microsoft.com/office/drawing/2014/main" id="{D2E4F53A-ACA5-4757-80DE-910D645A00F0}"/>
              </a:ext>
            </a:extLst>
          </p:cNvPr>
          <p:cNvSpPr txBox="1"/>
          <p:nvPr/>
        </p:nvSpPr>
        <p:spPr>
          <a:xfrm>
            <a:off x="3734709" y="1628800"/>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sp>
        <p:nvSpPr>
          <p:cNvPr id="49" name="TextBox 48">
            <a:extLst>
              <a:ext uri="{FF2B5EF4-FFF2-40B4-BE49-F238E27FC236}">
                <a16:creationId xmlns:a16="http://schemas.microsoft.com/office/drawing/2014/main" id="{F89581AA-ED8E-4F38-B289-2873715EC193}"/>
              </a:ext>
            </a:extLst>
          </p:cNvPr>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sp>
        <p:nvSpPr>
          <p:cNvPr id="54" name="TextBox 53">
            <a:extLst>
              <a:ext uri="{FF2B5EF4-FFF2-40B4-BE49-F238E27FC236}">
                <a16:creationId xmlns:a16="http://schemas.microsoft.com/office/drawing/2014/main" id="{FDA85F06-F8C5-4209-84DE-E445B656904E}"/>
              </a:ext>
            </a:extLst>
          </p:cNvPr>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graphicFrame>
        <p:nvGraphicFramePr>
          <p:cNvPr id="33" name="D_3b251f3c426c31a3_CalcTable"/>
          <p:cNvGraphicFramePr>
            <a:graphicFrameLocks noGrp="1"/>
          </p:cNvGraphicFramePr>
          <p:nvPr>
            <p:extLst>
              <p:ext uri="{D42A27DB-BD31-4B8C-83A1-F6EECF244321}">
                <p14:modId xmlns:p14="http://schemas.microsoft.com/office/powerpoint/2010/main" val="3381187320"/>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35" name="D_3b251f3c426c31a3" hidden="1"/>
          <p:cNvGraphicFramePr/>
          <p:nvPr>
            <p:extLst>
              <p:ext uri="{D42A27DB-BD31-4B8C-83A1-F6EECF244321}">
                <p14:modId xmlns:p14="http://schemas.microsoft.com/office/powerpoint/2010/main" val="2447407792"/>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9" name="D_59989e419a798de4">
            <a:extLst>
              <a:ext uri="{FF2B5EF4-FFF2-40B4-BE49-F238E27FC236}">
                <a16:creationId xmlns:a16="http://schemas.microsoft.com/office/drawing/2014/main" id="{96C4D9C1-9C73-4B41-A246-60B8509E85EA}"/>
              </a:ext>
            </a:extLst>
          </p:cNvPr>
          <p:cNvGraphicFramePr/>
          <p:nvPr>
            <p:extLst>
              <p:ext uri="{D42A27DB-BD31-4B8C-83A1-F6EECF244321}">
                <p14:modId xmlns:p14="http://schemas.microsoft.com/office/powerpoint/2010/main" val="1366790482"/>
              </p:ext>
            </p:extLst>
          </p:nvPr>
        </p:nvGraphicFramePr>
        <p:xfrm>
          <a:off x="3485110" y="2087368"/>
          <a:ext cx="3025298" cy="189279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25296413"/>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3119482"/>
            <a:ext cx="8280920" cy="553998"/>
          </a:xfrm>
        </p:spPr>
        <p:txBody>
          <a:bodyPr/>
          <a:lstStyle/>
          <a:p>
            <a:r>
              <a:rPr lang="en-GB" sz="3600" dirty="0"/>
              <a:t>Statistical reliability</a:t>
            </a:r>
          </a:p>
        </p:txBody>
      </p:sp>
    </p:spTree>
    <p:extLst>
      <p:ext uri="{BB962C8B-B14F-4D97-AF65-F5344CB8AC3E}">
        <p14:creationId xmlns:p14="http://schemas.microsoft.com/office/powerpoint/2010/main" val="110006701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Statistical reliability</a:t>
            </a:r>
          </a:p>
        </p:txBody>
      </p:sp>
      <p:sp>
        <p:nvSpPr>
          <p:cNvPr id="6" name="Rectangle 5"/>
          <p:cNvSpPr/>
          <p:nvPr/>
        </p:nvSpPr>
        <p:spPr>
          <a:xfrm>
            <a:off x="-15552" y="894442"/>
            <a:ext cx="9849544" cy="1382430"/>
          </a:xfrm>
          <a:prstGeom prst="rect">
            <a:avLst/>
          </a:prstGeom>
        </p:spPr>
        <p:txBody>
          <a:bodyPr wrap="square">
            <a:spAutoFit/>
          </a:bodyPr>
          <a:lstStyle/>
          <a:p>
            <a:pPr algn="l" eaLnBrk="1" hangingPunct="1">
              <a:spcBef>
                <a:spcPts val="200"/>
              </a:spcBef>
              <a:spcAft>
                <a:spcPts val="200"/>
              </a:spcAft>
              <a:buClr>
                <a:srgbClr val="63B579"/>
              </a:buClr>
              <a:buSzPct val="130000"/>
            </a:pPr>
            <a:r>
              <a:rPr lang="en-GB" sz="1150" kern="0" dirty="0">
                <a:solidFill>
                  <a:srgbClr val="4D4D4D"/>
                </a:solidFill>
                <a:latin typeface="Arial MT Std Light" pitchFamily="34" charset="0"/>
                <a:ea typeface="Roboto" panose="02000000000000000000" pitchFamily="2" charset="0"/>
              </a:rPr>
              <a:t>Participants in a survey such as GPPS represent only a sample of the total population of interest – this means we cannot be certain that the results of a question are exactly the same as if everybody within that population had taken part (“true values”).  However, we can predict the variation between the results of a question and the true value by using the size of the sample on which results are based and the number of times a particular answer is given. The confidence with which we make this prediction is usually chosen to be 95% – that is, the chances are 95 in 100 that the true value will fall within a specified range (the “95% confidence interval”).</a:t>
            </a:r>
          </a:p>
          <a:p>
            <a:pPr algn="l" eaLnBrk="1" hangingPunct="1">
              <a:spcBef>
                <a:spcPts val="200"/>
              </a:spcBef>
              <a:spcAft>
                <a:spcPts val="200"/>
              </a:spcAft>
              <a:buClr>
                <a:srgbClr val="63B579"/>
              </a:buClr>
              <a:buSzPct val="130000"/>
            </a:pPr>
            <a:r>
              <a:rPr lang="en-GB" sz="1150" kern="0" dirty="0">
                <a:solidFill>
                  <a:srgbClr val="4D4D4D"/>
                </a:solidFill>
                <a:latin typeface="Arial MT Std Light" pitchFamily="34" charset="0"/>
                <a:ea typeface="Roboto" panose="02000000000000000000" pitchFamily="2" charset="0"/>
              </a:rPr>
              <a:t>The table below gives examples of what the confidence intervals look like for an ‘average’ practice and CCG, as well as the confidence intervals at the national level. </a:t>
            </a:r>
          </a:p>
        </p:txBody>
      </p:sp>
      <p:graphicFrame>
        <p:nvGraphicFramePr>
          <p:cNvPr id="8" name="Table 7"/>
          <p:cNvGraphicFramePr>
            <a:graphicFrameLocks noGrp="1"/>
          </p:cNvGraphicFramePr>
          <p:nvPr/>
        </p:nvGraphicFramePr>
        <p:xfrm>
          <a:off x="90544" y="2817983"/>
          <a:ext cx="9622907" cy="1907161"/>
        </p:xfrm>
        <a:graphic>
          <a:graphicData uri="http://schemas.openxmlformats.org/drawingml/2006/table">
            <a:tbl>
              <a:tblPr firstRow="1" bandRow="1">
                <a:tableStyleId>{5940675A-B579-460E-94D1-54222C63F5DA}</a:tableStyleId>
              </a:tblPr>
              <a:tblGrid>
                <a:gridCol w="2588763">
                  <a:extLst>
                    <a:ext uri="{9D8B030D-6E8A-4147-A177-3AD203B41FA5}">
                      <a16:colId xmlns:a16="http://schemas.microsoft.com/office/drawing/2014/main" val="20000"/>
                    </a:ext>
                  </a:extLst>
                </a:gridCol>
                <a:gridCol w="2270190">
                  <a:extLst>
                    <a:ext uri="{9D8B030D-6E8A-4147-A177-3AD203B41FA5}">
                      <a16:colId xmlns:a16="http://schemas.microsoft.com/office/drawing/2014/main" val="20001"/>
                    </a:ext>
                  </a:extLst>
                </a:gridCol>
                <a:gridCol w="1537870">
                  <a:extLst>
                    <a:ext uri="{9D8B030D-6E8A-4147-A177-3AD203B41FA5}">
                      <a16:colId xmlns:a16="http://schemas.microsoft.com/office/drawing/2014/main" val="20002"/>
                    </a:ext>
                  </a:extLst>
                </a:gridCol>
                <a:gridCol w="1684335">
                  <a:extLst>
                    <a:ext uri="{9D8B030D-6E8A-4147-A177-3AD203B41FA5}">
                      <a16:colId xmlns:a16="http://schemas.microsoft.com/office/drawing/2014/main" val="20003"/>
                    </a:ext>
                  </a:extLst>
                </a:gridCol>
                <a:gridCol w="1541749">
                  <a:extLst>
                    <a:ext uri="{9D8B030D-6E8A-4147-A177-3AD203B41FA5}">
                      <a16:colId xmlns:a16="http://schemas.microsoft.com/office/drawing/2014/main" val="20004"/>
                    </a:ext>
                  </a:extLst>
                </a:gridCol>
              </a:tblGrid>
              <a:tr h="360458">
                <a:tc rowSpan="3">
                  <a:txBody>
                    <a:bodyPr/>
                    <a:lstStyle/>
                    <a:p>
                      <a:pPr algn="ctr"/>
                      <a:endParaRPr lang="en-GB" sz="1150" b="1" kern="0" dirty="0">
                        <a:solidFill>
                          <a:schemeClr val="bg1">
                            <a:lumMod val="50000"/>
                          </a:schemeClr>
                        </a:solidFill>
                        <a:latin typeface="Arial MT Std Light" pitchFamily="34" charset="0"/>
                        <a:ea typeface="Roboto" panose="02000000000000000000" pitchFamily="2" charset="0"/>
                        <a:cs typeface="+mn-cs"/>
                      </a:endParaRPr>
                    </a:p>
                  </a:txBody>
                  <a:tcPr>
                    <a:solidFill>
                      <a:schemeClr val="bg1">
                        <a:lumMod val="85000"/>
                      </a:schemeClr>
                    </a:solidFill>
                  </a:tcPr>
                </a:tc>
                <a:tc rowSpan="3">
                  <a:txBody>
                    <a:bodyPr/>
                    <a:lstStyle/>
                    <a:p>
                      <a:pPr algn="ctr"/>
                      <a:r>
                        <a:rPr lang="en-GB" sz="1150" b="1" kern="0" dirty="0">
                          <a:solidFill>
                            <a:schemeClr val="bg1">
                              <a:lumMod val="50000"/>
                            </a:schemeClr>
                          </a:solidFill>
                          <a:latin typeface="Arial MT Std Light" pitchFamily="34" charset="0"/>
                          <a:ea typeface="Roboto" panose="02000000000000000000" pitchFamily="2" charset="0"/>
                          <a:cs typeface="+mn-cs"/>
                        </a:rPr>
                        <a:t>Average sample size on which results are based</a:t>
                      </a:r>
                    </a:p>
                  </a:txBody>
                  <a:tcPr anchor="ctr">
                    <a:solidFill>
                      <a:schemeClr val="bg1">
                        <a:lumMod val="85000"/>
                      </a:schemeClr>
                    </a:solidFill>
                  </a:tcPr>
                </a:tc>
                <a:tc gridSpan="3">
                  <a:txBody>
                    <a:bodyPr/>
                    <a:lstStyle/>
                    <a:p>
                      <a:pPr algn="ctr"/>
                      <a:r>
                        <a:rPr lang="en-GB" sz="1150" b="1" kern="0" dirty="0">
                          <a:solidFill>
                            <a:schemeClr val="bg1">
                              <a:lumMod val="50000"/>
                            </a:schemeClr>
                          </a:solidFill>
                          <a:latin typeface="Arial MT Std Light" pitchFamily="34" charset="0"/>
                          <a:ea typeface="Roboto" panose="02000000000000000000" pitchFamily="2" charset="0"/>
                          <a:cs typeface="+mn-cs"/>
                        </a:rPr>
                        <a:t>Approximate confidence intervals for percentages at or near these levels (expressed in percentage points)</a:t>
                      </a:r>
                    </a:p>
                  </a:txBody>
                  <a:tcPr>
                    <a:solidFill>
                      <a:schemeClr val="bg1">
                        <a:lumMod val="85000"/>
                      </a:schemeClr>
                    </a:solidFill>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317272">
                <a:tc vMerge="1">
                  <a:txBody>
                    <a:bodyPr/>
                    <a:lstStyle/>
                    <a:p>
                      <a:endParaRPr lang="en-GB" sz="1600" dirty="0">
                        <a:solidFill>
                          <a:schemeClr val="bg1">
                            <a:lumMod val="50000"/>
                          </a:schemeClr>
                        </a:solidFill>
                      </a:endParaRPr>
                    </a:p>
                  </a:txBody>
                  <a:tcPr>
                    <a:solidFill>
                      <a:schemeClr val="bg1"/>
                    </a:solidFill>
                  </a:tcPr>
                </a:tc>
                <a:tc vMerge="1">
                  <a:txBody>
                    <a:bodyPr/>
                    <a:lstStyle/>
                    <a:p>
                      <a:endParaRPr lang="en-GB" sz="1600" dirty="0">
                        <a:solidFill>
                          <a:schemeClr val="bg1">
                            <a:lumMod val="50000"/>
                          </a:schemeClr>
                        </a:solidFill>
                      </a:endParaRPr>
                    </a:p>
                  </a:txBody>
                  <a:tcPr>
                    <a:solidFill>
                      <a:schemeClr val="bg1"/>
                    </a:solidFill>
                  </a:tcPr>
                </a:tc>
                <a:tc>
                  <a:txBody>
                    <a:bodyPr/>
                    <a:lstStyle/>
                    <a:p>
                      <a:pPr algn="ctr">
                        <a:lnSpc>
                          <a:spcPct val="150000"/>
                        </a:lnSpc>
                        <a:spcAft>
                          <a:spcPts val="0"/>
                        </a:spcAft>
                      </a:pPr>
                      <a:r>
                        <a:rPr lang="en-GB" sz="1150" i="1" kern="0" dirty="0">
                          <a:solidFill>
                            <a:schemeClr val="bg1">
                              <a:lumMod val="50000"/>
                            </a:schemeClr>
                          </a:solidFill>
                          <a:latin typeface="Arial MT Std Light" pitchFamily="34" charset="0"/>
                          <a:ea typeface="Roboto" panose="02000000000000000000" pitchFamily="2" charset="0"/>
                          <a:cs typeface="+mn-cs"/>
                        </a:rPr>
                        <a:t>Level 1: </a:t>
                      </a:r>
                    </a:p>
                    <a:p>
                      <a:pPr algn="ctr">
                        <a:lnSpc>
                          <a:spcPct val="150000"/>
                        </a:lnSpc>
                        <a:spcAft>
                          <a:spcPts val="0"/>
                        </a:spcAft>
                      </a:pPr>
                      <a:r>
                        <a:rPr lang="en-GB" sz="1150" i="1" kern="0" dirty="0">
                          <a:solidFill>
                            <a:schemeClr val="bg1">
                              <a:lumMod val="50000"/>
                            </a:schemeClr>
                          </a:solidFill>
                          <a:latin typeface="Arial MT Std Light" pitchFamily="34" charset="0"/>
                          <a:ea typeface="Roboto" panose="02000000000000000000" pitchFamily="2" charset="0"/>
                          <a:cs typeface="+mn-cs"/>
                        </a:rPr>
                        <a:t>10% or 90%</a:t>
                      </a:r>
                    </a:p>
                  </a:txBody>
                  <a:tcPr marL="68580" marR="68580" marT="0" marB="0">
                    <a:solidFill>
                      <a:schemeClr val="bg1">
                        <a:lumMod val="85000"/>
                      </a:schemeClr>
                    </a:solidFill>
                  </a:tcPr>
                </a:tc>
                <a:tc>
                  <a:txBody>
                    <a:bodyPr/>
                    <a:lstStyle/>
                    <a:p>
                      <a:pPr algn="ctr">
                        <a:lnSpc>
                          <a:spcPct val="150000"/>
                        </a:lnSpc>
                        <a:spcAft>
                          <a:spcPts val="0"/>
                        </a:spcAft>
                      </a:pPr>
                      <a:r>
                        <a:rPr lang="en-GB" sz="1150" i="1" kern="0" dirty="0">
                          <a:solidFill>
                            <a:schemeClr val="bg1">
                              <a:lumMod val="50000"/>
                            </a:schemeClr>
                          </a:solidFill>
                          <a:latin typeface="Arial MT Std Light" pitchFamily="34" charset="0"/>
                          <a:ea typeface="Roboto" panose="02000000000000000000" pitchFamily="2" charset="0"/>
                          <a:cs typeface="+mn-cs"/>
                        </a:rPr>
                        <a:t>Level 2:</a:t>
                      </a:r>
                    </a:p>
                    <a:p>
                      <a:pPr algn="ctr">
                        <a:lnSpc>
                          <a:spcPct val="150000"/>
                        </a:lnSpc>
                        <a:spcAft>
                          <a:spcPts val="0"/>
                        </a:spcAft>
                      </a:pPr>
                      <a:r>
                        <a:rPr lang="en-GB" sz="1150" i="1" kern="0" dirty="0">
                          <a:solidFill>
                            <a:schemeClr val="bg1">
                              <a:lumMod val="50000"/>
                            </a:schemeClr>
                          </a:solidFill>
                          <a:latin typeface="Arial MT Std Light" pitchFamily="34" charset="0"/>
                          <a:ea typeface="Roboto" panose="02000000000000000000" pitchFamily="2" charset="0"/>
                          <a:cs typeface="+mn-cs"/>
                        </a:rPr>
                        <a:t> 30% or 70%</a:t>
                      </a:r>
                    </a:p>
                  </a:txBody>
                  <a:tcPr marL="68580" marR="68580" marT="0" marB="0">
                    <a:solidFill>
                      <a:schemeClr val="bg1">
                        <a:lumMod val="85000"/>
                      </a:schemeClr>
                    </a:solidFill>
                  </a:tcPr>
                </a:tc>
                <a:tc>
                  <a:txBody>
                    <a:bodyPr/>
                    <a:lstStyle/>
                    <a:p>
                      <a:pPr algn="ctr">
                        <a:lnSpc>
                          <a:spcPct val="150000"/>
                        </a:lnSpc>
                        <a:spcAft>
                          <a:spcPts val="0"/>
                        </a:spcAft>
                      </a:pPr>
                      <a:r>
                        <a:rPr lang="en-GB" sz="1150" i="1" kern="0" dirty="0">
                          <a:solidFill>
                            <a:schemeClr val="bg1">
                              <a:lumMod val="50000"/>
                            </a:schemeClr>
                          </a:solidFill>
                          <a:latin typeface="Arial MT Std Light" pitchFamily="34" charset="0"/>
                          <a:ea typeface="Roboto" panose="02000000000000000000" pitchFamily="2" charset="0"/>
                          <a:cs typeface="+mn-cs"/>
                        </a:rPr>
                        <a:t>Level 3: </a:t>
                      </a:r>
                    </a:p>
                    <a:p>
                      <a:pPr algn="ctr">
                        <a:lnSpc>
                          <a:spcPct val="150000"/>
                        </a:lnSpc>
                        <a:spcAft>
                          <a:spcPts val="0"/>
                        </a:spcAft>
                      </a:pPr>
                      <a:r>
                        <a:rPr lang="en-GB" sz="1150" i="1" kern="0" dirty="0">
                          <a:solidFill>
                            <a:schemeClr val="bg1">
                              <a:lumMod val="50000"/>
                            </a:schemeClr>
                          </a:solidFill>
                          <a:latin typeface="Arial MT Std Light" pitchFamily="34" charset="0"/>
                          <a:ea typeface="Roboto" panose="02000000000000000000" pitchFamily="2" charset="0"/>
                          <a:cs typeface="+mn-cs"/>
                        </a:rPr>
                        <a:t>50%</a:t>
                      </a:r>
                    </a:p>
                  </a:txBody>
                  <a:tcPr marL="68580" marR="68580" marT="0" marB="0">
                    <a:solidFill>
                      <a:schemeClr val="bg1">
                        <a:lumMod val="85000"/>
                      </a:schemeClr>
                    </a:solidFill>
                  </a:tcPr>
                </a:tc>
                <a:extLst>
                  <a:ext uri="{0D108BD9-81ED-4DB2-BD59-A6C34878D82A}">
                    <a16:rowId xmlns:a16="http://schemas.microsoft.com/office/drawing/2014/main" val="10001"/>
                  </a:ext>
                </a:extLst>
              </a:tr>
              <a:tr h="171878">
                <a:tc vMerge="1">
                  <a:txBody>
                    <a:bodyPr/>
                    <a:lstStyle/>
                    <a:p>
                      <a:endParaRPr lang="en-GB" sz="1600" dirty="0">
                        <a:solidFill>
                          <a:schemeClr val="bg1">
                            <a:lumMod val="50000"/>
                          </a:schemeClr>
                        </a:solidFill>
                      </a:endParaRPr>
                    </a:p>
                  </a:txBody>
                  <a:tcPr>
                    <a:solidFill>
                      <a:schemeClr val="bg1"/>
                    </a:solidFill>
                  </a:tcPr>
                </a:tc>
                <a:tc vMerge="1">
                  <a:txBody>
                    <a:bodyPr/>
                    <a:lstStyle/>
                    <a:p>
                      <a:endParaRPr lang="en-GB" sz="1600" dirty="0">
                        <a:solidFill>
                          <a:schemeClr val="bg1">
                            <a:lumMod val="50000"/>
                          </a:schemeClr>
                        </a:solidFill>
                      </a:endParaRPr>
                    </a:p>
                  </a:txBody>
                  <a:tcPr>
                    <a:solidFill>
                      <a:schemeClr val="bg1"/>
                    </a:solidFill>
                  </a:tcPr>
                </a:tc>
                <a:tc>
                  <a:txBody>
                    <a:bodyPr/>
                    <a:lstStyle/>
                    <a:p>
                      <a:pPr algn="ctr">
                        <a:lnSpc>
                          <a:spcPct val="150000"/>
                        </a:lnSpc>
                        <a:spcAft>
                          <a:spcPts val="1100"/>
                        </a:spcAft>
                      </a:pPr>
                      <a:r>
                        <a:rPr lang="en-GB" sz="1150" kern="0" dirty="0">
                          <a:solidFill>
                            <a:schemeClr val="bg1">
                              <a:lumMod val="50000"/>
                            </a:schemeClr>
                          </a:solidFill>
                          <a:latin typeface="Arial MT Std Light" pitchFamily="34" charset="0"/>
                          <a:ea typeface="Roboto" panose="02000000000000000000" pitchFamily="2" charset="0"/>
                          <a:cs typeface="+mn-cs"/>
                        </a:rPr>
                        <a:t>+/-</a:t>
                      </a:r>
                    </a:p>
                  </a:txBody>
                  <a:tcPr marL="68580" marR="68580" marT="0" marB="0">
                    <a:solidFill>
                      <a:schemeClr val="bg1"/>
                    </a:solidFill>
                  </a:tcPr>
                </a:tc>
                <a:tc>
                  <a:txBody>
                    <a:bodyPr/>
                    <a:lstStyle/>
                    <a:p>
                      <a:pPr algn="ctr">
                        <a:lnSpc>
                          <a:spcPct val="150000"/>
                        </a:lnSpc>
                        <a:spcAft>
                          <a:spcPts val="1100"/>
                        </a:spcAft>
                      </a:pPr>
                      <a:r>
                        <a:rPr lang="en-GB" sz="1150" kern="0" dirty="0">
                          <a:solidFill>
                            <a:schemeClr val="bg1">
                              <a:lumMod val="50000"/>
                            </a:schemeClr>
                          </a:solidFill>
                          <a:latin typeface="Arial MT Std Light" pitchFamily="34" charset="0"/>
                          <a:ea typeface="Roboto" panose="02000000000000000000" pitchFamily="2" charset="0"/>
                          <a:cs typeface="+mn-cs"/>
                        </a:rPr>
                        <a:t>+/-</a:t>
                      </a:r>
                    </a:p>
                  </a:txBody>
                  <a:tcPr marL="68580" marR="68580" marT="0" marB="0">
                    <a:solidFill>
                      <a:schemeClr val="bg1"/>
                    </a:solidFill>
                  </a:tcPr>
                </a:tc>
                <a:tc>
                  <a:txBody>
                    <a:bodyPr/>
                    <a:lstStyle/>
                    <a:p>
                      <a:pPr algn="ctr">
                        <a:lnSpc>
                          <a:spcPct val="150000"/>
                        </a:lnSpc>
                        <a:spcAft>
                          <a:spcPts val="1100"/>
                        </a:spcAft>
                      </a:pPr>
                      <a:r>
                        <a:rPr lang="en-GB" sz="1150" kern="0" dirty="0">
                          <a:solidFill>
                            <a:schemeClr val="bg1">
                              <a:lumMod val="50000"/>
                            </a:schemeClr>
                          </a:solidFill>
                          <a:latin typeface="Arial MT Std Light" pitchFamily="34" charset="0"/>
                          <a:ea typeface="Roboto" panose="02000000000000000000" pitchFamily="2" charset="0"/>
                          <a:cs typeface="+mn-cs"/>
                        </a:rPr>
                        <a:t>+/-</a:t>
                      </a:r>
                    </a:p>
                  </a:txBody>
                  <a:tcPr marL="68580" marR="68580" marT="0" marB="0">
                    <a:solidFill>
                      <a:schemeClr val="bg1"/>
                    </a:solidFill>
                  </a:tcPr>
                </a:tc>
                <a:extLst>
                  <a:ext uri="{0D108BD9-81ED-4DB2-BD59-A6C34878D82A}">
                    <a16:rowId xmlns:a16="http://schemas.microsoft.com/office/drawing/2014/main" val="10002"/>
                  </a:ext>
                </a:extLst>
              </a:tr>
              <a:tr h="0">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National</a:t>
                      </a:r>
                    </a:p>
                  </a:txBody>
                  <a:tcPr marL="0" marR="0" marT="0" marB="0">
                    <a:solidFill>
                      <a:schemeClr val="bg1"/>
                    </a:solidFill>
                  </a:tcPr>
                </a:tc>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739,637</a:t>
                      </a:r>
                    </a:p>
                  </a:txBody>
                  <a:tcPr marL="68580" marR="68580" marT="0" marB="0">
                    <a:solidFill>
                      <a:schemeClr val="bg1"/>
                    </a:solidFill>
                  </a:tcPr>
                </a:tc>
                <a:tc>
                  <a:txBody>
                    <a:bodyPr/>
                    <a:lstStyle/>
                    <a:p>
                      <a:pPr algn="ctr">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0.10</a:t>
                      </a:r>
                    </a:p>
                  </a:txBody>
                  <a:tcPr marL="68580" marR="68580" marT="0" marB="0">
                    <a:solidFill>
                      <a:schemeClr val="bg1"/>
                    </a:solidFill>
                  </a:tcPr>
                </a:tc>
                <a:tc>
                  <a:txBody>
                    <a:bodyPr/>
                    <a:lstStyle/>
                    <a:p>
                      <a:pPr algn="ctr">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0.15</a:t>
                      </a:r>
                    </a:p>
                  </a:txBody>
                  <a:tcPr marL="68580" marR="68580" marT="0" marB="0">
                    <a:solidFill>
                      <a:schemeClr val="bg1"/>
                    </a:solidFill>
                  </a:tcPr>
                </a:tc>
                <a:tc>
                  <a:txBody>
                    <a:bodyPr/>
                    <a:lstStyle/>
                    <a:p>
                      <a:pPr algn="ctr">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0.17</a:t>
                      </a:r>
                    </a:p>
                  </a:txBody>
                  <a:tcPr marL="68580" marR="68580" marT="0" marB="0">
                    <a:solidFill>
                      <a:schemeClr val="bg1"/>
                    </a:solidFill>
                  </a:tcPr>
                </a:tc>
                <a:extLst>
                  <a:ext uri="{0D108BD9-81ED-4DB2-BD59-A6C34878D82A}">
                    <a16:rowId xmlns:a16="http://schemas.microsoft.com/office/drawing/2014/main" val="10003"/>
                  </a:ext>
                </a:extLst>
              </a:tr>
              <a:tr h="0">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CCG</a:t>
                      </a:r>
                    </a:p>
                  </a:txBody>
                  <a:tcPr marL="0" marR="0" marT="0" marB="0">
                    <a:solidFill>
                      <a:schemeClr val="bg1"/>
                    </a:solidFill>
                  </a:tcPr>
                </a:tc>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5,479</a:t>
                      </a:r>
                    </a:p>
                  </a:txBody>
                  <a:tcPr marL="68580" marR="68580" marT="0" marB="0">
                    <a:solidFill>
                      <a:schemeClr val="bg1"/>
                    </a:solidFill>
                  </a:tcPr>
                </a:tc>
                <a:tc>
                  <a:txBody>
                    <a:bodyPr/>
                    <a:lstStyle/>
                    <a:p>
                      <a:pPr algn="ctr">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1.13</a:t>
                      </a:r>
                    </a:p>
                  </a:txBody>
                  <a:tcPr marL="68580" marR="68580" marT="0" marB="0">
                    <a:solidFill>
                      <a:schemeClr val="bg1"/>
                    </a:solidFill>
                  </a:tcPr>
                </a:tc>
                <a:tc>
                  <a:txBody>
                    <a:bodyPr/>
                    <a:lstStyle/>
                    <a:p>
                      <a:pPr algn="ctr">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1.73</a:t>
                      </a:r>
                    </a:p>
                  </a:txBody>
                  <a:tcPr marL="68580" marR="68580" marT="0" marB="0">
                    <a:solidFill>
                      <a:schemeClr val="bg1"/>
                    </a:solidFill>
                  </a:tcPr>
                </a:tc>
                <a:tc>
                  <a:txBody>
                    <a:bodyPr/>
                    <a:lstStyle/>
                    <a:p>
                      <a:pPr algn="ctr">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1.88</a:t>
                      </a:r>
                    </a:p>
                  </a:txBody>
                  <a:tcPr marL="68580" marR="68580" marT="0" marB="0">
                    <a:solidFill>
                      <a:schemeClr val="bg1"/>
                    </a:solidFill>
                  </a:tcPr>
                </a:tc>
                <a:extLst>
                  <a:ext uri="{0D108BD9-81ED-4DB2-BD59-A6C34878D82A}">
                    <a16:rowId xmlns:a16="http://schemas.microsoft.com/office/drawing/2014/main" val="10004"/>
                  </a:ext>
                </a:extLst>
              </a:tr>
              <a:tr h="0">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Practice</a:t>
                      </a:r>
                    </a:p>
                  </a:txBody>
                  <a:tcPr marL="0" marR="0" marT="0" marB="0">
                    <a:solidFill>
                      <a:schemeClr val="bg1"/>
                    </a:solidFill>
                  </a:tcPr>
                </a:tc>
                <a:tc>
                  <a:txBody>
                    <a:bodyPr/>
                    <a:lstStyle/>
                    <a:p>
                      <a:pPr marL="0" algn="ctr" defTabSz="914400" rtl="0" eaLnBrk="1" latinLnBrk="0" hangingPunct="1">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108</a:t>
                      </a:r>
                    </a:p>
                  </a:txBody>
                  <a:tcPr marL="68580" marR="68580" marT="0" marB="0">
                    <a:solidFill>
                      <a:schemeClr val="bg1"/>
                    </a:solidFill>
                  </a:tcPr>
                </a:tc>
                <a:tc>
                  <a:txBody>
                    <a:bodyPr/>
                    <a:lstStyle/>
                    <a:p>
                      <a:pPr algn="ctr">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6.93</a:t>
                      </a:r>
                    </a:p>
                  </a:txBody>
                  <a:tcPr marL="68580" marR="68580" marT="0" marB="0">
                    <a:solidFill>
                      <a:schemeClr val="bg1"/>
                    </a:solidFill>
                  </a:tcPr>
                </a:tc>
                <a:tc>
                  <a:txBody>
                    <a:bodyPr/>
                    <a:lstStyle/>
                    <a:p>
                      <a:pPr algn="ctr">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10.20</a:t>
                      </a:r>
                    </a:p>
                  </a:txBody>
                  <a:tcPr marL="68580" marR="68580" marT="0" marB="0">
                    <a:solidFill>
                      <a:schemeClr val="bg1"/>
                    </a:solidFill>
                  </a:tcPr>
                </a:tc>
                <a:tc>
                  <a:txBody>
                    <a:bodyPr/>
                    <a:lstStyle/>
                    <a:p>
                      <a:pPr algn="ctr">
                        <a:lnSpc>
                          <a:spcPct val="150000"/>
                        </a:lnSpc>
                        <a:spcAft>
                          <a:spcPts val="1100"/>
                        </a:spcAft>
                      </a:pPr>
                      <a:r>
                        <a:rPr lang="en-GB" sz="1150" kern="0" dirty="0">
                          <a:solidFill>
                            <a:srgbClr val="4D4D4D"/>
                          </a:solidFill>
                          <a:latin typeface="Arial MT Std Light" pitchFamily="34" charset="0"/>
                          <a:ea typeface="Roboto" panose="02000000000000000000" pitchFamily="2" charset="0"/>
                          <a:cs typeface="+mn-cs"/>
                        </a:rPr>
                        <a:t>11.08</a:t>
                      </a:r>
                    </a:p>
                  </a:txBody>
                  <a:tcPr marL="68580" marR="68580" marT="0" marB="0">
                    <a:solidFill>
                      <a:schemeClr val="bg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15552" y="2247255"/>
            <a:ext cx="9505056" cy="461665"/>
          </a:xfrm>
          <a:prstGeom prst="rect">
            <a:avLst/>
          </a:prstGeom>
        </p:spPr>
        <p:txBody>
          <a:bodyPr wrap="square">
            <a:spAutoFit/>
          </a:bodyPr>
          <a:lstStyle/>
          <a:p>
            <a:pPr algn="l"/>
            <a:r>
              <a:rPr lang="en-GB" sz="1150" b="1" i="1" dirty="0">
                <a:solidFill>
                  <a:srgbClr val="44BA65"/>
                </a:solidFill>
                <a:latin typeface="Arial MT Std Light" pitchFamily="34" charset="0"/>
                <a:ea typeface="Roboto" panose="02000000000000000000" pitchFamily="2" charset="0"/>
              </a:rPr>
              <a:t>An example of confidence intervals (at national, CCG and practice level) based on the average number of responses to the question “Overall, how would you describe your experience of your GP practice?”</a:t>
            </a:r>
          </a:p>
        </p:txBody>
      </p:sp>
      <p:sp>
        <p:nvSpPr>
          <p:cNvPr id="7" name="Rectangle 6"/>
          <p:cNvSpPr/>
          <p:nvPr/>
        </p:nvSpPr>
        <p:spPr>
          <a:xfrm>
            <a:off x="0" y="4869160"/>
            <a:ext cx="9921552" cy="1411156"/>
          </a:xfrm>
          <a:prstGeom prst="rect">
            <a:avLst/>
          </a:prstGeom>
        </p:spPr>
        <p:txBody>
          <a:bodyPr wrap="square">
            <a:spAutoFit/>
          </a:bodyPr>
          <a:lstStyle/>
          <a:p>
            <a:pPr algn="l"/>
            <a:r>
              <a:rPr lang="en-GB" sz="1150" kern="0" dirty="0">
                <a:solidFill>
                  <a:srgbClr val="4D4D4D"/>
                </a:solidFill>
                <a:latin typeface="Arial MT Std Light" pitchFamily="34" charset="0"/>
                <a:ea typeface="Roboto" panose="02000000000000000000" pitchFamily="2" charset="0"/>
              </a:rPr>
              <a:t>For example, taking a CCG where 5,479 people responded and where 30% answered ‘Very good’ in response to ‘Overall, how would you describe your experience of making an appointment’, there is a 95% likelihood that the true value (which would have been obtained if the whole population had been interviewed) will fall within the range of +/-1.73 percentage points from that question’s result (i.e. between 28.27% and 31.73%).</a:t>
            </a:r>
          </a:p>
          <a:p>
            <a:pPr algn="l"/>
            <a:r>
              <a:rPr lang="en-GB" sz="1150" kern="0" dirty="0">
                <a:solidFill>
                  <a:srgbClr val="4D4D4D"/>
                </a:solidFill>
                <a:latin typeface="Arial MT Std Light" pitchFamily="34" charset="0"/>
                <a:ea typeface="Roboto" panose="02000000000000000000" pitchFamily="2" charset="0"/>
              </a:rPr>
              <a:t>When results are compared between separate groups within a sample, the difference may be “real” or it may occur by chance (because not everyone in the population has been interviewed). Confidence intervals will be wider when the results for a group are based on smaller numbers i.e. practices where 100 patients or fewer responded to a question. These findings should be regarded as indicative rather than robust.</a:t>
            </a:r>
          </a:p>
          <a:p>
            <a:pPr algn="l"/>
            <a:endParaRPr lang="en-GB" kern="0" dirty="0">
              <a:solidFill>
                <a:srgbClr val="4D4D4D"/>
              </a:solidFill>
              <a:latin typeface="Arial MT Std Light" pitchFamily="34" charset="0"/>
              <a:ea typeface="Roboto" panose="02000000000000000000" pitchFamily="2" charset="0"/>
            </a:endParaRPr>
          </a:p>
        </p:txBody>
      </p:sp>
    </p:spTree>
    <p:extLst>
      <p:ext uri="{BB962C8B-B14F-4D97-AF65-F5344CB8AC3E}">
        <p14:creationId xmlns:p14="http://schemas.microsoft.com/office/powerpoint/2010/main" val="38448303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3119482"/>
            <a:ext cx="8280920" cy="553998"/>
          </a:xfrm>
        </p:spPr>
        <p:txBody>
          <a:bodyPr/>
          <a:lstStyle/>
          <a:p>
            <a:r>
              <a:rPr lang="en-GB" sz="3600" dirty="0"/>
              <a:t>Want to know more?</a:t>
            </a:r>
          </a:p>
        </p:txBody>
      </p:sp>
    </p:spTree>
    <p:extLst>
      <p:ext uri="{BB962C8B-B14F-4D97-AF65-F5344CB8AC3E}">
        <p14:creationId xmlns:p14="http://schemas.microsoft.com/office/powerpoint/2010/main" val="258699293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965304" y="836712"/>
            <a:ext cx="1928664" cy="5506202"/>
          </a:xfrm>
          <a:prstGeom prst="rect">
            <a:avLst/>
          </a:prstGeom>
          <a:solidFill>
            <a:schemeClr val="bg2">
              <a:lumMod val="10000"/>
              <a:lumOff val="9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p:txBody>
          <a:bodyPr/>
          <a:lstStyle/>
          <a:p>
            <a:r>
              <a:rPr lang="en-GB" dirty="0"/>
              <a:t>Further background information about the survey </a:t>
            </a:r>
          </a:p>
        </p:txBody>
      </p:sp>
      <p:sp>
        <p:nvSpPr>
          <p:cNvPr id="3" name="TextBox 2"/>
          <p:cNvSpPr txBox="1"/>
          <p:nvPr/>
        </p:nvSpPr>
        <p:spPr>
          <a:xfrm>
            <a:off x="247650" y="1052736"/>
            <a:ext cx="7225630" cy="5755422"/>
          </a:xfrm>
          <a:prstGeom prst="rect">
            <a:avLst/>
          </a:prstGeom>
          <a:noFill/>
        </p:spPr>
        <p:txBody>
          <a:bodyPr wrap="square" lIns="0" tIns="0" rIns="0" bIns="0" rtlCol="0">
            <a:spAutoFit/>
          </a:bodyPr>
          <a:lstStyle/>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a:solidFill>
                  <a:srgbClr val="4D4D4D"/>
                </a:solidFill>
                <a:latin typeface="Arial MT Std Light" pitchFamily="34" charset="0"/>
                <a:ea typeface="Roboto" panose="02000000000000000000" pitchFamily="2" charset="0"/>
              </a:rPr>
              <a:t>The survey was sent to </a:t>
            </a:r>
            <a:r>
              <a:rPr lang="en-GB" sz="1400" b="1" kern="0" dirty="0">
                <a:solidFill>
                  <a:schemeClr val="accent6">
                    <a:lumMod val="75000"/>
                  </a:schemeClr>
                </a:solidFill>
                <a:latin typeface="Arial MT Std Light" pitchFamily="34" charset="0"/>
                <a:ea typeface="Roboto" panose="02000000000000000000" pitchFamily="2" charset="0"/>
              </a:rPr>
              <a:t>c.2.3 million adult patients </a:t>
            </a:r>
            <a:r>
              <a:rPr lang="en-GB" sz="1400" kern="0" dirty="0">
                <a:solidFill>
                  <a:srgbClr val="4D4D4D"/>
                </a:solidFill>
                <a:latin typeface="Arial MT Std Light" pitchFamily="34" charset="0"/>
                <a:ea typeface="Roboto" panose="02000000000000000000" pitchFamily="2" charset="0"/>
              </a:rPr>
              <a:t>registered with a GP practice. </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a:solidFill>
                  <a:srgbClr val="4D4D4D"/>
                </a:solidFill>
                <a:latin typeface="Arial MT Std Light" pitchFamily="34" charset="0"/>
                <a:ea typeface="Roboto" panose="02000000000000000000" pitchFamily="2" charset="0"/>
              </a:rPr>
              <a:t>Participants are sent a </a:t>
            </a:r>
            <a:r>
              <a:rPr lang="en-GB" sz="1400" b="1" kern="0" dirty="0">
                <a:solidFill>
                  <a:schemeClr val="accent6">
                    <a:lumMod val="75000"/>
                  </a:schemeClr>
                </a:solidFill>
                <a:latin typeface="Arial MT Std Light" pitchFamily="34" charset="0"/>
                <a:ea typeface="Roboto" panose="02000000000000000000" pitchFamily="2" charset="0"/>
              </a:rPr>
              <a:t>postal questionnaire</a:t>
            </a:r>
            <a:r>
              <a:rPr lang="en-GB" sz="1400" kern="0" dirty="0">
                <a:solidFill>
                  <a:srgbClr val="4D4D4D"/>
                </a:solidFill>
                <a:latin typeface="Arial MT Std Light" pitchFamily="34" charset="0"/>
                <a:ea typeface="Roboto" panose="02000000000000000000" pitchFamily="2" charset="0"/>
              </a:rPr>
              <a:t>, also with the option of completing the survey online or via telephone.</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a:solidFill>
                  <a:srgbClr val="4D4D4D"/>
                </a:solidFill>
                <a:latin typeface="Arial MT Std Light" pitchFamily="34" charset="0"/>
                <a:ea typeface="Roboto" panose="02000000000000000000" pitchFamily="2" charset="0"/>
              </a:rPr>
              <a:t>The survey has been running since 2007 and presents results for all practices in England (where surveys have been completed and returned). From 2017 the survey has been annual; previously it ran twice a year (June 2011 – July 2016), on a quarterly basis (April 2009 – March 2011) and annually (January 2007 – March 2009).</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a:solidFill>
                  <a:srgbClr val="4D4D4D"/>
                </a:solidFill>
                <a:latin typeface="Arial MT Std Light" pitchFamily="34" charset="0"/>
                <a:ea typeface="Roboto" panose="02000000000000000000" pitchFamily="2" charset="0"/>
              </a:rPr>
              <a:t>For more information about the survey please visit </a:t>
            </a:r>
            <a:r>
              <a:rPr lang="en-GB" sz="1400" u="sng" kern="0" dirty="0">
                <a:solidFill>
                  <a:srgbClr val="4D4D4D"/>
                </a:solidFill>
                <a:latin typeface="Arial MT Std Light" pitchFamily="34" charset="0"/>
                <a:ea typeface="Roboto" panose="02000000000000000000" pitchFamily="2" charset="0"/>
                <a:hlinkClick r:id="rId3"/>
              </a:rPr>
              <a:t>https://gp-patient.co.uk/</a:t>
            </a:r>
            <a:r>
              <a:rPr lang="en-GB" sz="1400" kern="0" dirty="0">
                <a:solidFill>
                  <a:srgbClr val="4D4D4D"/>
                </a:solidFill>
                <a:latin typeface="Arial MT Std Light" pitchFamily="34" charset="0"/>
                <a:ea typeface="Roboto" panose="02000000000000000000" pitchFamily="2" charset="0"/>
              </a:rPr>
              <a:t>.</a:t>
            </a:r>
          </a:p>
          <a:p>
            <a:pPr marL="285750" lvl="0" indent="-285750" algn="l" eaLnBrk="1" hangingPunct="1">
              <a:spcBef>
                <a:spcPts val="600"/>
              </a:spcBef>
              <a:spcAft>
                <a:spcPts val="600"/>
              </a:spcAft>
              <a:buClr>
                <a:srgbClr val="63B579"/>
              </a:buClr>
              <a:buSzPct val="130000"/>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The overall response rate to the survey is </a:t>
            </a:r>
            <a:r>
              <a:rPr lang="en-GB" sz="1400" b="1" dirty="0">
                <a:solidFill>
                  <a:schemeClr val="accent6">
                    <a:lumMod val="75000"/>
                  </a:schemeClr>
                </a:solidFill>
                <a:latin typeface="Arial MT Std Light" pitchFamily="34" charset="0"/>
                <a:ea typeface="Roboto" panose="02000000000000000000" pitchFamily="2" charset="0"/>
              </a:rPr>
              <a:t>31.7%</a:t>
            </a:r>
            <a:r>
              <a:rPr lang="en-GB" sz="1400" dirty="0">
                <a:solidFill>
                  <a:srgbClr val="4D4D4D"/>
                </a:solidFill>
                <a:latin typeface="Arial MT Std Light" pitchFamily="34" charset="0"/>
                <a:ea typeface="Roboto" panose="02000000000000000000" pitchFamily="2" charset="0"/>
              </a:rPr>
              <a:t>, based on </a:t>
            </a:r>
            <a:r>
              <a:rPr lang="en-GB" sz="1400" b="1" dirty="0">
                <a:solidFill>
                  <a:schemeClr val="accent6">
                    <a:lumMod val="75000"/>
                  </a:schemeClr>
                </a:solidFill>
                <a:latin typeface="Arial MT Std Light" pitchFamily="34" charset="0"/>
                <a:ea typeface="Roboto" panose="02000000000000000000" pitchFamily="2" charset="0"/>
              </a:rPr>
              <a:t>739,637</a:t>
            </a:r>
            <a:r>
              <a:rPr lang="en-GB" sz="1400" dirty="0">
                <a:solidFill>
                  <a:schemeClr val="accent6">
                    <a:lumMod val="75000"/>
                  </a:schemeClr>
                </a:solidFill>
                <a:latin typeface="Arial MT Std Light" pitchFamily="34" charset="0"/>
                <a:ea typeface="Roboto" panose="02000000000000000000" pitchFamily="2" charset="0"/>
              </a:rPr>
              <a:t> </a:t>
            </a:r>
            <a:r>
              <a:rPr lang="en-GB" sz="1400" dirty="0">
                <a:solidFill>
                  <a:srgbClr val="4D4D4D"/>
                </a:solidFill>
                <a:latin typeface="Arial MT Std Light" pitchFamily="34" charset="0"/>
                <a:ea typeface="Roboto" panose="02000000000000000000" pitchFamily="2" charset="0"/>
              </a:rPr>
              <a:t>completed surveys. </a:t>
            </a:r>
          </a:p>
          <a:p>
            <a:pPr marL="285750" indent="-285750" algn="l" eaLnBrk="1" hangingPunct="1">
              <a:spcBef>
                <a:spcPts val="600"/>
              </a:spcBef>
              <a:spcAft>
                <a:spcPts val="600"/>
              </a:spcAft>
              <a:buClr>
                <a:srgbClr val="63B579"/>
              </a:buClr>
              <a:buSzPct val="130000"/>
              <a:buFont typeface="Arial" panose="020B0604020202020204" pitchFamily="34" charset="0"/>
              <a:buChar char="•"/>
            </a:pPr>
            <a:r>
              <a:rPr lang="en-GB" sz="1400" b="1" dirty="0">
                <a:solidFill>
                  <a:schemeClr val="accent6">
                    <a:lumMod val="75000"/>
                  </a:schemeClr>
                </a:solidFill>
                <a:latin typeface="Arial MT Std Light" pitchFamily="34" charset="0"/>
              </a:rPr>
              <a:t>Weights have been applied </a:t>
            </a:r>
            <a:r>
              <a:rPr lang="en-GB" sz="1400" kern="0" dirty="0">
                <a:solidFill>
                  <a:srgbClr val="4D4D4D"/>
                </a:solidFill>
                <a:latin typeface="Arial MT Std Light" pitchFamily="34" charset="0"/>
                <a:ea typeface="Roboto" panose="02000000000000000000" pitchFamily="2" charset="0"/>
              </a:rPr>
              <a:t>to adjust the data to account for potential age and gender differences between the profile of all eligible patients in a practice and the patients who actually complete a questionnaire. Since the first wave of the 2011-2012 survey the weighting also takes into account neighbourhood statistics, such as levels of deprivation, in order to further improve the reliability of the findings.</a:t>
            </a:r>
          </a:p>
          <a:p>
            <a:pPr marL="285750" indent="-285750" algn="l" eaLnBrk="1" hangingPunct="1">
              <a:spcBef>
                <a:spcPts val="600"/>
              </a:spcBef>
              <a:spcAft>
                <a:spcPts val="600"/>
              </a:spcAft>
              <a:buClr>
                <a:srgbClr val="63B579"/>
              </a:buClr>
              <a:buSzPct val="130000"/>
              <a:buFont typeface="Arial" panose="020B0604020202020204" pitchFamily="34" charset="0"/>
              <a:buChar char="•"/>
            </a:pPr>
            <a:r>
              <a:rPr lang="en-GB" sz="1400" kern="0" dirty="0">
                <a:solidFill>
                  <a:srgbClr val="4D4D4D"/>
                </a:solidFill>
                <a:latin typeface="Arial MT Std Light" pitchFamily="34" charset="0"/>
                <a:ea typeface="Roboto" panose="02000000000000000000" pitchFamily="2" charset="0"/>
              </a:rPr>
              <a:t>Further information on the survey including questionnaire design, sampling, communication with patients and practices, data collection, data analysis, response rates and reporting can be found in the technical annex for each survey year, available here: </a:t>
            </a:r>
            <a:r>
              <a:rPr lang="en-GB" sz="1400" u="sng" kern="0" dirty="0">
                <a:solidFill>
                  <a:srgbClr val="4D4D4D"/>
                </a:solidFill>
                <a:latin typeface="Arial MT Std Light" pitchFamily="34" charset="0"/>
                <a:ea typeface="Roboto" panose="02000000000000000000" pitchFamily="2" charset="0"/>
                <a:hlinkClick r:id="rId4"/>
              </a:rPr>
              <a:t>https://gp-patient.co.uk/surveysandreports</a:t>
            </a:r>
            <a:r>
              <a:rPr lang="en-GB" sz="1400" kern="0" dirty="0">
                <a:solidFill>
                  <a:srgbClr val="4D4D4D"/>
                </a:solidFill>
                <a:latin typeface="Arial MT Std Light" pitchFamily="34" charset="0"/>
                <a:ea typeface="Roboto" panose="02000000000000000000" pitchFamily="2" charset="0"/>
              </a:rPr>
              <a:t>.</a:t>
            </a:r>
          </a:p>
          <a:p>
            <a:pPr marL="285750" indent="-285750" algn="l" eaLnBrk="1" hangingPunct="1">
              <a:spcBef>
                <a:spcPts val="600"/>
              </a:spcBef>
              <a:spcAft>
                <a:spcPts val="600"/>
              </a:spcAft>
              <a:buClr>
                <a:srgbClr val="63B579"/>
              </a:buClr>
              <a:buSzPct val="130000"/>
              <a:buFont typeface="Arial" panose="020B0604020202020204" pitchFamily="34" charset="0"/>
              <a:buChar char="•"/>
            </a:pPr>
            <a:endParaRPr lang="en-GB" sz="1400" kern="0" dirty="0">
              <a:solidFill>
                <a:srgbClr val="4D4D4D"/>
              </a:solidFill>
              <a:latin typeface="Arial MT Std Light" pitchFamily="34" charset="0"/>
              <a:ea typeface="Roboto" panose="02000000000000000000" pitchFamily="2" charset="0"/>
            </a:endParaRPr>
          </a:p>
          <a:p>
            <a:pPr lvl="0" algn="l" eaLnBrk="1" hangingPunct="1">
              <a:spcBef>
                <a:spcPts val="600"/>
              </a:spcBef>
              <a:spcAft>
                <a:spcPts val="600"/>
              </a:spcAft>
              <a:buClr>
                <a:srgbClr val="63B579"/>
              </a:buClr>
              <a:buSzPct val="130000"/>
            </a:pPr>
            <a:endParaRPr lang="en-GB" sz="1400" dirty="0">
              <a:solidFill>
                <a:srgbClr val="4D4D4D"/>
              </a:solidFill>
              <a:latin typeface="Arial MT Std Light" pitchFamily="34" charset="0"/>
              <a:ea typeface="Roboto" panose="02000000000000000000" pitchFamily="2" charset="0"/>
            </a:endParaRPr>
          </a:p>
        </p:txBody>
      </p:sp>
      <p:sp>
        <p:nvSpPr>
          <p:cNvPr id="13" name="TextBox 12"/>
          <p:cNvSpPr txBox="1"/>
          <p:nvPr/>
        </p:nvSpPr>
        <p:spPr>
          <a:xfrm>
            <a:off x="8121353" y="3060203"/>
            <a:ext cx="1467816" cy="984885"/>
          </a:xfrm>
          <a:prstGeom prst="rect">
            <a:avLst/>
          </a:prstGeom>
          <a:noFill/>
        </p:spPr>
        <p:txBody>
          <a:bodyPr wrap="square" lIns="0" tIns="0" rIns="0" bIns="0" rtlCol="0">
            <a:spAutoFit/>
          </a:bodyPr>
          <a:lstStyle/>
          <a:p>
            <a:pPr algn="l"/>
            <a:r>
              <a:rPr lang="en-GB" sz="2800" b="1" dirty="0">
                <a:solidFill>
                  <a:srgbClr val="44BA65"/>
                </a:solidFill>
                <a:latin typeface="ITCAvantGardeStd-Md" pitchFamily="34" charset="0"/>
              </a:rPr>
              <a:t>739,637</a:t>
            </a:r>
            <a:br>
              <a:rPr lang="en-GB" sz="4000" b="1" dirty="0">
                <a:solidFill>
                  <a:srgbClr val="44BA65"/>
                </a:solidFill>
                <a:latin typeface="ITCAvantGardeStd-Md" pitchFamily="34" charset="0"/>
              </a:rPr>
            </a:br>
            <a:r>
              <a:rPr lang="en-GB" dirty="0">
                <a:latin typeface="ITCAvantGardeStd-Md" pitchFamily="34" charset="0"/>
              </a:rPr>
              <a:t>Completed surveys in the 2020 publication</a:t>
            </a:r>
            <a:endParaRPr lang="en-GB" sz="1800" dirty="0">
              <a:latin typeface="ITCAvantGardeStd-Md" pitchFamily="34" charset="0"/>
            </a:endParaRPr>
          </a:p>
        </p:txBody>
      </p:sp>
      <p:sp>
        <p:nvSpPr>
          <p:cNvPr id="12" name="TextBox 11"/>
          <p:cNvSpPr txBox="1"/>
          <p:nvPr/>
        </p:nvSpPr>
        <p:spPr>
          <a:xfrm>
            <a:off x="8156812" y="1218311"/>
            <a:ext cx="1724072" cy="984885"/>
          </a:xfrm>
          <a:prstGeom prst="rect">
            <a:avLst/>
          </a:prstGeom>
          <a:noFill/>
        </p:spPr>
        <p:txBody>
          <a:bodyPr wrap="square" lIns="0" tIns="0" rIns="0" bIns="0" rtlCol="0">
            <a:spAutoFit/>
          </a:bodyPr>
          <a:lstStyle/>
          <a:p>
            <a:pPr algn="l"/>
            <a:r>
              <a:rPr lang="en-GB" sz="2800" b="1" dirty="0">
                <a:solidFill>
                  <a:srgbClr val="44BA65"/>
                </a:solidFill>
                <a:latin typeface="ITCAvantGardeStd-Md" pitchFamily="34" charset="0"/>
              </a:rPr>
              <a:t>c.2.3m</a:t>
            </a:r>
            <a:br>
              <a:rPr lang="en-GB" sz="4000" b="1" dirty="0">
                <a:solidFill>
                  <a:srgbClr val="44BA65"/>
                </a:solidFill>
                <a:latin typeface="ITCAvantGardeStd-Md" pitchFamily="34" charset="0"/>
              </a:rPr>
            </a:br>
            <a:r>
              <a:rPr lang="en-GB" dirty="0">
                <a:latin typeface="ITCAvantGardeStd-Md" pitchFamily="34" charset="0"/>
              </a:rPr>
              <a:t>Surveys to adults registered with an English GP practice </a:t>
            </a:r>
            <a:endParaRPr lang="en-GB" sz="1800" dirty="0">
              <a:latin typeface="ITCAvantGardeStd-Md" pitchFamily="34" charset="0"/>
            </a:endParaRPr>
          </a:p>
        </p:txBody>
      </p:sp>
      <p:sp>
        <p:nvSpPr>
          <p:cNvPr id="14" name="TextBox 13">
            <a:extLst>
              <a:ext uri="{FF2B5EF4-FFF2-40B4-BE49-F238E27FC236}">
                <a16:creationId xmlns:a16="http://schemas.microsoft.com/office/drawing/2014/main" id="{D3D29CC7-1D04-40B6-B057-AB67ADF285E7}"/>
              </a:ext>
            </a:extLst>
          </p:cNvPr>
          <p:cNvSpPr txBox="1"/>
          <p:nvPr/>
        </p:nvSpPr>
        <p:spPr>
          <a:xfrm>
            <a:off x="8121353" y="4763373"/>
            <a:ext cx="1512168" cy="800219"/>
          </a:xfrm>
          <a:prstGeom prst="rect">
            <a:avLst/>
          </a:prstGeom>
          <a:noFill/>
        </p:spPr>
        <p:txBody>
          <a:bodyPr wrap="square" lIns="0" tIns="0" rIns="0" bIns="0" rtlCol="0">
            <a:spAutoFit/>
          </a:bodyPr>
          <a:lstStyle/>
          <a:p>
            <a:pPr algn="l"/>
            <a:r>
              <a:rPr lang="en-GB" sz="2800" b="1" dirty="0">
                <a:solidFill>
                  <a:srgbClr val="44BA65"/>
                </a:solidFill>
                <a:latin typeface="ITCAvantGardeStd-Md" pitchFamily="34" charset="0"/>
              </a:rPr>
              <a:t>31.7%      </a:t>
            </a:r>
            <a:r>
              <a:rPr lang="en-GB" dirty="0">
                <a:latin typeface="ITCAvantGardeStd-Md" pitchFamily="34" charset="0"/>
              </a:rPr>
              <a:t>National response rate </a:t>
            </a:r>
            <a:endParaRPr lang="en-GB" sz="1800" dirty="0">
              <a:latin typeface="ITCAvantGardeStd-Md" pitchFamily="34" charset="0"/>
            </a:endParaRPr>
          </a:p>
        </p:txBody>
      </p:sp>
    </p:spTree>
    <p:extLst>
      <p:ext uri="{BB962C8B-B14F-4D97-AF65-F5344CB8AC3E}">
        <p14:creationId xmlns:p14="http://schemas.microsoft.com/office/powerpoint/2010/main" val="444667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to go to do further analysis …</a:t>
            </a:r>
          </a:p>
        </p:txBody>
      </p:sp>
      <p:sp>
        <p:nvSpPr>
          <p:cNvPr id="3" name="TextBox 2"/>
          <p:cNvSpPr txBox="1"/>
          <p:nvPr/>
        </p:nvSpPr>
        <p:spPr>
          <a:xfrm>
            <a:off x="416500" y="1191752"/>
            <a:ext cx="9001000" cy="3594830"/>
          </a:xfrm>
          <a:prstGeom prst="rect">
            <a:avLst/>
          </a:prstGeom>
          <a:noFill/>
        </p:spPr>
        <p:txBody>
          <a:bodyPr wrap="square" lIns="0" tIns="0" rIns="0" bIns="0" rtlCol="0">
            <a:spAutoFit/>
          </a:bodyPr>
          <a:lstStyle/>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For reports which show the National results broken down by CCG and Practice, go to </a:t>
            </a:r>
          </a:p>
          <a:p>
            <a:pPr algn="l">
              <a:buClr>
                <a:schemeClr val="accent6">
                  <a:lumMod val="75000"/>
                </a:schemeClr>
              </a:buClr>
            </a:pPr>
            <a:r>
              <a:rPr lang="en-GB" sz="1400" dirty="0">
                <a:solidFill>
                  <a:srgbClr val="4D4D4D"/>
                </a:solidFill>
                <a:latin typeface="Arial MT Std Light" pitchFamily="34" charset="0"/>
                <a:ea typeface="Roboto" panose="02000000000000000000" pitchFamily="2" charset="0"/>
              </a:rPr>
              <a:t>      </a:t>
            </a:r>
            <a:r>
              <a:rPr lang="en-GB" sz="1400" u="sng" dirty="0">
                <a:solidFill>
                  <a:srgbClr val="4D4D4D"/>
                </a:solidFill>
                <a:latin typeface="Arial MT Std Light" pitchFamily="34" charset="0"/>
                <a:ea typeface="Roboto" panose="02000000000000000000" pitchFamily="2" charset="0"/>
                <a:hlinkClick r:id="rId3"/>
              </a:rPr>
              <a:t>https://gp-patient.co.uk/surveysandreports</a:t>
            </a:r>
            <a:r>
              <a:rPr lang="en-GB" sz="1400" dirty="0">
                <a:solidFill>
                  <a:srgbClr val="4D4D4D"/>
                </a:solidFill>
                <a:latin typeface="Arial MT Std Light" pitchFamily="34" charset="0"/>
                <a:ea typeface="Roboto" panose="02000000000000000000" pitchFamily="2" charset="0"/>
              </a:rPr>
              <a:t> - you can also see previous years’ results here.</a:t>
            </a:r>
          </a:p>
          <a:p>
            <a:pPr marL="285750" indent="-285750" algn="l">
              <a:buClr>
                <a:schemeClr val="accent6">
                  <a:lumMod val="75000"/>
                </a:schemeClr>
              </a:buClr>
              <a:buFont typeface="Arial" panose="020B0604020202020204" pitchFamily="34" charset="0"/>
              <a:buChar char="•"/>
            </a:pPr>
            <a:endParaRPr lang="en-GB" sz="1600" dirty="0"/>
          </a:p>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To look at this year’s survey data at a national, CCG or practice level, and filter on a specific participant group (e.g. by age), break down the survey results by survey question, or to create and compare different participant ‘subgroups’, go to </a:t>
            </a:r>
            <a:r>
              <a:rPr lang="en-GB" sz="1400" u="sng" dirty="0">
                <a:solidFill>
                  <a:srgbClr val="4D4D4D"/>
                </a:solidFill>
                <a:latin typeface="Arial MT Std Light" pitchFamily="34" charset="0"/>
                <a:ea typeface="Roboto" panose="02000000000000000000" pitchFamily="2" charset="0"/>
                <a:hlinkClick r:id="rId4"/>
              </a:rPr>
              <a:t>https://gp-patient.co.uk/analysistool/2020</a:t>
            </a:r>
            <a:r>
              <a:rPr lang="en-GB" sz="1400" dirty="0">
                <a:solidFill>
                  <a:srgbClr val="4D4D4D"/>
                </a:solidFill>
                <a:latin typeface="Arial MT Std Light" pitchFamily="34" charset="0"/>
                <a:ea typeface="Roboto" panose="02000000000000000000" pitchFamily="2" charset="0"/>
              </a:rPr>
              <a:t>.</a:t>
            </a:r>
          </a:p>
          <a:p>
            <a:pPr marL="285750" indent="-285750" algn="l">
              <a:buClr>
                <a:schemeClr val="accent6">
                  <a:lumMod val="75000"/>
                </a:schemeClr>
              </a:buClr>
              <a:buFont typeface="Arial" panose="020B0604020202020204" pitchFamily="34" charset="0"/>
              <a:buChar char="•"/>
            </a:pPr>
            <a:endParaRPr lang="en-GB" sz="1400" u="sng" dirty="0">
              <a:solidFill>
                <a:srgbClr val="4D4D4D"/>
              </a:solidFill>
              <a:latin typeface="Arial MT Std Light" pitchFamily="34" charset="0"/>
              <a:ea typeface="Roboto" panose="02000000000000000000" pitchFamily="2" charset="0"/>
            </a:endParaRPr>
          </a:p>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To look at results over time, and filter on a specific participant group, go to </a:t>
            </a:r>
            <a:r>
              <a:rPr lang="en-GB" sz="1400" dirty="0">
                <a:solidFill>
                  <a:srgbClr val="4D4D4D"/>
                </a:solidFill>
                <a:latin typeface="Arial MT Std Light" pitchFamily="34" charset="0"/>
                <a:ea typeface="Roboto" panose="02000000000000000000" pitchFamily="2" charset="0"/>
                <a:hlinkClick r:id="rId5"/>
              </a:rPr>
              <a:t>https://gp-patient.co.uk/analysistool/trends</a:t>
            </a:r>
            <a:r>
              <a:rPr lang="en-GB" sz="1400" dirty="0">
                <a:solidFill>
                  <a:srgbClr val="4D4D4D"/>
                </a:solidFill>
                <a:latin typeface="Arial MT Std Light" pitchFamily="34" charset="0"/>
                <a:ea typeface="Roboto" panose="02000000000000000000" pitchFamily="2" charset="0"/>
              </a:rPr>
              <a:t>.</a:t>
            </a:r>
            <a:endParaRPr lang="en-GB" sz="1600" dirty="0"/>
          </a:p>
          <a:p>
            <a:pPr algn="l">
              <a:buClr>
                <a:schemeClr val="accent6">
                  <a:lumMod val="75000"/>
                </a:schemeClr>
              </a:buClr>
            </a:pPr>
            <a:endParaRPr lang="en-GB" sz="1600" dirty="0"/>
          </a:p>
          <a:p>
            <a:pPr marL="285750" indent="-285750" algn="l">
              <a:buClr>
                <a:schemeClr val="accent6">
                  <a:lumMod val="75000"/>
                </a:schemeClr>
              </a:buClr>
              <a:buFont typeface="Arial" panose="020B0604020202020204" pitchFamily="34" charset="0"/>
              <a:buChar char="•"/>
            </a:pPr>
            <a:r>
              <a:rPr lang="en-GB" sz="1400" dirty="0">
                <a:solidFill>
                  <a:srgbClr val="4D4D4D"/>
                </a:solidFill>
                <a:latin typeface="Arial MT Std Light" pitchFamily="34" charset="0"/>
                <a:ea typeface="Roboto" panose="02000000000000000000" pitchFamily="2" charset="0"/>
              </a:rPr>
              <a:t>For general FAQs about the GP Patient Survey, go to </a:t>
            </a:r>
            <a:r>
              <a:rPr lang="en-GB" sz="1400" u="sng" dirty="0">
                <a:solidFill>
                  <a:srgbClr val="4D4D4D"/>
                </a:solidFill>
                <a:latin typeface="Arial MT Std Light" pitchFamily="34" charset="0"/>
                <a:ea typeface="Roboto" panose="02000000000000000000" pitchFamily="2" charset="0"/>
                <a:hlinkClick r:id="rId6"/>
              </a:rPr>
              <a:t>https://gp-patient.co.uk/faq</a:t>
            </a:r>
            <a:r>
              <a:rPr lang="en-GB" sz="1400" dirty="0">
                <a:solidFill>
                  <a:srgbClr val="4D4D4D"/>
                </a:solidFill>
                <a:latin typeface="Arial MT Std Light" pitchFamily="34" charset="0"/>
                <a:ea typeface="Roboto" panose="02000000000000000000" pitchFamily="2" charset="0"/>
              </a:rPr>
              <a:t>.</a:t>
            </a:r>
          </a:p>
          <a:p>
            <a:pPr marL="285750" indent="-285750" algn="l">
              <a:buClr>
                <a:schemeClr val="accent6">
                  <a:lumMod val="75000"/>
                </a:schemeClr>
              </a:buClr>
              <a:buFont typeface="Arial" panose="020B0604020202020204" pitchFamily="34" charset="0"/>
              <a:buChar char="•"/>
            </a:pPr>
            <a:endParaRPr lang="en-GB" sz="1400" dirty="0">
              <a:solidFill>
                <a:srgbClr val="4D4D4D"/>
              </a:solidFill>
              <a:latin typeface="Arial MT Std Light" pitchFamily="34" charset="0"/>
              <a:ea typeface="Roboto" panose="02000000000000000000" pitchFamily="2" charset="0"/>
            </a:endParaRPr>
          </a:p>
          <a:p>
            <a:pPr marL="285750" indent="-285750" algn="l">
              <a:buFont typeface="Arial" panose="020B0604020202020204" pitchFamily="34" charset="0"/>
              <a:buChar char="•"/>
            </a:pPr>
            <a:endParaRPr lang="en-GB" sz="1400" dirty="0"/>
          </a:p>
          <a:p>
            <a:pPr marL="285750" indent="-285750" algn="l">
              <a:buFont typeface="Arial" panose="020B0604020202020204" pitchFamily="34" charset="0"/>
              <a:buChar char="•"/>
            </a:pPr>
            <a:endParaRPr lang="en-GB" sz="1800" dirty="0"/>
          </a:p>
        </p:txBody>
      </p:sp>
    </p:spTree>
    <p:extLst>
      <p:ext uri="{BB962C8B-B14F-4D97-AF65-F5344CB8AC3E}">
        <p14:creationId xmlns:p14="http://schemas.microsoft.com/office/powerpoint/2010/main" val="34333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Guidance on how to use the data</a:t>
            </a:r>
          </a:p>
        </p:txBody>
      </p:sp>
      <p:sp>
        <p:nvSpPr>
          <p:cNvPr id="3" name="Content Placeholder 2"/>
          <p:cNvSpPr>
            <a:spLocks noGrp="1"/>
          </p:cNvSpPr>
          <p:nvPr>
            <p:ph sz="quarter" idx="10"/>
          </p:nvPr>
        </p:nvSpPr>
        <p:spPr>
          <a:xfrm>
            <a:off x="209550" y="1696617"/>
            <a:ext cx="7513662" cy="4396679"/>
          </a:xfrm>
        </p:spPr>
        <p:txBody>
          <a:bodyPr numCol="2" spcCol="360000"/>
          <a:lstStyle/>
          <a:p>
            <a:pPr marL="180975" lvl="1" indent="-180975">
              <a:spcBef>
                <a:spcPts val="1000"/>
              </a:spcBef>
              <a:spcAft>
                <a:spcPts val="1000"/>
              </a:spcAft>
              <a:buClr>
                <a:srgbClr val="63B579"/>
              </a:buClr>
              <a:buSzPct val="130000"/>
              <a:buFont typeface="Arial" pitchFamily="34" charset="0"/>
              <a:buChar char="•"/>
            </a:pPr>
            <a:r>
              <a:rPr lang="en-GB" sz="1400" b="1" dirty="0">
                <a:solidFill>
                  <a:schemeClr val="accent6">
                    <a:lumMod val="75000"/>
                  </a:schemeClr>
                </a:solidFill>
                <a:latin typeface="Arial MT Std Light" pitchFamily="34" charset="0"/>
                <a:ea typeface="Roboto" panose="02000000000000000000" pitchFamily="2" charset="0"/>
              </a:rPr>
              <a:t>Comparison of a CCG’s results against the national average</a:t>
            </a:r>
            <a:r>
              <a:rPr lang="en-GB" sz="1400" dirty="0">
                <a:solidFill>
                  <a:schemeClr val="tx1"/>
                </a:solidFill>
                <a:latin typeface="Arial MT Std Light" pitchFamily="34" charset="0"/>
                <a:ea typeface="Roboto" panose="02000000000000000000" pitchFamily="2" charset="0"/>
              </a:rPr>
              <a:t>: this allows benchmarking of the results to identify whether the CCG is performing well, poorly, or in line with others. The CCG may wish to focus on areas where it compares less favourably.</a:t>
            </a:r>
          </a:p>
          <a:p>
            <a:pPr marL="180975" lvl="1" indent="-180975">
              <a:spcBef>
                <a:spcPts val="1000"/>
              </a:spcBef>
              <a:spcAft>
                <a:spcPts val="1000"/>
              </a:spcAft>
              <a:buClr>
                <a:srgbClr val="63B579"/>
              </a:buClr>
              <a:buSzPct val="130000"/>
              <a:buFont typeface="Arial" pitchFamily="34" charset="0"/>
              <a:buChar char="•"/>
            </a:pPr>
            <a:r>
              <a:rPr lang="en-GB" sz="1400" b="1" dirty="0">
                <a:solidFill>
                  <a:schemeClr val="accent6">
                    <a:lumMod val="75000"/>
                  </a:schemeClr>
                </a:solidFill>
                <a:latin typeface="Arial MT Std Light" pitchFamily="34" charset="0"/>
                <a:ea typeface="Roboto" panose="02000000000000000000" pitchFamily="2" charset="0"/>
              </a:rPr>
              <a:t>Considering questions where there is a larger range in responses among practices or CCGs</a:t>
            </a:r>
            <a:r>
              <a:rPr lang="en-GB" sz="1400" dirty="0">
                <a:solidFill>
                  <a:schemeClr val="tx1"/>
                </a:solidFill>
                <a:latin typeface="Arial MT Std Light" pitchFamily="34" charset="0"/>
                <a:ea typeface="Roboto" panose="02000000000000000000" pitchFamily="2" charset="0"/>
              </a:rPr>
              <a:t>: this highlights areas in which greater improvements may be possible, as some CCGs or practices are performing significantly better than others nearby. The CCG may wish to focus on areas with a larger range in the results.</a:t>
            </a:r>
          </a:p>
          <a:p>
            <a:pPr marL="180975" lvl="1" indent="-180975">
              <a:spcBef>
                <a:spcPts val="1000"/>
              </a:spcBef>
              <a:spcAft>
                <a:spcPts val="1000"/>
              </a:spcAft>
              <a:buClr>
                <a:srgbClr val="63B579"/>
              </a:buClr>
              <a:buSzPct val="130000"/>
              <a:buFont typeface="Arial" pitchFamily="34" charset="0"/>
              <a:buChar char="•"/>
            </a:pPr>
            <a:endParaRPr lang="en-GB" sz="1400" dirty="0">
              <a:solidFill>
                <a:schemeClr val="tx1"/>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endParaRPr lang="en-GB" sz="1400" dirty="0">
              <a:solidFill>
                <a:schemeClr val="tx1"/>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endParaRPr lang="en-GB" sz="1400" dirty="0">
              <a:solidFill>
                <a:schemeClr val="tx1"/>
              </a:solidFill>
              <a:latin typeface="Arial MT Std Light" pitchFamily="34" charset="0"/>
              <a:ea typeface="Roboto" panose="02000000000000000000" pitchFamily="2" charset="0"/>
            </a:endParaRPr>
          </a:p>
          <a:p>
            <a:pPr marL="180975" lvl="1" indent="-180975">
              <a:spcBef>
                <a:spcPts val="1000"/>
              </a:spcBef>
              <a:spcAft>
                <a:spcPts val="1000"/>
              </a:spcAft>
              <a:buClr>
                <a:srgbClr val="63B579"/>
              </a:buClr>
              <a:buSzPct val="130000"/>
              <a:buFont typeface="Arial" pitchFamily="34" charset="0"/>
              <a:buChar char="•"/>
            </a:pPr>
            <a:r>
              <a:rPr lang="en-GB" sz="1400" b="1" dirty="0">
                <a:solidFill>
                  <a:schemeClr val="accent6">
                    <a:lumMod val="75000"/>
                  </a:schemeClr>
                </a:solidFill>
                <a:latin typeface="Arial MT Std Light" pitchFamily="34" charset="0"/>
                <a:ea typeface="Roboto" panose="02000000000000000000" pitchFamily="2" charset="0"/>
              </a:rPr>
              <a:t>Comparison of practices’ results within a CCG</a:t>
            </a:r>
            <a:r>
              <a:rPr lang="en-GB" sz="1400" dirty="0">
                <a:solidFill>
                  <a:schemeClr val="tx1"/>
                </a:solidFill>
                <a:latin typeface="Arial MT Std Light" pitchFamily="34" charset="0"/>
                <a:ea typeface="Roboto" panose="02000000000000000000" pitchFamily="2" charset="0"/>
              </a:rPr>
              <a:t>: this can identify practices within a CCG that seem to be over-performing or under-performing compared with others.  The CCG may wish to work with individual practices: those that are performing particularly well may be able to highlight best practice, while those performing less well may be able to improve their performance.</a:t>
            </a:r>
          </a:p>
          <a:p>
            <a:pPr marL="180975" lvl="1" indent="-180975">
              <a:spcBef>
                <a:spcPts val="1000"/>
              </a:spcBef>
              <a:spcAft>
                <a:spcPts val="1000"/>
              </a:spcAft>
              <a:buClr>
                <a:srgbClr val="63B579"/>
              </a:buClr>
              <a:buSzPct val="130000"/>
              <a:buFont typeface="Arial" pitchFamily="34" charset="0"/>
              <a:buChar char="•"/>
            </a:pPr>
            <a:r>
              <a:rPr lang="en-GB" sz="1400" b="1" dirty="0">
                <a:solidFill>
                  <a:schemeClr val="accent6">
                    <a:lumMod val="75000"/>
                  </a:schemeClr>
                </a:solidFill>
                <a:latin typeface="Arial MT Std Light" pitchFamily="34" charset="0"/>
              </a:rPr>
              <a:t>Comparison of CCGs’ results within a region</a:t>
            </a:r>
            <a:r>
              <a:rPr lang="en-GB" sz="1400" dirty="0">
                <a:solidFill>
                  <a:schemeClr val="tx1"/>
                </a:solidFill>
                <a:latin typeface="Arial MT Std Light" pitchFamily="34" charset="0"/>
                <a:ea typeface="Roboto" panose="02000000000000000000" pitchFamily="2" charset="0"/>
              </a:rPr>
              <a:t>: region as described in this report is based on NHS England regions, further information about these regions can be found here: </a:t>
            </a:r>
            <a:r>
              <a:rPr lang="en-GB" sz="1400" dirty="0">
                <a:solidFill>
                  <a:schemeClr val="tx1"/>
                </a:solidFill>
                <a:latin typeface="Arial MT Std Light" pitchFamily="34" charset="0"/>
                <a:ea typeface="Roboto" panose="02000000000000000000" pitchFamily="2" charset="0"/>
                <a:hlinkClick r:id="rId3"/>
              </a:rPr>
              <a:t>https://www.england.nhs.uk/about/regional-area-teams/</a:t>
            </a:r>
            <a:r>
              <a:rPr lang="en-GB" sz="1400" dirty="0">
                <a:solidFill>
                  <a:schemeClr val="tx1"/>
                </a:solidFill>
                <a:latin typeface="Arial MT Std Light" pitchFamily="34" charset="0"/>
                <a:ea typeface="Roboto" panose="02000000000000000000" pitchFamily="2" charset="0"/>
              </a:rPr>
              <a:t> </a:t>
            </a:r>
          </a:p>
          <a:p>
            <a:pPr marL="263525" lvl="1" indent="0">
              <a:spcAft>
                <a:spcPts val="600"/>
              </a:spcAft>
              <a:buClr>
                <a:srgbClr val="63B579"/>
              </a:buClr>
              <a:buNone/>
            </a:pPr>
            <a:endParaRPr lang="en-GB" sz="1400" dirty="0">
              <a:solidFill>
                <a:srgbClr val="4D4D4D"/>
              </a:solidFill>
              <a:latin typeface="Arial" panose="020B0604020202020204" pitchFamily="34" charset="0"/>
              <a:ea typeface="Roboto" panose="02000000000000000000" pitchFamily="2" charset="0"/>
            </a:endParaRPr>
          </a:p>
          <a:p>
            <a:endParaRPr lang="en-GB" dirty="0"/>
          </a:p>
        </p:txBody>
      </p:sp>
      <p:sp>
        <p:nvSpPr>
          <p:cNvPr id="7" name="Rectangle 6"/>
          <p:cNvSpPr/>
          <p:nvPr/>
        </p:nvSpPr>
        <p:spPr>
          <a:xfrm>
            <a:off x="128464" y="1052736"/>
            <a:ext cx="7704856" cy="523220"/>
          </a:xfrm>
          <a:prstGeom prst="rect">
            <a:avLst/>
          </a:prstGeom>
        </p:spPr>
        <p:txBody>
          <a:bodyPr wrap="square">
            <a:spAutoFit/>
          </a:bodyPr>
          <a:lstStyle/>
          <a:p>
            <a:pPr lvl="0" algn="l" eaLnBrk="1" hangingPunct="1">
              <a:spcBef>
                <a:spcPts val="1000"/>
              </a:spcBef>
              <a:spcAft>
                <a:spcPts val="1000"/>
              </a:spcAft>
              <a:buClr>
                <a:srgbClr val="63B579"/>
              </a:buClr>
            </a:pPr>
            <a:r>
              <a:rPr lang="en-GB" sz="1400" kern="0" dirty="0">
                <a:latin typeface="Arial MT Std Light" pitchFamily="34" charset="0"/>
                <a:ea typeface="Roboto" panose="02000000000000000000" pitchFamily="2" charset="0"/>
              </a:rPr>
              <a:t>The following suggest ideas for how the data in this slide pack can be used and interpreted to improve GP services: </a:t>
            </a:r>
          </a:p>
        </p:txBody>
      </p:sp>
      <p:sp>
        <p:nvSpPr>
          <p:cNvPr id="10" name="Rectangle 9"/>
          <p:cNvSpPr/>
          <p:nvPr/>
        </p:nvSpPr>
        <p:spPr bwMode="auto">
          <a:xfrm>
            <a:off x="7833320" y="820615"/>
            <a:ext cx="2077346" cy="5530373"/>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pic>
        <p:nvPicPr>
          <p:cNvPr id="12" name="Picture 11">
            <a:extLst>
              <a:ext uri="{FF2B5EF4-FFF2-40B4-BE49-F238E27FC236}">
                <a16:creationId xmlns:a16="http://schemas.microsoft.com/office/drawing/2014/main" id="{CD684ACE-C329-442C-92D9-371BFC0333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6964" y="894472"/>
            <a:ext cx="1621119" cy="1584689"/>
          </a:xfrm>
          <a:prstGeom prst="rect">
            <a:avLst/>
          </a:prstGeom>
        </p:spPr>
      </p:pic>
      <p:pic>
        <p:nvPicPr>
          <p:cNvPr id="15" name="Picture 14">
            <a:extLst>
              <a:ext uri="{FF2B5EF4-FFF2-40B4-BE49-F238E27FC236}">
                <a16:creationId xmlns:a16="http://schemas.microsoft.com/office/drawing/2014/main" id="{C151068F-026B-47AE-95E5-4C8D906A2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7308" y="4095558"/>
            <a:ext cx="1926656" cy="793982"/>
          </a:xfrm>
          <a:prstGeom prst="rect">
            <a:avLst/>
          </a:prstGeom>
        </p:spPr>
      </p:pic>
      <p:pic>
        <p:nvPicPr>
          <p:cNvPr id="16" name="Picture 15">
            <a:extLst>
              <a:ext uri="{FF2B5EF4-FFF2-40B4-BE49-F238E27FC236}">
                <a16:creationId xmlns:a16="http://schemas.microsoft.com/office/drawing/2014/main" id="{2179400C-6D95-4D3E-93D0-6187CBF1A7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751" y="4976844"/>
            <a:ext cx="1940213" cy="1304732"/>
          </a:xfrm>
          <a:prstGeom prst="rect">
            <a:avLst/>
          </a:prstGeom>
        </p:spPr>
      </p:pic>
      <p:pic>
        <p:nvPicPr>
          <p:cNvPr id="17" name="Picture 16">
            <a:extLst>
              <a:ext uri="{FF2B5EF4-FFF2-40B4-BE49-F238E27FC236}">
                <a16:creationId xmlns:a16="http://schemas.microsoft.com/office/drawing/2014/main" id="{0041FEF8-257E-4D74-A883-73F80E435FDE}"/>
              </a:ext>
            </a:extLst>
          </p:cNvPr>
          <p:cNvPicPr>
            <a:picLocks noChangeAspect="1"/>
          </p:cNvPicPr>
          <p:nvPr/>
        </p:nvPicPr>
        <p:blipFill>
          <a:blip r:embed="rId7"/>
          <a:stretch>
            <a:fillRect/>
          </a:stretch>
        </p:blipFill>
        <p:spPr>
          <a:xfrm>
            <a:off x="8106401" y="2553018"/>
            <a:ext cx="1531183" cy="1454624"/>
          </a:xfrm>
          <a:prstGeom prst="rect">
            <a:avLst/>
          </a:prstGeom>
        </p:spPr>
      </p:pic>
      <p:sp>
        <p:nvSpPr>
          <p:cNvPr id="4" name="Rectangle 3">
            <a:extLst>
              <a:ext uri="{FF2B5EF4-FFF2-40B4-BE49-F238E27FC236}">
                <a16:creationId xmlns:a16="http://schemas.microsoft.com/office/drawing/2014/main" id="{B6DB0225-228E-4B19-97B2-9862D5E67129}"/>
              </a:ext>
            </a:extLst>
          </p:cNvPr>
          <p:cNvSpPr/>
          <p:nvPr/>
        </p:nvSpPr>
        <p:spPr>
          <a:xfrm>
            <a:off x="248688" y="5960313"/>
            <a:ext cx="7047706" cy="276999"/>
          </a:xfrm>
          <a:prstGeom prst="rect">
            <a:avLst/>
          </a:prstGeom>
        </p:spPr>
        <p:txBody>
          <a:bodyPr wrap="square">
            <a:spAutoFit/>
          </a:bodyPr>
          <a:lstStyle/>
          <a:p>
            <a:pPr algn="l"/>
            <a:r>
              <a:rPr lang="en-GB" kern="0" dirty="0">
                <a:latin typeface="Arial MT Std Light" pitchFamily="34" charset="0"/>
                <a:ea typeface="Roboto" panose="02000000000000000000" pitchFamily="2" charset="0"/>
              </a:rPr>
              <a:t>*Images used in this slide are for example purposes only</a:t>
            </a:r>
            <a:endParaRPr lang="en-GB" dirty="0"/>
          </a:p>
        </p:txBody>
      </p:sp>
      <p:sp>
        <p:nvSpPr>
          <p:cNvPr id="11" name="TextBox 5">
            <a:extLst>
              <a:ext uri="{FF2B5EF4-FFF2-40B4-BE49-F238E27FC236}">
                <a16:creationId xmlns:a16="http://schemas.microsoft.com/office/drawing/2014/main" id="{FB1ECE37-15DF-4BF8-AA13-C6D6B65A2C41}"/>
              </a:ext>
            </a:extLst>
          </p:cNvPr>
          <p:cNvSpPr txBox="1"/>
          <p:nvPr/>
        </p:nvSpPr>
        <p:spPr>
          <a:xfrm>
            <a:off x="7883751" y="894472"/>
            <a:ext cx="163213" cy="276999"/>
          </a:xfrm>
          <a:prstGeom prst="rect">
            <a:avLst/>
          </a:prstGeom>
          <a:noFill/>
        </p:spPr>
        <p:txBody>
          <a:bodyPr wrap="square" lIns="0" tIns="0" rIns="0" bIns="0" rtlCol="0">
            <a:spAutoFit/>
          </a:bodyPr>
          <a:lstStyle/>
          <a:p>
            <a:pPr algn="l"/>
            <a:r>
              <a:rPr lang="en-GB" sz="1800" dirty="0"/>
              <a:t>*</a:t>
            </a:r>
          </a:p>
        </p:txBody>
      </p:sp>
    </p:spTree>
    <p:extLst>
      <p:ext uri="{BB962C8B-B14F-4D97-AF65-F5344CB8AC3E}">
        <p14:creationId xmlns:p14="http://schemas.microsoft.com/office/powerpoint/2010/main" val="4110624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type="body" sz="quarter" idx="17"/>
          </p:nvPr>
        </p:nvSpPr>
        <p:spPr>
          <a:xfrm>
            <a:off x="247654" y="1835084"/>
            <a:ext cx="9429750" cy="2739211"/>
          </a:xfrm>
        </p:spPr>
        <p:txBody>
          <a:bodyPr/>
          <a:lstStyle/>
          <a:p>
            <a:r>
              <a:rPr lang="en-GB" sz="2400" dirty="0"/>
              <a:t>For further information about the GP Patient Survey, please get in touch with the GPPS team at Ipsos MORI at </a:t>
            </a:r>
            <a:r>
              <a:rPr lang="en-GB" sz="2400" dirty="0">
                <a:solidFill>
                  <a:schemeClr val="accent6"/>
                </a:solidFill>
              </a:rPr>
              <a:t>GPPatientSurvey@ipsos.com</a:t>
            </a:r>
          </a:p>
          <a:p>
            <a:endParaRPr lang="en-GB" sz="2400" dirty="0">
              <a:solidFill>
                <a:schemeClr val="accent6"/>
              </a:solidFill>
            </a:endParaRPr>
          </a:p>
          <a:p>
            <a:r>
              <a:rPr lang="en-GB" sz="2400" dirty="0"/>
              <a:t>We would be interested to hear any feedback you have on this slide pack, so we can make improvements for the next publication.</a:t>
            </a:r>
          </a:p>
        </p:txBody>
      </p:sp>
    </p:spTree>
    <p:extLst>
      <p:ext uri="{BB962C8B-B14F-4D97-AF65-F5344CB8AC3E}">
        <p14:creationId xmlns:p14="http://schemas.microsoft.com/office/powerpoint/2010/main" val="173111121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3A9265-DD7C-42FC-BA8C-1E5AA3CA7C6A}"/>
              </a:ext>
            </a:extLst>
          </p:cNvPr>
          <p:cNvSpPr/>
          <p:nvPr/>
        </p:nvSpPr>
        <p:spPr bwMode="auto">
          <a:xfrm>
            <a:off x="7606410" y="820615"/>
            <a:ext cx="2304256" cy="5530373"/>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p:txBody>
          <a:bodyPr/>
          <a:lstStyle/>
          <a:p>
            <a:r>
              <a:rPr lang="en-GB" dirty="0"/>
              <a:t>Interpreting the results</a:t>
            </a:r>
          </a:p>
        </p:txBody>
      </p:sp>
      <p:sp>
        <p:nvSpPr>
          <p:cNvPr id="3" name="Content Placeholder 2"/>
          <p:cNvSpPr>
            <a:spLocks noGrp="1"/>
          </p:cNvSpPr>
          <p:nvPr>
            <p:ph sz="quarter" idx="10"/>
          </p:nvPr>
        </p:nvSpPr>
        <p:spPr>
          <a:xfrm>
            <a:off x="200472" y="1052736"/>
            <a:ext cx="7272155" cy="5076825"/>
          </a:xfrm>
        </p:spPr>
        <p:txBody>
          <a:bodyPr/>
          <a:lstStyle/>
          <a:p>
            <a:pPr>
              <a:spcBef>
                <a:spcPts val="0"/>
              </a:spcBef>
              <a:spcAft>
                <a:spcPts val="2400"/>
              </a:spcAft>
              <a:buClr>
                <a:srgbClr val="82D198">
                  <a:lumMod val="75000"/>
                </a:srgbClr>
              </a:buClr>
              <a:buSzPct val="130000"/>
            </a:pPr>
            <a:r>
              <a:rPr lang="en-GB" sz="1400" dirty="0">
                <a:solidFill>
                  <a:schemeClr val="tx1"/>
                </a:solidFill>
                <a:latin typeface="Arial MT Std Light" pitchFamily="34" charset="0"/>
              </a:rPr>
              <a:t>Th</a:t>
            </a:r>
            <a:r>
              <a:rPr lang="en-GB" sz="1400" dirty="0">
                <a:solidFill>
                  <a:schemeClr val="tx1"/>
                </a:solidFill>
                <a:latin typeface="Arial MT Std Light" pitchFamily="34" charset="0"/>
                <a:ea typeface="Roboto" panose="02000000000000000000" pitchFamily="2" charset="0"/>
              </a:rPr>
              <a:t>e</a:t>
            </a:r>
            <a:r>
              <a:rPr lang="en-GB" sz="1400" dirty="0">
                <a:solidFill>
                  <a:schemeClr val="tx1"/>
                </a:solidFill>
                <a:latin typeface="Arial MT Std Light" pitchFamily="34" charset="0"/>
              </a:rPr>
              <a:t> number of participants answering (the base size) is stated for each question. The total number of responses is shown at the bottom of each chart. </a:t>
            </a:r>
          </a:p>
          <a:p>
            <a:pPr>
              <a:spcBef>
                <a:spcPts val="0"/>
              </a:spcBef>
              <a:spcAft>
                <a:spcPts val="2400"/>
              </a:spcAft>
              <a:buClr>
                <a:srgbClr val="82D198">
                  <a:lumMod val="75000"/>
                </a:srgbClr>
              </a:buClr>
              <a:buSzPct val="130000"/>
            </a:pPr>
            <a:r>
              <a:rPr lang="en-GB" sz="1400" b="1" dirty="0">
                <a:solidFill>
                  <a:srgbClr val="82D198">
                    <a:lumMod val="75000"/>
                  </a:srgbClr>
                </a:solidFill>
                <a:latin typeface="Arial MT Std Light" pitchFamily="34" charset="0"/>
              </a:rPr>
              <a:t>All comparisons are indicative only. Differences may not be statistically significant – particular care should be taken when comparing practices due to smaller numbers of responses at this level. </a:t>
            </a:r>
          </a:p>
          <a:p>
            <a:pPr>
              <a:spcBef>
                <a:spcPts val="0"/>
              </a:spcBef>
              <a:spcAft>
                <a:spcPts val="2400"/>
              </a:spcAft>
              <a:buClr>
                <a:srgbClr val="82D198">
                  <a:lumMod val="75000"/>
                </a:srgbClr>
              </a:buClr>
              <a:buSzPct val="130000"/>
            </a:pPr>
            <a:r>
              <a:rPr lang="en-GB" sz="1400" dirty="0">
                <a:solidFill>
                  <a:schemeClr val="tx1"/>
                </a:solidFill>
                <a:latin typeface="Arial MT Std Light" pitchFamily="34" charset="0"/>
                <a:ea typeface="Roboto" panose="02000000000000000000" pitchFamily="2" charset="0"/>
              </a:rPr>
              <a:t>For guidance on statistical reliability, or for details of where you can get more information about the survey, please refer to the end of this slide pack.</a:t>
            </a:r>
          </a:p>
          <a:p>
            <a:pPr>
              <a:spcBef>
                <a:spcPts val="0"/>
              </a:spcBef>
              <a:spcAft>
                <a:spcPts val="2400"/>
              </a:spcAft>
              <a:buClr>
                <a:srgbClr val="82D198">
                  <a:lumMod val="75000"/>
                </a:srgbClr>
              </a:buClr>
              <a:buSzPct val="130000"/>
            </a:pPr>
            <a:r>
              <a:rPr lang="en-GB" sz="1400" dirty="0">
                <a:solidFill>
                  <a:schemeClr val="tx1"/>
                </a:solidFill>
                <a:latin typeface="Arial MT Std Light" pitchFamily="34" charset="0"/>
                <a:ea typeface="Roboto" panose="02000000000000000000" pitchFamily="2" charset="0"/>
              </a:rPr>
              <a:t>Maps: CCG and practice-level results are also displayed on maps, with results split across 5 bands (or ‘quintiles’) in order to have a fairly even distribution at the national level of CCGs/practices across each band.</a:t>
            </a:r>
          </a:p>
          <a:p>
            <a:pPr>
              <a:spcAft>
                <a:spcPts val="600"/>
              </a:spcAft>
              <a:buClr>
                <a:schemeClr val="accent6">
                  <a:lumMod val="75000"/>
                </a:schemeClr>
              </a:buClr>
              <a:buSzPct val="130000"/>
            </a:pPr>
            <a:r>
              <a:rPr lang="en-GB" sz="1400" dirty="0">
                <a:solidFill>
                  <a:schemeClr val="tx1"/>
                </a:solidFill>
                <a:latin typeface="Arial MT Std Light" pitchFamily="34" charset="0"/>
                <a:ea typeface="Roboto" panose="02000000000000000000" pitchFamily="2" charset="0"/>
              </a:rPr>
              <a:t>Trends:</a:t>
            </a:r>
          </a:p>
          <a:p>
            <a:pPr lvl="1">
              <a:spcBef>
                <a:spcPts val="0"/>
              </a:spcBef>
              <a:spcAft>
                <a:spcPts val="600"/>
              </a:spcAft>
              <a:buClr>
                <a:schemeClr val="accent6">
                  <a:lumMod val="75000"/>
                </a:schemeClr>
              </a:buClr>
              <a:buSzPct val="130000"/>
            </a:pPr>
            <a:r>
              <a:rPr lang="en-GB" sz="1400" dirty="0">
                <a:solidFill>
                  <a:schemeClr val="tx1"/>
                </a:solidFill>
                <a:latin typeface="Arial MT Std Light" pitchFamily="34" charset="0"/>
                <a:ea typeface="Roboto" panose="02000000000000000000" pitchFamily="2" charset="0"/>
              </a:rPr>
              <a:t>Latest: refers to the 2020 publication (fieldwork January to March 2020) </a:t>
            </a:r>
          </a:p>
          <a:p>
            <a:pPr lvl="1">
              <a:spcBef>
                <a:spcPts val="0"/>
              </a:spcBef>
              <a:spcAft>
                <a:spcPts val="600"/>
              </a:spcAft>
              <a:buClr>
                <a:schemeClr val="accent6">
                  <a:lumMod val="75000"/>
                </a:schemeClr>
              </a:buClr>
              <a:buSzPct val="130000"/>
            </a:pPr>
            <a:r>
              <a:rPr lang="en-GB" sz="1400" dirty="0">
                <a:solidFill>
                  <a:schemeClr val="tx1"/>
                </a:solidFill>
                <a:latin typeface="Arial MT Std Light" pitchFamily="34" charset="0"/>
                <a:ea typeface="Roboto" panose="02000000000000000000" pitchFamily="2" charset="0"/>
              </a:rPr>
              <a:t>2019: refers to the July 2019 publication (fieldwork January to March 2019)</a:t>
            </a:r>
          </a:p>
          <a:p>
            <a:pPr lvl="1">
              <a:spcBef>
                <a:spcPts val="0"/>
              </a:spcBef>
              <a:spcAft>
                <a:spcPts val="600"/>
              </a:spcAft>
              <a:buClr>
                <a:schemeClr val="accent6">
                  <a:lumMod val="75000"/>
                </a:schemeClr>
              </a:buClr>
              <a:buSzPct val="130000"/>
            </a:pPr>
            <a:r>
              <a:rPr lang="en-GB" sz="1400" dirty="0">
                <a:solidFill>
                  <a:schemeClr val="tx1"/>
                </a:solidFill>
                <a:latin typeface="Arial MT Std Light" pitchFamily="34" charset="0"/>
                <a:ea typeface="Roboto" panose="02000000000000000000" pitchFamily="2" charset="0"/>
              </a:rPr>
              <a:t>2018: refers to the August 2018 publication (fieldwork January to March 2018) </a:t>
            </a:r>
          </a:p>
          <a:p>
            <a:pPr marL="266700" lvl="1" indent="0">
              <a:spcBef>
                <a:spcPts val="0"/>
              </a:spcBef>
              <a:spcAft>
                <a:spcPts val="600"/>
              </a:spcAft>
              <a:buClr>
                <a:schemeClr val="accent6">
                  <a:lumMod val="75000"/>
                </a:schemeClr>
              </a:buClr>
              <a:buSzPct val="130000"/>
              <a:buNone/>
            </a:pPr>
            <a:endParaRPr lang="en-GB" sz="1400" dirty="0">
              <a:solidFill>
                <a:schemeClr val="tx1"/>
              </a:solidFill>
              <a:latin typeface="Arial MT Std Light" pitchFamily="34" charset="0"/>
              <a:ea typeface="Roboto" panose="02000000000000000000" pitchFamily="2" charset="0"/>
            </a:endParaRPr>
          </a:p>
          <a:p>
            <a:pPr>
              <a:spcBef>
                <a:spcPts val="0"/>
              </a:spcBef>
              <a:spcAft>
                <a:spcPts val="2400"/>
              </a:spcAft>
              <a:buClr>
                <a:srgbClr val="82D198">
                  <a:lumMod val="75000"/>
                </a:srgbClr>
              </a:buClr>
              <a:buSzPct val="130000"/>
            </a:pPr>
            <a:r>
              <a:rPr lang="en-GB" sz="1400" dirty="0">
                <a:solidFill>
                  <a:schemeClr val="tx1"/>
                </a:solidFill>
                <a:latin typeface="Arial MT Std Light" pitchFamily="34" charset="0"/>
                <a:ea typeface="Roboto" panose="02000000000000000000" pitchFamily="2" charset="0"/>
              </a:rPr>
              <a:t>For further information on using the data please refer to the end of this slide pack.</a:t>
            </a:r>
            <a:r>
              <a:rPr lang="en-GB" sz="1400" dirty="0">
                <a:solidFill>
                  <a:schemeClr val="tx1"/>
                </a:solidFill>
                <a:latin typeface="Arial MT Std Light" pitchFamily="34" charset="0"/>
                <a:ea typeface="Roboto" panose="02000000000000000000" pitchFamily="2" charset="0"/>
                <a:hlinkClick r:id="" action="ppaction://noaction"/>
              </a:rPr>
              <a:t> </a:t>
            </a:r>
            <a:endParaRPr lang="en-GB" sz="1400" dirty="0">
              <a:solidFill>
                <a:schemeClr val="tx1"/>
              </a:solidFill>
              <a:latin typeface="Arial MT Std Light" pitchFamily="34" charset="0"/>
              <a:ea typeface="Roboto" panose="02000000000000000000" pitchFamily="2" charset="0"/>
            </a:endParaRPr>
          </a:p>
          <a:p>
            <a:pPr>
              <a:spcBef>
                <a:spcPts val="0"/>
              </a:spcBef>
              <a:spcAft>
                <a:spcPts val="2400"/>
              </a:spcAft>
              <a:buClr>
                <a:srgbClr val="82D198">
                  <a:lumMod val="75000"/>
                </a:srgbClr>
              </a:buClr>
              <a:buSzPct val="130000"/>
            </a:pPr>
            <a:endParaRPr lang="en-GB" sz="1400" dirty="0">
              <a:solidFill>
                <a:srgbClr val="292926"/>
              </a:solidFill>
              <a:latin typeface="Arial" panose="020B0604020202020204" pitchFamily="34" charset="0"/>
              <a:ea typeface="Roboto" panose="02000000000000000000" pitchFamily="2" charset="0"/>
            </a:endParaRPr>
          </a:p>
          <a:p>
            <a:pPr>
              <a:spcBef>
                <a:spcPts val="0"/>
              </a:spcBef>
              <a:spcAft>
                <a:spcPts val="1200"/>
              </a:spcAft>
              <a:buClr>
                <a:srgbClr val="82D198">
                  <a:lumMod val="75000"/>
                </a:srgbClr>
              </a:buClr>
              <a:buSzPct val="130000"/>
            </a:pPr>
            <a:endParaRPr lang="en-GB" sz="1400" dirty="0">
              <a:latin typeface="Arial MT Std Light" pitchFamily="34" charset="0"/>
            </a:endParaRPr>
          </a:p>
          <a:p>
            <a:endParaRPr lang="en-GB" dirty="0"/>
          </a:p>
        </p:txBody>
      </p:sp>
      <p:sp>
        <p:nvSpPr>
          <p:cNvPr id="8" name="TextBox 7"/>
          <p:cNvSpPr txBox="1"/>
          <p:nvPr/>
        </p:nvSpPr>
        <p:spPr>
          <a:xfrm>
            <a:off x="7758210" y="1058786"/>
            <a:ext cx="1609249" cy="738664"/>
          </a:xfrm>
          <a:prstGeom prst="rect">
            <a:avLst/>
          </a:prstGeom>
          <a:noFill/>
        </p:spPr>
        <p:txBody>
          <a:bodyPr wrap="square" lIns="0" tIns="0" rIns="0" bIns="0" rtlCol="0">
            <a:spAutoFit/>
          </a:bodyPr>
          <a:lstStyle/>
          <a:p>
            <a:pPr algn="l"/>
            <a:r>
              <a:rPr lang="en-GB" sz="4800" b="1" dirty="0">
                <a:solidFill>
                  <a:schemeClr val="accent6">
                    <a:lumMod val="40000"/>
                    <a:lumOff val="60000"/>
                  </a:schemeClr>
                </a:solidFill>
                <a:latin typeface="ITCAvantGardeStd-Md" pitchFamily="34" charset="0"/>
              </a:rPr>
              <a:t>*</a:t>
            </a:r>
            <a:endParaRPr lang="en-GB" sz="2400" dirty="0">
              <a:solidFill>
                <a:schemeClr val="accent6">
                  <a:lumMod val="40000"/>
                  <a:lumOff val="60000"/>
                </a:schemeClr>
              </a:solidFill>
              <a:latin typeface="ITCAvantGardeStd-Md" pitchFamily="34" charset="0"/>
            </a:endParaRPr>
          </a:p>
        </p:txBody>
      </p:sp>
      <p:sp>
        <p:nvSpPr>
          <p:cNvPr id="9" name="TextBox 8"/>
          <p:cNvSpPr txBox="1"/>
          <p:nvPr/>
        </p:nvSpPr>
        <p:spPr>
          <a:xfrm>
            <a:off x="8130053" y="1143378"/>
            <a:ext cx="1656963" cy="338554"/>
          </a:xfrm>
          <a:prstGeom prst="rect">
            <a:avLst/>
          </a:prstGeom>
          <a:noFill/>
        </p:spPr>
        <p:txBody>
          <a:bodyPr wrap="square" lIns="0" tIns="0" rIns="0" bIns="0" rtlCol="0">
            <a:spAutoFit/>
          </a:bodyPr>
          <a:lstStyle/>
          <a:p>
            <a:pPr algn="l"/>
            <a:r>
              <a:rPr lang="en-GB" sz="1100" dirty="0">
                <a:solidFill>
                  <a:schemeClr val="bg1"/>
                </a:solidFill>
                <a:latin typeface="ITCAvantGardeStd-Md" pitchFamily="34" charset="0"/>
              </a:rPr>
              <a:t>More than 0% but less than 0.5%</a:t>
            </a:r>
          </a:p>
        </p:txBody>
      </p:sp>
      <p:sp>
        <p:nvSpPr>
          <p:cNvPr id="11" name="TextBox 10"/>
          <p:cNvSpPr txBox="1"/>
          <p:nvPr/>
        </p:nvSpPr>
        <p:spPr>
          <a:xfrm>
            <a:off x="7838310" y="4152015"/>
            <a:ext cx="1609249" cy="307777"/>
          </a:xfrm>
          <a:prstGeom prst="rect">
            <a:avLst/>
          </a:prstGeom>
          <a:noFill/>
        </p:spPr>
        <p:txBody>
          <a:bodyPr wrap="square" lIns="0" tIns="0" rIns="0" bIns="0" rtlCol="0">
            <a:spAutoFit/>
          </a:bodyPr>
          <a:lstStyle/>
          <a:p>
            <a:pPr algn="l"/>
            <a:r>
              <a:rPr lang="en-GB" sz="2000" b="1" dirty="0">
                <a:solidFill>
                  <a:schemeClr val="accent6">
                    <a:lumMod val="40000"/>
                    <a:lumOff val="60000"/>
                  </a:schemeClr>
                </a:solidFill>
                <a:latin typeface="ITCAvantGardeStd-Md" pitchFamily="34" charset="0"/>
              </a:rPr>
              <a:t>100%</a:t>
            </a:r>
            <a:endParaRPr lang="en-GB" sz="2000" dirty="0">
              <a:solidFill>
                <a:schemeClr val="accent6">
                  <a:lumMod val="40000"/>
                  <a:lumOff val="60000"/>
                </a:schemeClr>
              </a:solidFill>
              <a:latin typeface="ITCAvantGardeStd-Md" pitchFamily="34" charset="0"/>
            </a:endParaRPr>
          </a:p>
        </p:txBody>
      </p:sp>
      <p:sp>
        <p:nvSpPr>
          <p:cNvPr id="12" name="TextBox 11"/>
          <p:cNvSpPr txBox="1"/>
          <p:nvPr/>
        </p:nvSpPr>
        <p:spPr>
          <a:xfrm>
            <a:off x="7862072" y="4494963"/>
            <a:ext cx="1944216" cy="1523494"/>
          </a:xfrm>
          <a:prstGeom prst="rect">
            <a:avLst/>
          </a:prstGeom>
          <a:noFill/>
        </p:spPr>
        <p:txBody>
          <a:bodyPr wrap="square" lIns="0" tIns="0" rIns="0" bIns="0" rtlCol="0">
            <a:spAutoFit/>
          </a:bodyPr>
          <a:lstStyle/>
          <a:p>
            <a:pPr algn="l"/>
            <a:r>
              <a:rPr lang="en-GB" sz="1100" dirty="0">
                <a:solidFill>
                  <a:schemeClr val="bg1"/>
                </a:solidFill>
                <a:latin typeface="Arial MT Std Light" pitchFamily="34" charset="0"/>
              </a:rPr>
              <a:t>Where results do not sum to 100%, or where individual responses (e.g. fairly good; very good) do not sum to combined responses </a:t>
            </a:r>
            <a:br>
              <a:rPr lang="en-GB" sz="1100" dirty="0">
                <a:solidFill>
                  <a:schemeClr val="bg1"/>
                </a:solidFill>
                <a:latin typeface="Arial MT Std Light" pitchFamily="34" charset="0"/>
              </a:rPr>
            </a:br>
            <a:r>
              <a:rPr lang="en-GB" sz="1100" dirty="0">
                <a:solidFill>
                  <a:schemeClr val="bg1"/>
                </a:solidFill>
                <a:latin typeface="Arial MT Std Light" pitchFamily="34" charset="0"/>
              </a:rPr>
              <a:t>(e.g. very/fairly good) this is due to </a:t>
            </a:r>
            <a:r>
              <a:rPr lang="en-GB" sz="1100" b="1" dirty="0">
                <a:solidFill>
                  <a:schemeClr val="bg1"/>
                </a:solidFill>
                <a:latin typeface="Arial MT Std Light" pitchFamily="34" charset="0"/>
              </a:rPr>
              <a:t>rounding, or cases where multiple responses are allowed</a:t>
            </a:r>
            <a:r>
              <a:rPr lang="en-GB" sz="1100" dirty="0">
                <a:solidFill>
                  <a:schemeClr val="bg1"/>
                </a:solidFill>
                <a:latin typeface="Arial MT Std Light" pitchFamily="34" charset="0"/>
              </a:rPr>
              <a:t>.</a:t>
            </a:r>
            <a:endParaRPr lang="en-GB" sz="1600" b="1" dirty="0">
              <a:solidFill>
                <a:schemeClr val="bg1"/>
              </a:solidFill>
            </a:endParaRPr>
          </a:p>
        </p:txBody>
      </p:sp>
      <p:sp>
        <p:nvSpPr>
          <p:cNvPr id="10" name="TextBox 9"/>
          <p:cNvSpPr txBox="1"/>
          <p:nvPr/>
        </p:nvSpPr>
        <p:spPr>
          <a:xfrm>
            <a:off x="7838310" y="1939296"/>
            <a:ext cx="1885254" cy="430887"/>
          </a:xfrm>
          <a:prstGeom prst="rect">
            <a:avLst/>
          </a:prstGeom>
          <a:noFill/>
        </p:spPr>
        <p:txBody>
          <a:bodyPr wrap="square" lIns="0" tIns="0" rIns="0" bIns="0" rtlCol="0">
            <a:spAutoFit/>
          </a:bodyPr>
          <a:lstStyle/>
          <a:p>
            <a:pPr algn="l"/>
            <a:r>
              <a:rPr lang="en-GB" sz="1400" b="1" dirty="0">
                <a:solidFill>
                  <a:schemeClr val="accent6">
                    <a:lumMod val="40000"/>
                    <a:lumOff val="60000"/>
                  </a:schemeClr>
                </a:solidFill>
                <a:latin typeface="ITCAvantGardeStd-Md" pitchFamily="34" charset="0"/>
              </a:rPr>
              <a:t>When fewer than 10 patients respond</a:t>
            </a:r>
            <a:endParaRPr lang="en-GB" sz="1400" dirty="0">
              <a:solidFill>
                <a:schemeClr val="accent6">
                  <a:lumMod val="40000"/>
                  <a:lumOff val="60000"/>
                </a:schemeClr>
              </a:solidFill>
              <a:latin typeface="ITCAvantGardeStd-Md" pitchFamily="34" charset="0"/>
            </a:endParaRPr>
          </a:p>
        </p:txBody>
      </p:sp>
      <p:sp>
        <p:nvSpPr>
          <p:cNvPr id="13" name="TextBox 12"/>
          <p:cNvSpPr txBox="1"/>
          <p:nvPr/>
        </p:nvSpPr>
        <p:spPr>
          <a:xfrm>
            <a:off x="7842800" y="2514105"/>
            <a:ext cx="1944216" cy="1354217"/>
          </a:xfrm>
          <a:prstGeom prst="rect">
            <a:avLst/>
          </a:prstGeom>
          <a:noFill/>
        </p:spPr>
        <p:txBody>
          <a:bodyPr wrap="square" lIns="0" tIns="0" rIns="0" bIns="0" rtlCol="0">
            <a:spAutoFit/>
          </a:bodyPr>
          <a:lstStyle/>
          <a:p>
            <a:pPr algn="l"/>
            <a:r>
              <a:rPr lang="en-GB" sz="1100" dirty="0">
                <a:solidFill>
                  <a:schemeClr val="bg1"/>
                </a:solidFill>
                <a:latin typeface="Arial MT Std Light" pitchFamily="34" charset="0"/>
              </a:rPr>
              <a:t>In cases where fewer than 10 patients have answered a question, the </a:t>
            </a:r>
            <a:r>
              <a:rPr lang="en-GB" sz="1100" b="1" dirty="0">
                <a:solidFill>
                  <a:schemeClr val="bg1"/>
                </a:solidFill>
                <a:latin typeface="Arial MT Std Light" pitchFamily="34" charset="0"/>
              </a:rPr>
              <a:t>data have been suppressed </a:t>
            </a:r>
            <a:r>
              <a:rPr lang="en-GB" sz="1100" dirty="0">
                <a:solidFill>
                  <a:schemeClr val="bg1"/>
                </a:solidFill>
                <a:latin typeface="Arial MT Std Light" pitchFamily="34" charset="0"/>
              </a:rPr>
              <a:t>and results will not appear within the charts. This is to prevent individuals and their responses being identifiable in the data.</a:t>
            </a:r>
            <a:endParaRPr lang="en-GB" sz="1600" b="1" dirty="0">
              <a:solidFill>
                <a:schemeClr val="bg1"/>
              </a:solidFill>
            </a:endParaRPr>
          </a:p>
        </p:txBody>
      </p:sp>
    </p:spTree>
    <p:extLst>
      <p:ext uri="{BB962C8B-B14F-4D97-AF65-F5344CB8AC3E}">
        <p14:creationId xmlns:p14="http://schemas.microsoft.com/office/powerpoint/2010/main" val="109266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2204864"/>
            <a:ext cx="9906000" cy="2664296"/>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rgbClr val="FFFFFF"/>
              </a:solidFill>
            </a:endParaRPr>
          </a:p>
        </p:txBody>
      </p:sp>
      <p:cxnSp>
        <p:nvCxnSpPr>
          <p:cNvPr id="6" name="Straight Connector 5"/>
          <p:cNvCxnSpPr/>
          <p:nvPr/>
        </p:nvCxnSpPr>
        <p:spPr bwMode="auto">
          <a:xfrm>
            <a:off x="14068" y="4753280"/>
            <a:ext cx="9906000" cy="0"/>
          </a:xfrm>
          <a:prstGeom prst="line">
            <a:avLst/>
          </a:prstGeom>
          <a:solidFill>
            <a:schemeClr val="accent2"/>
          </a:solidFill>
          <a:ln w="9525" cap="flat" cmpd="sng" algn="ctr">
            <a:solidFill>
              <a:schemeClr val="accent3">
                <a:lumMod val="60000"/>
                <a:lumOff val="40000"/>
              </a:schemeClr>
            </a:solidFill>
            <a:prstDash val="solid"/>
            <a:round/>
            <a:headEnd type="none" w="med" len="med"/>
            <a:tailEnd type="none" w="med" len="med"/>
          </a:ln>
          <a:effectLst/>
        </p:spPr>
      </p:cxnSp>
      <p:sp>
        <p:nvSpPr>
          <p:cNvPr id="2" name="Text Placeholder 1"/>
          <p:cNvSpPr>
            <a:spLocks noGrp="1"/>
          </p:cNvSpPr>
          <p:nvPr>
            <p:ph type="body" sz="quarter" idx="17"/>
          </p:nvPr>
        </p:nvSpPr>
        <p:spPr>
          <a:xfrm>
            <a:off x="488504" y="2842483"/>
            <a:ext cx="8280920" cy="1107996"/>
          </a:xfrm>
        </p:spPr>
        <p:txBody>
          <a:bodyPr/>
          <a:lstStyle/>
          <a:p>
            <a:r>
              <a:rPr lang="en-GB" sz="3600" dirty="0"/>
              <a:t>Overall experience of GP practice</a:t>
            </a:r>
            <a:br>
              <a:rPr lang="en-GB" sz="3600" dirty="0"/>
            </a:br>
            <a:endParaRPr lang="en-GB" sz="3600" dirty="0">
              <a:solidFill>
                <a:schemeClr val="accent5">
                  <a:lumMod val="60000"/>
                  <a:lumOff val="40000"/>
                </a:schemeClr>
              </a:solidFill>
            </a:endParaRPr>
          </a:p>
        </p:txBody>
      </p:sp>
    </p:spTree>
    <p:extLst>
      <p:ext uri="{BB962C8B-B14F-4D97-AF65-F5344CB8AC3E}">
        <p14:creationId xmlns:p14="http://schemas.microsoft.com/office/powerpoint/2010/main" val="12078759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D_681f523f09089ca6"/>
          <p:cNvGraphicFramePr>
            <a:graphicFrameLocks noGrp="1"/>
          </p:cNvGraphicFramePr>
          <p:nvPr>
            <p:extLst>
              <p:ext uri="{D42A27DB-BD31-4B8C-83A1-F6EECF244321}">
                <p14:modId xmlns:p14="http://schemas.microsoft.com/office/powerpoint/2010/main" val="3228627699"/>
              </p:ext>
            </p:extLst>
          </p:nvPr>
        </p:nvGraphicFramePr>
        <p:xfrm>
          <a:off x="7987704" y="212200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82%</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7" name="D_15c662e72ca2923a"/>
          <p:cNvGraphicFramePr>
            <a:graphicFrameLocks noGrp="1"/>
          </p:cNvGraphicFramePr>
          <p:nvPr>
            <p:extLst>
              <p:ext uri="{D42A27DB-BD31-4B8C-83A1-F6EECF244321}">
                <p14:modId xmlns:p14="http://schemas.microsoft.com/office/powerpoint/2010/main" val="3042229525"/>
              </p:ext>
            </p:extLst>
          </p:nvPr>
        </p:nvGraphicFramePr>
        <p:xfrm>
          <a:off x="6547544" y="305138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4%</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Title 2"/>
          <p:cNvSpPr>
            <a:spLocks noGrp="1"/>
          </p:cNvSpPr>
          <p:nvPr>
            <p:ph type="title"/>
          </p:nvPr>
        </p:nvSpPr>
        <p:spPr/>
        <p:txBody>
          <a:bodyPr/>
          <a:lstStyle/>
          <a:p>
            <a:r>
              <a:rPr lang="en-GB" dirty="0"/>
              <a:t>Overall experience of GP practice</a:t>
            </a:r>
          </a:p>
        </p:txBody>
      </p:sp>
      <p:graphicFrame>
        <p:nvGraphicFramePr>
          <p:cNvPr id="22" name="D_6b2514286b0ab6c6"/>
          <p:cNvGraphicFramePr>
            <a:graphicFrameLocks/>
          </p:cNvGraphicFramePr>
          <p:nvPr>
            <p:extLst>
              <p:ext uri="{D42A27DB-BD31-4B8C-83A1-F6EECF244321}">
                <p14:modId xmlns:p14="http://schemas.microsoft.com/office/powerpoint/2010/main" val="893464330"/>
              </p:ext>
            </p:extLst>
          </p:nvPr>
        </p:nvGraphicFramePr>
        <p:xfrm>
          <a:off x="-15552" y="1556791"/>
          <a:ext cx="4135277" cy="3540675"/>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29"/>
          <p:cNvSpPr/>
          <p:nvPr/>
        </p:nvSpPr>
        <p:spPr bwMode="auto">
          <a:xfrm>
            <a:off x="0" y="940394"/>
            <a:ext cx="9906000" cy="435709"/>
          </a:xfrm>
          <a:prstGeom prst="rect">
            <a:avLst/>
          </a:prstGeom>
          <a:solidFill>
            <a:schemeClr val="accent2"/>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180975" algn="l"/>
            <a:r>
              <a:rPr lang="en-GB" sz="1600" b="1" dirty="0">
                <a:solidFill>
                  <a:schemeClr val="bg1"/>
                </a:solidFill>
              </a:rPr>
              <a:t>Q31. Overall, how would you describe your experience of your GP practice?</a:t>
            </a:r>
          </a:p>
        </p:txBody>
      </p:sp>
      <p:sp>
        <p:nvSpPr>
          <p:cNvPr id="46" name="TextBox 45"/>
          <p:cNvSpPr txBox="1"/>
          <p:nvPr/>
        </p:nvSpPr>
        <p:spPr>
          <a:xfrm>
            <a:off x="8049344" y="2039419"/>
            <a:ext cx="1872208"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National</a:t>
            </a:r>
          </a:p>
        </p:txBody>
      </p:sp>
      <p:graphicFrame>
        <p:nvGraphicFramePr>
          <p:cNvPr id="53" name="D_cd0690ef7efd1736"/>
          <p:cNvGraphicFramePr>
            <a:graphicFrameLocks noGrp="1"/>
          </p:cNvGraphicFramePr>
          <p:nvPr>
            <p:extLst>
              <p:ext uri="{D42A27DB-BD31-4B8C-83A1-F6EECF244321}">
                <p14:modId xmlns:p14="http://schemas.microsoft.com/office/powerpoint/2010/main" val="1872662264"/>
              </p:ext>
            </p:extLst>
          </p:nvPr>
        </p:nvGraphicFramePr>
        <p:xfrm>
          <a:off x="7987704" y="3051383"/>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b="1">
                          <a:solidFill>
                            <a:schemeClr val="accent5">
                              <a:lumMod val="60000"/>
                              <a:lumOff val="40000"/>
                            </a:schemeClr>
                          </a:solidFill>
                          <a:latin typeface="Arial" panose="020B0604020202020204" pitchFamily="34" charset="0"/>
                        </a:rPr>
                        <a:t>7%</a:t>
                      </a:r>
                      <a:endParaRPr lang="en-GB" sz="3200" b="1" dirty="0">
                        <a:solidFill>
                          <a:schemeClr val="accent5">
                            <a:lumMod val="60000"/>
                            <a:lumOff val="40000"/>
                          </a:schemeClr>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0" name="TextBox 49"/>
          <p:cNvSpPr txBox="1"/>
          <p:nvPr/>
        </p:nvSpPr>
        <p:spPr>
          <a:xfrm>
            <a:off x="8306556" y="2643972"/>
            <a:ext cx="1368152" cy="369332"/>
          </a:xfrm>
          <a:prstGeom prst="rect">
            <a:avLst/>
          </a:prstGeom>
          <a:noFill/>
          <a:effectLst/>
        </p:spPr>
        <p:txBody>
          <a:bodyPr wrap="square" lIns="0" tIns="0" rIns="0" bIns="0" rtlCol="0" anchor="ctr">
            <a:spAutoFit/>
          </a:bodyPr>
          <a:lstStyle/>
          <a:p>
            <a:pPr algn="ctr"/>
            <a:br>
              <a:rPr lang="en-GB" dirty="0"/>
            </a:br>
            <a:r>
              <a:rPr lang="en-GB" dirty="0"/>
              <a:t>Good</a:t>
            </a:r>
          </a:p>
        </p:txBody>
      </p:sp>
      <p:sp>
        <p:nvSpPr>
          <p:cNvPr id="51" name="TextBox 50"/>
          <p:cNvSpPr txBox="1"/>
          <p:nvPr/>
        </p:nvSpPr>
        <p:spPr>
          <a:xfrm>
            <a:off x="8306556" y="3789040"/>
            <a:ext cx="1368152" cy="184666"/>
          </a:xfrm>
          <a:prstGeom prst="rect">
            <a:avLst/>
          </a:prstGeom>
          <a:noFill/>
          <a:effectLst/>
        </p:spPr>
        <p:txBody>
          <a:bodyPr wrap="square" lIns="0" tIns="0" rIns="0" bIns="0" rtlCol="0" anchor="ctr">
            <a:spAutoFit/>
          </a:bodyPr>
          <a:lstStyle/>
          <a:p>
            <a:pPr algn="ctr"/>
            <a:r>
              <a:rPr lang="en-GB" dirty="0"/>
              <a:t>Poor</a:t>
            </a:r>
          </a:p>
        </p:txBody>
      </p:sp>
      <p:graphicFrame>
        <p:nvGraphicFramePr>
          <p:cNvPr id="6" name="Ipsos Ribbon Rules" hidden="1"/>
          <p:cNvGraphicFramePr/>
          <p:nvPr>
            <p:extLst>
              <p:ext uri="{D42A27DB-BD31-4B8C-83A1-F6EECF244321}">
                <p14:modId xmlns:p14="http://schemas.microsoft.com/office/powerpoint/2010/main" val="324673494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a79f73d86d32245a" hidden="1"/>
          <p:cNvGraphicFramePr/>
          <p:nvPr>
            <p:extLst>
              <p:ext uri="{D42A27DB-BD31-4B8C-83A1-F6EECF244321}">
                <p14:modId xmlns:p14="http://schemas.microsoft.com/office/powerpoint/2010/main" val="1144363446"/>
              </p:ext>
            </p:extLst>
          </p:nvPr>
        </p:nvGraphicFramePr>
        <p:xfrm>
          <a:off x="-2107870" y="4582974"/>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D_0b4a4e23c472fe75" hidden="1"/>
          <p:cNvGraphicFramePr/>
          <p:nvPr>
            <p:extLst>
              <p:ext uri="{D42A27DB-BD31-4B8C-83A1-F6EECF244321}">
                <p14:modId xmlns:p14="http://schemas.microsoft.com/office/powerpoint/2010/main" val="1331731409"/>
              </p:ext>
            </p:extLst>
          </p:nvPr>
        </p:nvGraphicFramePr>
        <p:xfrm>
          <a:off x="10125555" y="4595917"/>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34" name="TextBox 33"/>
          <p:cNvSpPr txBox="1"/>
          <p:nvPr/>
        </p:nvSpPr>
        <p:spPr>
          <a:xfrm>
            <a:off x="7848872" y="6081421"/>
            <a:ext cx="2005856" cy="270843"/>
          </a:xfrm>
          <a:prstGeom prst="rect">
            <a:avLst/>
          </a:prstGeom>
          <a:noFill/>
        </p:spPr>
        <p:txBody>
          <a:bodyPr wrap="square" lIns="0" tIns="0" rIns="0" bIns="0" rtlCol="0">
            <a:spAutoFit/>
          </a:bodyPr>
          <a:lstStyle/>
          <a:p>
            <a:pPr lvl="0" algn="l"/>
            <a:r>
              <a:rPr lang="en-GB" sz="800" dirty="0">
                <a:solidFill>
                  <a:srgbClr val="FFFFFF"/>
                </a:solidFill>
              </a:rPr>
              <a:t>%Good = %Very good + %Fairly good    </a:t>
            </a:r>
          </a:p>
          <a:p>
            <a:pPr lvl="0" algn="l"/>
            <a:r>
              <a:rPr lang="en-GB" sz="800" dirty="0">
                <a:solidFill>
                  <a:srgbClr val="FFFFFF"/>
                </a:solidFill>
              </a:rPr>
              <a:t>%Poor = %Very poor + %Fairly poor</a:t>
            </a:r>
            <a:endParaRPr lang="en-GB" sz="1800" dirty="0"/>
          </a:p>
        </p:txBody>
      </p:sp>
      <p:graphicFrame>
        <p:nvGraphicFramePr>
          <p:cNvPr id="37" name="D_154837ab1dd2a547_CalcTable"/>
          <p:cNvGraphicFramePr>
            <a:graphicFrameLocks noGrp="1"/>
          </p:cNvGraphicFramePr>
          <p:nvPr>
            <p:extLst>
              <p:ext uri="{D42A27DB-BD31-4B8C-83A1-F6EECF244321}">
                <p14:modId xmlns:p14="http://schemas.microsoft.com/office/powerpoint/2010/main" val="4131742193"/>
              </p:ext>
            </p:extLst>
          </p:nvPr>
        </p:nvGraphicFramePr>
        <p:xfrm>
          <a:off x="0" y="6046048"/>
          <a:ext cx="7113240" cy="306216"/>
        </p:xfrm>
        <a:graphic>
          <a:graphicData uri="http://schemas.openxmlformats.org/drawingml/2006/table">
            <a:tbl>
              <a:tblPr firstRow="1" bandRow="1">
                <a:tableStyleId>{5C22544A-7EE6-4342-B048-85BDC9FD1C3A}</a:tableStyleId>
              </a:tblPr>
              <a:tblGrid>
                <a:gridCol w="7113240">
                  <a:extLst>
                    <a:ext uri="{9D8B030D-6E8A-4147-A177-3AD203B41FA5}">
                      <a16:colId xmlns:a16="http://schemas.microsoft.com/office/drawing/2014/main" val="20000"/>
                    </a:ext>
                  </a:extLst>
                </a:gridCol>
              </a:tblGrid>
              <a:tr h="306216">
                <a:tc>
                  <a:txBody>
                    <a:bodyPr/>
                    <a:lstStyle/>
                    <a:p>
                      <a:pPr marL="0" indent="0">
                        <a:buNone/>
                      </a:pPr>
                      <a:r>
                        <a:rPr lang="en-GB" sz="800" b="0">
                          <a:solidFill>
                            <a:schemeClr val="bg1"/>
                          </a:solidFill>
                        </a:rPr>
                        <a:t>Base: All those completing a questionnaire: National (710,945); CCG 2020 (5,271); CCG 2019 (5,506); CCG 2018 (5,310); Practice bases range from 81 to 146; CCG bases range from 1,466 to 8,516 </a:t>
                      </a:r>
                      <a:endParaRPr lang="en-GB" sz="800" b="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40" name="D_154837ab1dd2a547" hidden="1"/>
          <p:cNvGraphicFramePr/>
          <p:nvPr>
            <p:extLst>
              <p:ext uri="{D42A27DB-BD31-4B8C-83A1-F6EECF244321}">
                <p14:modId xmlns:p14="http://schemas.microsoft.com/office/powerpoint/2010/main" val="3846819918"/>
              </p:ext>
            </p:extLst>
          </p:nvPr>
        </p:nvGraphicFramePr>
        <p:xfrm>
          <a:off x="-2103784" y="5921756"/>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41" name="TextBox 40"/>
          <p:cNvSpPr txBox="1"/>
          <p:nvPr/>
        </p:nvSpPr>
        <p:spPr>
          <a:xfrm>
            <a:off x="960128" y="1625204"/>
            <a:ext cx="1368152" cy="246221"/>
          </a:xfrm>
          <a:prstGeom prst="rect">
            <a:avLst/>
          </a:prstGeom>
          <a:noFill/>
        </p:spPr>
        <p:txBody>
          <a:bodyPr wrap="square" lIns="0" tIns="0" rIns="0" bIns="0" rtlCol="0">
            <a:spAutoFit/>
          </a:bodyPr>
          <a:lstStyle/>
          <a:p>
            <a:pPr algn="l"/>
            <a:r>
              <a:rPr lang="en-GB" sz="1600" b="1" dirty="0">
                <a:solidFill>
                  <a:schemeClr val="bg1">
                    <a:lumMod val="65000"/>
                  </a:schemeClr>
                </a:solidFill>
              </a:rPr>
              <a:t>CCG’s results</a:t>
            </a:r>
          </a:p>
        </p:txBody>
      </p:sp>
      <p:sp>
        <p:nvSpPr>
          <p:cNvPr id="49" name="TextBox 48"/>
          <p:cNvSpPr txBox="1"/>
          <p:nvPr/>
        </p:nvSpPr>
        <p:spPr>
          <a:xfrm>
            <a:off x="7113240" y="1629608"/>
            <a:ext cx="2381448" cy="246221"/>
          </a:xfrm>
          <a:prstGeom prst="rect">
            <a:avLst/>
          </a:prstGeom>
          <a:noFill/>
        </p:spPr>
        <p:txBody>
          <a:bodyPr wrap="square" lIns="0" tIns="0" rIns="0" bIns="0" rtlCol="0">
            <a:spAutoFit/>
          </a:bodyPr>
          <a:lstStyle/>
          <a:p>
            <a:pPr algn="ctr"/>
            <a:r>
              <a:rPr lang="en-GB" sz="1600" b="1" dirty="0">
                <a:solidFill>
                  <a:schemeClr val="bg1">
                    <a:lumMod val="65000"/>
                  </a:schemeClr>
                </a:solidFill>
              </a:rPr>
              <a:t>Comparison of results</a:t>
            </a:r>
          </a:p>
        </p:txBody>
      </p:sp>
      <p:graphicFrame>
        <p:nvGraphicFramePr>
          <p:cNvPr id="54" name="D_0698580ee9ec349a"/>
          <p:cNvGraphicFramePr>
            <a:graphicFrameLocks noGrp="1"/>
          </p:cNvGraphicFramePr>
          <p:nvPr>
            <p:extLst>
              <p:ext uri="{D42A27DB-BD31-4B8C-83A1-F6EECF244321}">
                <p14:modId xmlns:p14="http://schemas.microsoft.com/office/powerpoint/2010/main" val="1429359784"/>
              </p:ext>
            </p:extLst>
          </p:nvPr>
        </p:nvGraphicFramePr>
        <p:xfrm>
          <a:off x="6537176" y="2123176"/>
          <a:ext cx="2005856" cy="792088"/>
        </p:xfrm>
        <a:graphic>
          <a:graphicData uri="http://schemas.openxmlformats.org/drawingml/2006/table">
            <a:tbl>
              <a:tblPr firstRow="1" bandRow="1">
                <a:tableStyleId>{5C22544A-7EE6-4342-B048-85BDC9FD1C3A}</a:tableStyleId>
              </a:tblPr>
              <a:tblGrid>
                <a:gridCol w="2005856">
                  <a:extLst>
                    <a:ext uri="{9D8B030D-6E8A-4147-A177-3AD203B41FA5}">
                      <a16:colId xmlns:a16="http://schemas.microsoft.com/office/drawing/2014/main" val="20000"/>
                    </a:ext>
                  </a:extLst>
                </a:gridCol>
              </a:tblGrid>
              <a:tr h="792088">
                <a:tc>
                  <a:txBody>
                    <a:bodyPr/>
                    <a:lstStyle/>
                    <a:p>
                      <a:pPr algn="ctr"/>
                      <a:r>
                        <a:rPr lang="en-GB" sz="3200">
                          <a:solidFill>
                            <a:schemeClr val="accent6"/>
                          </a:solidFill>
                          <a:latin typeface="Arial" panose="020B0604020202020204" pitchFamily="34" charset="0"/>
                        </a:rPr>
                        <a:t>87%</a:t>
                      </a:r>
                      <a:endParaRPr lang="en-GB" sz="3200" dirty="0">
                        <a:solidFill>
                          <a:schemeClr val="accent6"/>
                        </a:solidFill>
                        <a:latin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8" name="TextBox 57"/>
          <p:cNvSpPr txBox="1"/>
          <p:nvPr/>
        </p:nvSpPr>
        <p:spPr>
          <a:xfrm>
            <a:off x="6861212" y="2643972"/>
            <a:ext cx="1368152" cy="369332"/>
          </a:xfrm>
          <a:prstGeom prst="rect">
            <a:avLst/>
          </a:prstGeom>
          <a:noFill/>
          <a:effectLst/>
        </p:spPr>
        <p:txBody>
          <a:bodyPr wrap="square" lIns="0" tIns="0" rIns="0" bIns="0" rtlCol="0" anchor="ctr">
            <a:spAutoFit/>
          </a:bodyPr>
          <a:lstStyle/>
          <a:p>
            <a:pPr algn="ctr"/>
            <a:br>
              <a:rPr lang="en-GB" dirty="0"/>
            </a:br>
            <a:r>
              <a:rPr lang="en-GB" dirty="0"/>
              <a:t>Good</a:t>
            </a:r>
          </a:p>
        </p:txBody>
      </p:sp>
      <p:sp>
        <p:nvSpPr>
          <p:cNvPr id="60" name="TextBox 59"/>
          <p:cNvSpPr txBox="1"/>
          <p:nvPr/>
        </p:nvSpPr>
        <p:spPr>
          <a:xfrm>
            <a:off x="6866396" y="3789040"/>
            <a:ext cx="1368152" cy="184666"/>
          </a:xfrm>
          <a:prstGeom prst="rect">
            <a:avLst/>
          </a:prstGeom>
          <a:noFill/>
          <a:effectLst/>
        </p:spPr>
        <p:txBody>
          <a:bodyPr wrap="square" lIns="0" tIns="0" rIns="0" bIns="0" rtlCol="0" anchor="ctr">
            <a:spAutoFit/>
          </a:bodyPr>
          <a:lstStyle/>
          <a:p>
            <a:pPr algn="ctr"/>
            <a:r>
              <a:rPr lang="en-GB" dirty="0"/>
              <a:t>Poor</a:t>
            </a:r>
          </a:p>
        </p:txBody>
      </p:sp>
      <p:sp>
        <p:nvSpPr>
          <p:cNvPr id="61" name="TextBox 60"/>
          <p:cNvSpPr txBox="1"/>
          <p:nvPr/>
        </p:nvSpPr>
        <p:spPr>
          <a:xfrm>
            <a:off x="7041232" y="2045640"/>
            <a:ext cx="936104" cy="215444"/>
          </a:xfrm>
          <a:prstGeom prst="rect">
            <a:avLst/>
          </a:prstGeom>
          <a:noFill/>
        </p:spPr>
        <p:txBody>
          <a:bodyPr wrap="square" lIns="0" tIns="0" rIns="0" bIns="0" rtlCol="0" anchor="ctr">
            <a:spAutoFit/>
          </a:bodyPr>
          <a:lstStyle/>
          <a:p>
            <a:pPr algn="ctr"/>
            <a:r>
              <a:rPr lang="en-GB" sz="1400" b="1" dirty="0">
                <a:solidFill>
                  <a:schemeClr val="bg1">
                    <a:lumMod val="65000"/>
                  </a:schemeClr>
                </a:solidFill>
              </a:rPr>
              <a:t>CCG</a:t>
            </a:r>
          </a:p>
        </p:txBody>
      </p:sp>
      <p:cxnSp>
        <p:nvCxnSpPr>
          <p:cNvPr id="42" name="Straight Connector 41">
            <a:extLst>
              <a:ext uri="{FF2B5EF4-FFF2-40B4-BE49-F238E27FC236}">
                <a16:creationId xmlns:a16="http://schemas.microsoft.com/office/drawing/2014/main" id="{5A8D4180-EACF-48A8-BED2-61E9A88E11C3}"/>
              </a:ext>
            </a:extLst>
          </p:cNvPr>
          <p:cNvCxnSpPr/>
          <p:nvPr/>
        </p:nvCxnSpPr>
        <p:spPr bwMode="auto">
          <a:xfrm>
            <a:off x="6753200" y="212457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4" name="TextBox 43">
            <a:extLst>
              <a:ext uri="{FF2B5EF4-FFF2-40B4-BE49-F238E27FC236}">
                <a16:creationId xmlns:a16="http://schemas.microsoft.com/office/drawing/2014/main" id="{D109C8F1-4E32-42A6-BB9F-A6272486FEFA}"/>
              </a:ext>
            </a:extLst>
          </p:cNvPr>
          <p:cNvSpPr txBox="1"/>
          <p:nvPr/>
        </p:nvSpPr>
        <p:spPr>
          <a:xfrm>
            <a:off x="3745548" y="1628800"/>
            <a:ext cx="2373718" cy="246221"/>
          </a:xfrm>
          <a:prstGeom prst="rect">
            <a:avLst/>
          </a:prstGeom>
          <a:noFill/>
        </p:spPr>
        <p:txBody>
          <a:bodyPr wrap="square" lIns="0" tIns="0" rIns="0" bIns="0" rtlCol="0">
            <a:spAutoFit/>
          </a:bodyPr>
          <a:lstStyle/>
          <a:p>
            <a:pPr defTabSz="844083">
              <a:tabLst>
                <a:tab pos="812800" algn="l"/>
              </a:tabLst>
            </a:pPr>
            <a:r>
              <a:rPr lang="en-GB" sz="1600" b="1" dirty="0">
                <a:solidFill>
                  <a:srgbClr val="FFFFFF">
                    <a:lumMod val="65000"/>
                  </a:srgbClr>
                </a:solidFill>
              </a:rPr>
              <a:t>CCG’s results over time</a:t>
            </a:r>
          </a:p>
        </p:txBody>
      </p:sp>
      <p:cxnSp>
        <p:nvCxnSpPr>
          <p:cNvPr id="45" name="Straight Connector 44">
            <a:extLst>
              <a:ext uri="{FF2B5EF4-FFF2-40B4-BE49-F238E27FC236}">
                <a16:creationId xmlns:a16="http://schemas.microsoft.com/office/drawing/2014/main" id="{9E2A914B-79A1-4ECB-99CB-3A6CD5832FDE}"/>
              </a:ext>
            </a:extLst>
          </p:cNvPr>
          <p:cNvCxnSpPr/>
          <p:nvPr/>
        </p:nvCxnSpPr>
        <p:spPr bwMode="auto">
          <a:xfrm>
            <a:off x="3385413" y="2147141"/>
            <a:ext cx="0" cy="1757565"/>
          </a:xfrm>
          <a:prstGeom prst="line">
            <a:avLst/>
          </a:prstGeom>
          <a:solidFill>
            <a:schemeClr val="accent2"/>
          </a:solidFill>
          <a:ln w="9525" cap="flat" cmpd="sng" algn="ctr">
            <a:solidFill>
              <a:schemeClr val="bg1">
                <a:lumMod val="75000"/>
              </a:schemeClr>
            </a:solidFill>
            <a:prstDash val="sysDash"/>
            <a:round/>
            <a:headEnd type="none" w="med" len="med"/>
            <a:tailEnd type="none" w="med" len="med"/>
          </a:ln>
          <a:effectLst/>
        </p:spPr>
      </p:cxnSp>
      <p:sp>
        <p:nvSpPr>
          <p:cNvPr id="47" name="Rectangle 46">
            <a:extLst>
              <a:ext uri="{FF2B5EF4-FFF2-40B4-BE49-F238E27FC236}">
                <a16:creationId xmlns:a16="http://schemas.microsoft.com/office/drawing/2014/main" id="{23AAAE22-A5B7-4AD3-AE60-F1C4D24BB8A3}"/>
              </a:ext>
            </a:extLst>
          </p:cNvPr>
          <p:cNvSpPr/>
          <p:nvPr/>
        </p:nvSpPr>
        <p:spPr bwMode="auto">
          <a:xfrm>
            <a:off x="638248" y="4480107"/>
            <a:ext cx="8877944" cy="1512167"/>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2" name="TextBox 61">
            <a:extLst>
              <a:ext uri="{FF2B5EF4-FFF2-40B4-BE49-F238E27FC236}">
                <a16:creationId xmlns:a16="http://schemas.microsoft.com/office/drawing/2014/main" id="{A56037AD-2601-4896-AFA0-FCC7378EF591}"/>
              </a:ext>
            </a:extLst>
          </p:cNvPr>
          <p:cNvSpPr txBox="1"/>
          <p:nvPr/>
        </p:nvSpPr>
        <p:spPr>
          <a:xfrm>
            <a:off x="1082120" y="4587873"/>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Practice range within CCG – % </a:t>
            </a:r>
            <a:r>
              <a:rPr lang="en-GB" sz="1100" b="1" dirty="0">
                <a:solidFill>
                  <a:schemeClr val="bg1"/>
                </a:solidFill>
              </a:rPr>
              <a:t>Good </a:t>
            </a:r>
          </a:p>
        </p:txBody>
      </p:sp>
      <p:sp>
        <p:nvSpPr>
          <p:cNvPr id="63" name="TextBox 62">
            <a:extLst>
              <a:ext uri="{FF2B5EF4-FFF2-40B4-BE49-F238E27FC236}">
                <a16:creationId xmlns:a16="http://schemas.microsoft.com/office/drawing/2014/main" id="{3CFDC04C-7BAE-4D60-9049-3C0ACD2FDF3D}"/>
              </a:ext>
            </a:extLst>
          </p:cNvPr>
          <p:cNvSpPr txBox="1"/>
          <p:nvPr/>
        </p:nvSpPr>
        <p:spPr>
          <a:xfrm>
            <a:off x="5745088" y="4585645"/>
            <a:ext cx="3384376" cy="255418"/>
          </a:xfrm>
          <a:prstGeom prst="rect">
            <a:avLst/>
          </a:prstGeom>
          <a:solidFill>
            <a:schemeClr val="accent2"/>
          </a:solidFill>
        </p:spPr>
        <p:txBody>
          <a:bodyPr wrap="square" lIns="72000" tIns="72000" rIns="72000" bIns="72000" rtlCol="0" anchor="ctr">
            <a:noAutofit/>
          </a:bodyPr>
          <a:lstStyle/>
          <a:p>
            <a:pPr algn="ctr"/>
            <a:r>
              <a:rPr lang="en-GB" sz="1100" dirty="0">
                <a:solidFill>
                  <a:schemeClr val="bg1"/>
                </a:solidFill>
              </a:rPr>
              <a:t>CCG range within region – % </a:t>
            </a:r>
            <a:r>
              <a:rPr lang="en-GB" sz="1100" b="1" dirty="0">
                <a:solidFill>
                  <a:schemeClr val="bg1"/>
                </a:solidFill>
              </a:rPr>
              <a:t>Good </a:t>
            </a:r>
          </a:p>
        </p:txBody>
      </p:sp>
      <p:graphicFrame>
        <p:nvGraphicFramePr>
          <p:cNvPr id="64" name="D_30fff71945ce9440">
            <a:extLst>
              <a:ext uri="{FF2B5EF4-FFF2-40B4-BE49-F238E27FC236}">
                <a16:creationId xmlns:a16="http://schemas.microsoft.com/office/drawing/2014/main" id="{98DE1657-A3B7-4CA4-99DE-F737602D0E9E}"/>
              </a:ext>
            </a:extLst>
          </p:cNvPr>
          <p:cNvGraphicFramePr/>
          <p:nvPr>
            <p:extLst>
              <p:ext uri="{D42A27DB-BD31-4B8C-83A1-F6EECF244321}">
                <p14:modId xmlns:p14="http://schemas.microsoft.com/office/powerpoint/2010/main" val="119055600"/>
              </p:ext>
            </p:extLst>
          </p:nvPr>
        </p:nvGraphicFramePr>
        <p:xfrm>
          <a:off x="1644204" y="4836974"/>
          <a:ext cx="1080000" cy="108011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5" name="D_30fff71945ce9440">
            <a:extLst>
              <a:ext uri="{FF2B5EF4-FFF2-40B4-BE49-F238E27FC236}">
                <a16:creationId xmlns:a16="http://schemas.microsoft.com/office/drawing/2014/main" id="{9B06D634-E849-4F22-86DF-6BEE723696F3}"/>
              </a:ext>
            </a:extLst>
          </p:cNvPr>
          <p:cNvGraphicFramePr/>
          <p:nvPr>
            <p:extLst>
              <p:ext uri="{D42A27DB-BD31-4B8C-83A1-F6EECF244321}">
                <p14:modId xmlns:p14="http://schemas.microsoft.com/office/powerpoint/2010/main" val="120046996"/>
              </p:ext>
            </p:extLst>
          </p:nvPr>
        </p:nvGraphicFramePr>
        <p:xfrm>
          <a:off x="2864768" y="4796090"/>
          <a:ext cx="1080000" cy="120396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6" name="D_2a28a3c738b472b6">
            <a:extLst>
              <a:ext uri="{FF2B5EF4-FFF2-40B4-BE49-F238E27FC236}">
                <a16:creationId xmlns:a16="http://schemas.microsoft.com/office/drawing/2014/main" id="{B396B900-7274-4ABF-BE6B-26D67FF3A8B4}"/>
              </a:ext>
            </a:extLst>
          </p:cNvPr>
          <p:cNvGraphicFramePr/>
          <p:nvPr>
            <p:extLst>
              <p:ext uri="{D42A27DB-BD31-4B8C-83A1-F6EECF244321}">
                <p14:modId xmlns:p14="http://schemas.microsoft.com/office/powerpoint/2010/main" val="2157140584"/>
              </p:ext>
            </p:extLst>
          </p:nvPr>
        </p:nvGraphicFramePr>
        <p:xfrm>
          <a:off x="6272362" y="4836974"/>
          <a:ext cx="1080000" cy="108011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7" name="D_0ede2db5780ebf03">
            <a:extLst>
              <a:ext uri="{FF2B5EF4-FFF2-40B4-BE49-F238E27FC236}">
                <a16:creationId xmlns:a16="http://schemas.microsoft.com/office/drawing/2014/main" id="{729B4906-B954-4A65-B1B1-28C367121AB4}"/>
              </a:ext>
            </a:extLst>
          </p:cNvPr>
          <p:cNvGraphicFramePr/>
          <p:nvPr>
            <p:extLst>
              <p:ext uri="{D42A27DB-BD31-4B8C-83A1-F6EECF244321}">
                <p14:modId xmlns:p14="http://schemas.microsoft.com/office/powerpoint/2010/main" val="1485453837"/>
              </p:ext>
            </p:extLst>
          </p:nvPr>
        </p:nvGraphicFramePr>
        <p:xfrm>
          <a:off x="7463474" y="4849917"/>
          <a:ext cx="1080000" cy="106198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8" name="D_a79f73d86d32245a_CalcTable">
            <a:extLst>
              <a:ext uri="{FF2B5EF4-FFF2-40B4-BE49-F238E27FC236}">
                <a16:creationId xmlns:a16="http://schemas.microsoft.com/office/drawing/2014/main" id="{E2905421-7BC4-4A47-BA1A-E8201FBB11AC}"/>
              </a:ext>
            </a:extLst>
          </p:cNvPr>
          <p:cNvGraphicFramePr>
            <a:graphicFrameLocks noGrp="1"/>
          </p:cNvGraphicFramePr>
          <p:nvPr>
            <p:extLst>
              <p:ext uri="{D42A27DB-BD31-4B8C-83A1-F6EECF244321}">
                <p14:modId xmlns:p14="http://schemas.microsoft.com/office/powerpoint/2010/main" val="4148057565"/>
              </p:ext>
            </p:extLst>
          </p:nvPr>
        </p:nvGraphicFramePr>
        <p:xfrm>
          <a:off x="1847469" y="5056993"/>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74%</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100%</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69" name="D_0b4a4e23c472fe75_CalcTable">
            <a:extLst>
              <a:ext uri="{FF2B5EF4-FFF2-40B4-BE49-F238E27FC236}">
                <a16:creationId xmlns:a16="http://schemas.microsoft.com/office/drawing/2014/main" id="{20D2552D-7FC9-407D-AE2A-300FBE83B45A}"/>
              </a:ext>
            </a:extLst>
          </p:cNvPr>
          <p:cNvGraphicFramePr>
            <a:graphicFrameLocks noGrp="1"/>
          </p:cNvGraphicFramePr>
          <p:nvPr>
            <p:extLst>
              <p:ext uri="{D42A27DB-BD31-4B8C-83A1-F6EECF244321}">
                <p14:modId xmlns:p14="http://schemas.microsoft.com/office/powerpoint/2010/main" val="2049110470"/>
              </p:ext>
            </p:extLst>
          </p:nvPr>
        </p:nvGraphicFramePr>
        <p:xfrm>
          <a:off x="6455981" y="5091117"/>
          <a:ext cx="1953403" cy="579120"/>
        </p:xfrm>
        <a:graphic>
          <a:graphicData uri="http://schemas.openxmlformats.org/drawingml/2006/table">
            <a:tbl>
              <a:tblPr firstRow="1" bandRow="1">
                <a:tableStyleId>{5C22544A-7EE6-4342-B048-85BDC9FD1C3A}</a:tableStyleId>
              </a:tblPr>
              <a:tblGrid>
                <a:gridCol w="687052">
                  <a:extLst>
                    <a:ext uri="{9D8B030D-6E8A-4147-A177-3AD203B41FA5}">
                      <a16:colId xmlns:a16="http://schemas.microsoft.com/office/drawing/2014/main" val="20000"/>
                    </a:ext>
                  </a:extLst>
                </a:gridCol>
                <a:gridCol w="47426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tblGrid>
              <a:tr h="201853">
                <a:tc>
                  <a:txBody>
                    <a:bodyPr/>
                    <a:lstStyle/>
                    <a:p>
                      <a:pPr algn="ctr"/>
                      <a:r>
                        <a:rPr lang="en-GB" sz="600" dirty="0">
                          <a:solidFill>
                            <a:schemeClr val="tx1"/>
                          </a:solidFill>
                        </a:rPr>
                        <a:t>Lowest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GB" sz="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600" dirty="0">
                          <a:solidFill>
                            <a:schemeClr val="tx1"/>
                          </a:solidFill>
                        </a:rPr>
                        <a:t>Highest</a:t>
                      </a:r>
                    </a:p>
                    <a:p>
                      <a:pPr algn="ctr"/>
                      <a:r>
                        <a:rPr lang="en-GB" sz="600" dirty="0">
                          <a:solidFill>
                            <a:schemeClr val="tx1"/>
                          </a:solidFill>
                        </a:rPr>
                        <a:t>Performing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876">
                <a:tc>
                  <a:txBody>
                    <a:bodyPr/>
                    <a:lstStyle/>
                    <a:p>
                      <a:pPr algn="ctr"/>
                      <a:r>
                        <a:rPr lang="en-GB" sz="1400" b="1">
                          <a:solidFill>
                            <a:srgbClr val="75838F"/>
                          </a:solidFill>
                        </a:rPr>
                        <a:t>77%</a:t>
                      </a: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GB" sz="1400" b="1" dirty="0">
                        <a:solidFill>
                          <a:srgbClr val="75838F"/>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400" b="1">
                          <a:solidFill>
                            <a:schemeClr val="tx2">
                              <a:lumMod val="75000"/>
                            </a:schemeClr>
                          </a:solidFill>
                        </a:rPr>
                        <a:t>87%</a:t>
                      </a:r>
                      <a:endParaRPr lang="en-GB" sz="1400" b="1" dirty="0">
                        <a:solidFill>
                          <a:schemeClr val="tx2">
                            <a:lumMod val="7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36" name="D_3b251f3c426c31a3_CalcTable"/>
          <p:cNvGraphicFramePr>
            <a:graphicFrameLocks noGrp="1"/>
          </p:cNvGraphicFramePr>
          <p:nvPr>
            <p:extLst>
              <p:ext uri="{D42A27DB-BD31-4B8C-83A1-F6EECF244321}">
                <p14:modId xmlns:p14="http://schemas.microsoft.com/office/powerpoint/2010/main" val="3767838780"/>
              </p:ext>
            </p:extLst>
          </p:nvPr>
        </p:nvGraphicFramePr>
        <p:xfrm>
          <a:off x="4125292" y="2632304"/>
          <a:ext cx="1116000" cy="37084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86124226"/>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solidFill>
                          <a:schemeClr val="tx1"/>
                        </a:solidFill>
                      </a:endParaRPr>
                    </a:p>
                  </a:txBody>
                  <a:tcPr>
                    <a:noFill/>
                  </a:tcPr>
                </a:tc>
                <a:extLst>
                  <a:ext uri="{0D108BD9-81ED-4DB2-BD59-A6C34878D82A}">
                    <a16:rowId xmlns:a16="http://schemas.microsoft.com/office/drawing/2014/main" val="2255263612"/>
                  </a:ext>
                </a:extLst>
              </a:tr>
            </a:tbl>
          </a:graphicData>
        </a:graphic>
      </p:graphicFrame>
      <p:graphicFrame>
        <p:nvGraphicFramePr>
          <p:cNvPr id="2" name="D_3b251f3c426c31a3" hidden="1"/>
          <p:cNvGraphicFramePr/>
          <p:nvPr>
            <p:extLst>
              <p:ext uri="{D42A27DB-BD31-4B8C-83A1-F6EECF244321}">
                <p14:modId xmlns:p14="http://schemas.microsoft.com/office/powerpoint/2010/main" val="1287529565"/>
              </p:ext>
            </p:extLst>
          </p:nvPr>
        </p:nvGraphicFramePr>
        <p:xfrm>
          <a:off x="-2086148" y="2643972"/>
          <a:ext cx="2032000" cy="508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9" name="D_c832827f732c8775">
            <a:extLst>
              <a:ext uri="{FF2B5EF4-FFF2-40B4-BE49-F238E27FC236}">
                <a16:creationId xmlns:a16="http://schemas.microsoft.com/office/drawing/2014/main" id="{92DE1580-DB4D-4962-921A-2F8B99575852}"/>
              </a:ext>
            </a:extLst>
          </p:cNvPr>
          <p:cNvGraphicFramePr/>
          <p:nvPr>
            <p:extLst>
              <p:ext uri="{D42A27DB-BD31-4B8C-83A1-F6EECF244321}">
                <p14:modId xmlns:p14="http://schemas.microsoft.com/office/powerpoint/2010/main" val="1879557730"/>
              </p:ext>
            </p:extLst>
          </p:nvPr>
        </p:nvGraphicFramePr>
        <p:xfrm>
          <a:off x="3510249" y="2045892"/>
          <a:ext cx="3019152" cy="1987475"/>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345264774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RESGUID" val="27c93797-e608-4111-b549-5045ddd22b73"/>
</p:tagLst>
</file>

<file path=ppt/theme/theme1.xml><?xml version="1.0" encoding="utf-8"?>
<a:theme xmlns:a="http://schemas.openxmlformats.org/drawingml/2006/main" name="UK - Ipsos SRI">
  <a:themeElements>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K - Ipsos SRI">
  <a:themeElements>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43E86B81C79B4C87F8E95E76E7007B" ma:contentTypeVersion="7" ma:contentTypeDescription="Create a new document." ma:contentTypeScope="" ma:versionID="949dc236d159d7bb6b40cbcbc90b26c8">
  <xsd:schema xmlns:xsd="http://www.w3.org/2001/XMLSchema" xmlns:xs="http://www.w3.org/2001/XMLSchema" xmlns:p="http://schemas.microsoft.com/office/2006/metadata/properties" xmlns:ns2="18515ed9-b8b3-46b8-9f47-213575a93db2" targetNamespace="http://schemas.microsoft.com/office/2006/metadata/properties" ma:root="true" ma:fieldsID="ef29b968be53b55c4f59880579db10f2" ns2:_="">
    <xsd:import namespace="18515ed9-b8b3-46b8-9f47-213575a93d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515ed9-b8b3-46b8-9f47-213575a93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4069FE-2210-4459-BE1E-C66AD55A2C2B}">
  <ds:schemaRefs>
    <ds:schemaRef ds:uri="http://schemas.microsoft.com/sharepoint/v3/contenttype/forms"/>
  </ds:schemaRefs>
</ds:datastoreItem>
</file>

<file path=customXml/itemProps2.xml><?xml version="1.0" encoding="utf-8"?>
<ds:datastoreItem xmlns:ds="http://schemas.openxmlformats.org/officeDocument/2006/customXml" ds:itemID="{493A9B8C-465B-43FD-BD66-195429EAB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515ed9-b8b3-46b8-9f47-213575a93d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EAD986-5A7D-4347-8310-A6D9D42FBB6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46304</TotalTime>
  <Words>7392</Words>
  <Application>Microsoft Office PowerPoint</Application>
  <PresentationFormat>A4 Paper (210x297 mm)</PresentationFormat>
  <Paragraphs>917</Paragraphs>
  <Slides>60</Slides>
  <Notes>60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60</vt:i4>
      </vt:variant>
    </vt:vector>
  </HeadingPairs>
  <TitlesOfParts>
    <vt:vector size="66" baseType="lpstr">
      <vt:lpstr>Arial</vt:lpstr>
      <vt:lpstr>Arial Black</vt:lpstr>
      <vt:lpstr>Arial MT Std Light</vt:lpstr>
      <vt:lpstr>ITCAvantGardeStd-Md</vt:lpstr>
      <vt:lpstr>UK - Ipsos SRI</vt:lpstr>
      <vt:lpstr>1_UK - Ipsos SRI</vt:lpstr>
      <vt:lpstr>NHS WIRRAL CCG</vt:lpstr>
      <vt:lpstr>Contents </vt:lpstr>
      <vt:lpstr>PowerPoint Presentation</vt:lpstr>
      <vt:lpstr>Background information about the survey </vt:lpstr>
      <vt:lpstr>Introduction </vt:lpstr>
      <vt:lpstr>Guidance on how to use the data</vt:lpstr>
      <vt:lpstr>Interpreting the results</vt:lpstr>
      <vt:lpstr>PowerPoint Presentation</vt:lpstr>
      <vt:lpstr>Overall experience of GP practice</vt:lpstr>
      <vt:lpstr>Overall experience: how the CCG’s results compare to other CCGs within the region</vt:lpstr>
      <vt:lpstr>Overall experience:  how the CCG’s practices compare</vt:lpstr>
      <vt:lpstr>Overall experience:  how the CCG’s practices compare</vt:lpstr>
      <vt:lpstr>Overall experience:  how the CCG’s practices compare</vt:lpstr>
      <vt:lpstr>PowerPoint Presentation</vt:lpstr>
      <vt:lpstr>Ease of getting through to GP practice on the phone</vt:lpstr>
      <vt:lpstr>Ease of getting through to GP practice on the phone: how the CCG’s practices compare</vt:lpstr>
      <vt:lpstr>Ease of getting through to GP practice on the phone: how the CCG’s practices compare</vt:lpstr>
      <vt:lpstr>Helpfulness of receptionists at GP practice </vt:lpstr>
      <vt:lpstr>Helpfulness of receptionists at GP practice: how the CCG’s practices compare</vt:lpstr>
      <vt:lpstr>Helpfulness of receptionists at GP practice: how the CCG’s practices compare</vt:lpstr>
      <vt:lpstr>PowerPoint Presentation</vt:lpstr>
      <vt:lpstr>Awareness of online services</vt:lpstr>
      <vt:lpstr>Online service use</vt:lpstr>
      <vt:lpstr>Ease of use of online services</vt:lpstr>
      <vt:lpstr>Ease of use of online services:  how the CCG’s practices compare</vt:lpstr>
      <vt:lpstr>Ease of use of online services:  how the CCG’s practices compare</vt:lpstr>
      <vt:lpstr>PowerPoint Presentation</vt:lpstr>
      <vt:lpstr>Choice of appointment</vt:lpstr>
      <vt:lpstr>Choice of appointment:  how the CCG’s practices compare</vt:lpstr>
      <vt:lpstr>Choice of appointment:  how the CCG’s practices compare</vt:lpstr>
      <vt:lpstr>Satisfaction with appointment offered</vt:lpstr>
      <vt:lpstr>Satisfaction with appointment offered:  how the CCG’s practices compare</vt:lpstr>
      <vt:lpstr>Satisfaction with appointment offered:  how the CCG’s practices compare</vt:lpstr>
      <vt:lpstr>What patients do when they are not satisfied with the appointment offered and do not take it</vt:lpstr>
      <vt:lpstr>Overall experience of making an appointment</vt:lpstr>
      <vt:lpstr>Overall experience of making an appointment: how the CCG’s practices compare</vt:lpstr>
      <vt:lpstr>Overall experience of making an appointment: how the CCG’s practices compare</vt:lpstr>
      <vt:lpstr>PowerPoint Presentation</vt:lpstr>
      <vt:lpstr>Perceptions of care at patients’ last appointment with a healthcare professional</vt:lpstr>
      <vt:lpstr>Perceptions of care at patients’ last appointment with a healthcare professional</vt:lpstr>
      <vt:lpstr>Mental health needs recognised and understood</vt:lpstr>
      <vt:lpstr>PowerPoint Presentation</vt:lpstr>
      <vt:lpstr>Support with managing long-term conditions, disabilities, or illnesses</vt:lpstr>
      <vt:lpstr>Support with managing long-term conditions, disabilities, or illnesses: how the CCG’s practices compare</vt:lpstr>
      <vt:lpstr>Support with managing long-term conditions, disabilities, or illnesses: how the CCG’s practices compare</vt:lpstr>
      <vt:lpstr>PowerPoint Presentation</vt:lpstr>
      <vt:lpstr>Satisfaction with appointment times</vt:lpstr>
      <vt:lpstr>Satisfaction with appointment times:  how the CCG’s practices compare</vt:lpstr>
      <vt:lpstr>Satisfaction with appointment times:  how the CCG’s practices compare</vt:lpstr>
      <vt:lpstr>PowerPoint Presentation</vt:lpstr>
      <vt:lpstr>Use of services when GP practice is closed </vt:lpstr>
      <vt:lpstr>Time taken to receive care or advice when GP practice is closed </vt:lpstr>
      <vt:lpstr>Confidence and trust in staff providing services when GP practice is closed </vt:lpstr>
      <vt:lpstr>Overall experience of services when GP practice is closed </vt:lpstr>
      <vt:lpstr>PowerPoint Presentation</vt:lpstr>
      <vt:lpstr>Statistical reliability</vt:lpstr>
      <vt:lpstr>PowerPoint Presentation</vt:lpstr>
      <vt:lpstr>Further background information about the survey </vt:lpstr>
      <vt:lpstr>Where to go to do further analysis …</vt:lpstr>
      <vt:lpstr>PowerPoint Presentation</vt:lpstr>
    </vt:vector>
  </TitlesOfParts>
  <Company>Ipsos MORI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Sylvie.Hobden</dc:creator>
  <cp:keywords>PowerPoint;potx;Template;Ipsos MORI</cp:keywords>
  <cp:lastModifiedBy>Hayley Lepps</cp:lastModifiedBy>
  <cp:revision>3253</cp:revision>
  <cp:lastPrinted>2018-07-02T16:25:50Z</cp:lastPrinted>
  <dcterms:created xsi:type="dcterms:W3CDTF">2012-04-19T11:10:37Z</dcterms:created>
  <dcterms:modified xsi:type="dcterms:W3CDTF">2020-07-01T13:42:07Z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0x0101004943E86B81C79B4C87F8E95E76E7007B</vt:lpwstr>
  </property>
</Properties>
</file>