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7" r:id="rId5"/>
    <p:sldId id="256" r:id="rId6"/>
    <p:sldId id="258" r:id="rId7"/>
    <p:sldId id="260" r:id="rId8"/>
    <p:sldId id="261" r:id="rId9"/>
    <p:sldId id="281" r:id="rId10"/>
    <p:sldId id="279" r:id="rId11"/>
    <p:sldId id="264" r:id="rId12"/>
    <p:sldId id="265" r:id="rId13"/>
    <p:sldId id="278" r:id="rId14"/>
    <p:sldId id="280"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5AD32F-1F29-F6B3-F771-C95D65E28A50}" name="Amun Rehsi" initials="AR" userId="S::Amun.Rehsi@ipsos.com::aa77b789-9dbf-4411-a2e6-af9044680f15" providerId="AD"/>
  <p188:author id="{588E2684-D402-31E1-F9D4-07AF328C146D}" name="Rachel Williams" initials="RW" userId="S::Rachel.Williams@Ipsos.com::83788b9c-359d-4d78-afb7-f1cbf12a6566" providerId="AD"/>
  <p188:author id="{E75D978A-1049-AAAF-B60E-F49EBF194CDA}" name="Nikki Gambles" initials="NG" userId="S::nikki.gambles@england.nhs.uk::1e2b8436-0aa3-438c-a6dd-323044650905" providerId="AD"/>
  <p188:author id="{D65B2D9A-D274-D9DE-4CED-13665387B413}" name="Sharon Hui" initials="SH" userId="S::sharon.hui@england.nhs.uk::b8b55295-2e72-4dbe-8296-936800a0f26e" providerId="AD"/>
  <p188:author id="{1A08E7BA-F9B9-2D28-6D53-D30D439A2C67}" name="Rebecca Pearce" initials="RP" userId="S::rebecca.pearce21@england.nhs.uk::ffa315c2-3146-4026-887a-4fbde9bb4d60" providerId="AD"/>
  <p188:author id="{27FE43C7-8DB3-BD65-DEF4-178283B99E3F}" name="Caroline Hayes" initials="CH" userId="S::caroline.hayes1@england.nhs.uk::5eda87e1-2003-4279-9236-5a7327209553" providerId="AD"/>
  <p188:author id="{73A8C4F0-3AA2-8182-2B29-219171BB48FA}" name="Molly Dawson" initials="MD" userId="S::Molly.Dawson@ipsos.com::f9f1830d-074d-452e-8e8f-c0b7e9a5a2df" providerId="AD"/>
  <p188:author id="{616E2BF6-C723-7FFA-3B31-502A6DF84047}" name="MAKOJNIK, Nina (NHS ENGLAND - X24)" initials="NM" userId="S::nina.makojnik@nhs.net::cb111d03-51ba-4bab-a25b-911c3a4d68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RISTEN" initials="K" lastIdx="63" clrIdx="6">
    <p:extLst>
      <p:ext uri="{19B8F6BF-5375-455C-9EA6-DF929625EA0E}">
        <p15:presenceInfo xmlns:p15="http://schemas.microsoft.com/office/powerpoint/2012/main" userId="KRISTEN" providerId="None"/>
      </p:ext>
    </p:extLst>
  </p:cmAuthor>
  <p:cmAuthor id="1" name="Rebecca Beaumont" initials="RB" lastIdx="59" clrIdx="0">
    <p:extLst>
      <p:ext uri="{19B8F6BF-5375-455C-9EA6-DF929625EA0E}">
        <p15:presenceInfo xmlns:p15="http://schemas.microsoft.com/office/powerpoint/2012/main" userId="S::rebecca.beaumont3@england.nhs.uk::ffa315c2-3146-4026-887a-4fbde9bb4d60" providerId="AD"/>
      </p:ext>
    </p:extLst>
  </p:cmAuthor>
  <p:cmAuthor id="8" name="Terry Morgan" initials="TM" lastIdx="5" clrIdx="7">
    <p:extLst>
      <p:ext uri="{19B8F6BF-5375-455C-9EA6-DF929625EA0E}">
        <p15:presenceInfo xmlns:p15="http://schemas.microsoft.com/office/powerpoint/2012/main" userId="S::terry.morgan1@england.nhs.uk::1d990b31-1b6f-4554-90dc-31c2df5a21c0" providerId="AD"/>
      </p:ext>
    </p:extLst>
  </p:cmAuthor>
  <p:cmAuthor id="2" name="Poppy Richards" initials="PR" lastIdx="17" clrIdx="1">
    <p:extLst>
      <p:ext uri="{19B8F6BF-5375-455C-9EA6-DF929625EA0E}">
        <p15:presenceInfo xmlns:p15="http://schemas.microsoft.com/office/powerpoint/2012/main" userId="S::Poppy.Richards@england.nhs.uk::ca93d9cd-dbb1-40df-b0d3-597e52542c15" providerId="AD"/>
      </p:ext>
    </p:extLst>
  </p:cmAuthor>
  <p:cmAuthor id="9" name="Karen Hallt" initials="KH" lastIdx="20" clrIdx="8">
    <p:extLst>
      <p:ext uri="{19B8F6BF-5375-455C-9EA6-DF929625EA0E}">
        <p15:presenceInfo xmlns:p15="http://schemas.microsoft.com/office/powerpoint/2012/main" userId="S::karen.hallt@england.nhs.uk::5d902d76-f94d-4abb-9669-801065d0a8db" providerId="AD"/>
      </p:ext>
    </p:extLst>
  </p:cmAuthor>
  <p:cmAuthor id="3" name="Bernie Keavy" initials="BK" lastIdx="4" clrIdx="2">
    <p:extLst>
      <p:ext uri="{19B8F6BF-5375-455C-9EA6-DF929625EA0E}">
        <p15:presenceInfo xmlns:p15="http://schemas.microsoft.com/office/powerpoint/2012/main" userId="S::bernie.keavy1@england.nhs.uk::feeb027d-335d-41f9-85ad-8dca8f830fd4" providerId="AD"/>
      </p:ext>
    </p:extLst>
  </p:cmAuthor>
  <p:cmAuthor id="10" name="Kristen Barrett" initials="KB" lastIdx="9" clrIdx="9">
    <p:extLst>
      <p:ext uri="{19B8F6BF-5375-455C-9EA6-DF929625EA0E}">
        <p15:presenceInfo xmlns:p15="http://schemas.microsoft.com/office/powerpoint/2012/main" userId="S::kristen.barrett@england.nhs.uk::e27b8aa6-6c86-4eef-99df-42b4357b7b31" providerId="AD"/>
      </p:ext>
    </p:extLst>
  </p:cmAuthor>
  <p:cmAuthor id="4" name="Sarah Benger" initials="SB" lastIdx="1" clrIdx="3">
    <p:extLst>
      <p:ext uri="{19B8F6BF-5375-455C-9EA6-DF929625EA0E}">
        <p15:presenceInfo xmlns:p15="http://schemas.microsoft.com/office/powerpoint/2012/main" userId="S::sarah.benger@england.nhs.uk::c1386edb-ccfa-46dc-b9d0-13c7e734155d" providerId="AD"/>
      </p:ext>
    </p:extLst>
  </p:cmAuthor>
  <p:cmAuthor id="5" name="Ciaran Osborne" initials="CO" lastIdx="16" clrIdx="4">
    <p:extLst>
      <p:ext uri="{19B8F6BF-5375-455C-9EA6-DF929625EA0E}">
        <p15:presenceInfo xmlns:p15="http://schemas.microsoft.com/office/powerpoint/2012/main" userId="S::Ciaran.Osborne@england.nhs.uk::b50daa72-5195-4b3e-b4fd-0a11420f3ac3" providerId="AD"/>
      </p:ext>
    </p:extLst>
  </p:cmAuthor>
  <p:cmAuthor id="6" name="Dan Cariad" initials="DC" lastIdx="23" clrIdx="5">
    <p:extLst>
      <p:ext uri="{19B8F6BF-5375-455C-9EA6-DF929625EA0E}">
        <p15:presenceInfo xmlns:p15="http://schemas.microsoft.com/office/powerpoint/2012/main" userId="S::dan.cariad@england.nhs.uk::b8f137d2-8516-4d98-a675-9acd42733c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72CE"/>
    <a:srgbClr val="009639"/>
    <a:srgbClr val="7C2855"/>
    <a:srgbClr val="FFB81C"/>
    <a:srgbClr val="003087"/>
    <a:srgbClr val="026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7" autoAdjust="0"/>
    <p:restoredTop sz="94601" autoAdjust="0"/>
  </p:normalViewPr>
  <p:slideViewPr>
    <p:cSldViewPr snapToGrid="0">
      <p:cViewPr varScale="1">
        <p:scale>
          <a:sx n="104" d="100"/>
          <a:sy n="104" d="100"/>
        </p:scale>
        <p:origin x="8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FB2AD-31B7-41C9-A064-82AC01E8F35D}" type="datetimeFigureOut">
              <a:rPr lang="en-GB" smtClean="0"/>
              <a:t>18/12/2024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EC654-71AC-4F1B-9935-D8ECC534DA5B}" type="slidenum">
              <a:rPr lang="en-GB" smtClean="0"/>
              <a:t>‹#›</a:t>
            </a:fld>
            <a:endParaRPr lang="en-GB"/>
          </a:p>
        </p:txBody>
      </p:sp>
    </p:spTree>
    <p:extLst>
      <p:ext uri="{BB962C8B-B14F-4D97-AF65-F5344CB8AC3E}">
        <p14:creationId xmlns:p14="http://schemas.microsoft.com/office/powerpoint/2010/main" val="406367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6EC654-71AC-4F1B-9935-D8ECC534DA5B}" type="slidenum">
              <a:rPr lang="en-GB" smtClean="0"/>
              <a:t>1</a:t>
            </a:fld>
            <a:endParaRPr lang="en-GB"/>
          </a:p>
        </p:txBody>
      </p:sp>
    </p:spTree>
    <p:extLst>
      <p:ext uri="{BB962C8B-B14F-4D97-AF65-F5344CB8AC3E}">
        <p14:creationId xmlns:p14="http://schemas.microsoft.com/office/powerpoint/2010/main" val="249748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6EC654-71AC-4F1B-9935-D8ECC534DA5B}" type="slidenum">
              <a:rPr lang="en-GB" smtClean="0"/>
              <a:t>7</a:t>
            </a:fld>
            <a:endParaRPr lang="en-GB"/>
          </a:p>
        </p:txBody>
      </p:sp>
    </p:spTree>
    <p:extLst>
      <p:ext uri="{BB962C8B-B14F-4D97-AF65-F5344CB8AC3E}">
        <p14:creationId xmlns:p14="http://schemas.microsoft.com/office/powerpoint/2010/main" val="676780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5B09-169D-1E41-841D-27B3B31A629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C84670B-5879-354A-B5B6-A6234B147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787EBC5-7970-274D-939A-DB28956147D2}"/>
              </a:ext>
            </a:extLst>
          </p:cNvPr>
          <p:cNvSpPr>
            <a:spLocks noGrp="1"/>
          </p:cNvSpPr>
          <p:nvPr>
            <p:ph type="dt" sz="half" idx="10"/>
          </p:nvPr>
        </p:nvSpPr>
        <p:spPr/>
        <p:txBody>
          <a:bodyPr/>
          <a:lstStyle/>
          <a:p>
            <a:fld id="{F4610F23-4AB2-194E-94C0-6A82AB2A1926}" type="datetimeFigureOut">
              <a:rPr lang="en-US" smtClean="0"/>
              <a:t>12/18/2024</a:t>
            </a:fld>
            <a:endParaRPr lang="en-US"/>
          </a:p>
        </p:txBody>
      </p:sp>
      <p:sp>
        <p:nvSpPr>
          <p:cNvPr id="5" name="Footer Placeholder 4">
            <a:extLst>
              <a:ext uri="{FF2B5EF4-FFF2-40B4-BE49-F238E27FC236}">
                <a16:creationId xmlns:a16="http://schemas.microsoft.com/office/drawing/2014/main" id="{4FC8E787-15BD-2344-A2D9-30AA15069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3A1E3-9E1B-6444-B007-C7CBA3222688}"/>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318591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F6F40-1C77-4342-8119-90D19B6EF6C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03A8DCF-9889-774C-8DBC-EDA7EBCC05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89F674-FBAE-9141-9B5A-AD4C04C00F4C}"/>
              </a:ext>
            </a:extLst>
          </p:cNvPr>
          <p:cNvSpPr>
            <a:spLocks noGrp="1"/>
          </p:cNvSpPr>
          <p:nvPr>
            <p:ph type="dt" sz="half" idx="10"/>
          </p:nvPr>
        </p:nvSpPr>
        <p:spPr/>
        <p:txBody>
          <a:bodyPr/>
          <a:lstStyle/>
          <a:p>
            <a:fld id="{F4610F23-4AB2-194E-94C0-6A82AB2A1926}" type="datetimeFigureOut">
              <a:rPr lang="en-US" smtClean="0"/>
              <a:t>12/18/2024</a:t>
            </a:fld>
            <a:endParaRPr lang="en-US"/>
          </a:p>
        </p:txBody>
      </p:sp>
      <p:sp>
        <p:nvSpPr>
          <p:cNvPr id="5" name="Footer Placeholder 4">
            <a:extLst>
              <a:ext uri="{FF2B5EF4-FFF2-40B4-BE49-F238E27FC236}">
                <a16:creationId xmlns:a16="http://schemas.microsoft.com/office/drawing/2014/main" id="{1EF7EA36-8324-E542-9EFB-3F93DBDC5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D02C6-7C91-3244-93E2-51997A4DCDD0}"/>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141796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A04674-6EC3-0D47-8ED5-61320CE607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66C04A-C5EA-2F4C-A557-E689FE46A84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171ED4-380B-9D4A-9C36-A630DAFB1D13}"/>
              </a:ext>
            </a:extLst>
          </p:cNvPr>
          <p:cNvSpPr>
            <a:spLocks noGrp="1"/>
          </p:cNvSpPr>
          <p:nvPr>
            <p:ph type="dt" sz="half" idx="10"/>
          </p:nvPr>
        </p:nvSpPr>
        <p:spPr/>
        <p:txBody>
          <a:bodyPr/>
          <a:lstStyle/>
          <a:p>
            <a:fld id="{F4610F23-4AB2-194E-94C0-6A82AB2A1926}" type="datetimeFigureOut">
              <a:rPr lang="en-US" smtClean="0"/>
              <a:t>12/18/2024</a:t>
            </a:fld>
            <a:endParaRPr lang="en-US"/>
          </a:p>
        </p:txBody>
      </p:sp>
      <p:sp>
        <p:nvSpPr>
          <p:cNvPr id="5" name="Footer Placeholder 4">
            <a:extLst>
              <a:ext uri="{FF2B5EF4-FFF2-40B4-BE49-F238E27FC236}">
                <a16:creationId xmlns:a16="http://schemas.microsoft.com/office/drawing/2014/main" id="{E95E8DF9-B225-3141-9326-29CBCAA62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9FF74-F7A4-D143-BB27-9EA7DB3DBD68}"/>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172948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B912-DCEF-534B-A086-23206D3993C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03ACB5-ACC8-F04E-BF9F-7E89B3A817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2FDBAF-3543-0845-A40F-54D1712BB67C}"/>
              </a:ext>
            </a:extLst>
          </p:cNvPr>
          <p:cNvSpPr>
            <a:spLocks noGrp="1"/>
          </p:cNvSpPr>
          <p:nvPr>
            <p:ph type="dt" sz="half" idx="10"/>
          </p:nvPr>
        </p:nvSpPr>
        <p:spPr/>
        <p:txBody>
          <a:bodyPr/>
          <a:lstStyle/>
          <a:p>
            <a:fld id="{F4610F23-4AB2-194E-94C0-6A82AB2A1926}" type="datetimeFigureOut">
              <a:rPr lang="en-US" smtClean="0"/>
              <a:t>12/18/2024</a:t>
            </a:fld>
            <a:endParaRPr lang="en-US"/>
          </a:p>
        </p:txBody>
      </p:sp>
      <p:sp>
        <p:nvSpPr>
          <p:cNvPr id="5" name="Footer Placeholder 4">
            <a:extLst>
              <a:ext uri="{FF2B5EF4-FFF2-40B4-BE49-F238E27FC236}">
                <a16:creationId xmlns:a16="http://schemas.microsoft.com/office/drawing/2014/main" id="{6024EB0D-D3D2-4940-8776-BDDC2F323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4C1EC-3C65-1D46-BD18-FD6A83B94AB1}"/>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256692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F984-3398-3F4C-B58B-4E741653B0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1207A1C-526A-4F49-8871-B922B885A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6E5EAB-24FB-D441-AE65-13DA8CC45FB6}"/>
              </a:ext>
            </a:extLst>
          </p:cNvPr>
          <p:cNvSpPr>
            <a:spLocks noGrp="1"/>
          </p:cNvSpPr>
          <p:nvPr>
            <p:ph type="dt" sz="half" idx="10"/>
          </p:nvPr>
        </p:nvSpPr>
        <p:spPr/>
        <p:txBody>
          <a:bodyPr/>
          <a:lstStyle/>
          <a:p>
            <a:fld id="{F4610F23-4AB2-194E-94C0-6A82AB2A1926}" type="datetimeFigureOut">
              <a:rPr lang="en-US" smtClean="0"/>
              <a:t>12/18/2024</a:t>
            </a:fld>
            <a:endParaRPr lang="en-US"/>
          </a:p>
        </p:txBody>
      </p:sp>
      <p:sp>
        <p:nvSpPr>
          <p:cNvPr id="5" name="Footer Placeholder 4">
            <a:extLst>
              <a:ext uri="{FF2B5EF4-FFF2-40B4-BE49-F238E27FC236}">
                <a16:creationId xmlns:a16="http://schemas.microsoft.com/office/drawing/2014/main" id="{AB273220-8FA3-E340-B033-76EDA67BF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47F42-E697-F441-BCB3-400FD86D9DDC}"/>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206889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B5CD-F349-BA4C-AC89-C5A278AE514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FFFED5-DD00-6241-811A-AE2B9B323B4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BB890F9-A08B-794F-859E-CD56E7CDBB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B2C0341-179F-1D46-AD89-8CD34E664948}"/>
              </a:ext>
            </a:extLst>
          </p:cNvPr>
          <p:cNvSpPr>
            <a:spLocks noGrp="1"/>
          </p:cNvSpPr>
          <p:nvPr>
            <p:ph type="dt" sz="half" idx="10"/>
          </p:nvPr>
        </p:nvSpPr>
        <p:spPr/>
        <p:txBody>
          <a:bodyPr/>
          <a:lstStyle/>
          <a:p>
            <a:fld id="{F4610F23-4AB2-194E-94C0-6A82AB2A1926}" type="datetimeFigureOut">
              <a:rPr lang="en-US" smtClean="0"/>
              <a:t>12/18/2024</a:t>
            </a:fld>
            <a:endParaRPr lang="en-US"/>
          </a:p>
        </p:txBody>
      </p:sp>
      <p:sp>
        <p:nvSpPr>
          <p:cNvPr id="6" name="Footer Placeholder 5">
            <a:extLst>
              <a:ext uri="{FF2B5EF4-FFF2-40B4-BE49-F238E27FC236}">
                <a16:creationId xmlns:a16="http://schemas.microsoft.com/office/drawing/2014/main" id="{418EA3D6-1B34-9242-80E3-6121B6951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61538-3BFC-734B-978D-CB8F4FA3FB6F}"/>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72726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094D-7E0E-1F4B-B04E-3AA89DD52B7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A5CF677-AC6D-AE46-AD4D-882FB265E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CAD591-5DE8-3E44-98C4-F6A67DE42E5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8DA394-9AF9-3A43-AD0B-679D8C8E52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4F8803C-B061-FC41-8A9F-D7DC824459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207D499-4873-1D4A-83FA-15F7EBAF9074}"/>
              </a:ext>
            </a:extLst>
          </p:cNvPr>
          <p:cNvSpPr>
            <a:spLocks noGrp="1"/>
          </p:cNvSpPr>
          <p:nvPr>
            <p:ph type="dt" sz="half" idx="10"/>
          </p:nvPr>
        </p:nvSpPr>
        <p:spPr/>
        <p:txBody>
          <a:bodyPr/>
          <a:lstStyle/>
          <a:p>
            <a:fld id="{F4610F23-4AB2-194E-94C0-6A82AB2A1926}" type="datetimeFigureOut">
              <a:rPr lang="en-US" smtClean="0"/>
              <a:t>12/18/2024</a:t>
            </a:fld>
            <a:endParaRPr lang="en-US"/>
          </a:p>
        </p:txBody>
      </p:sp>
      <p:sp>
        <p:nvSpPr>
          <p:cNvPr id="8" name="Footer Placeholder 7">
            <a:extLst>
              <a:ext uri="{FF2B5EF4-FFF2-40B4-BE49-F238E27FC236}">
                <a16:creationId xmlns:a16="http://schemas.microsoft.com/office/drawing/2014/main" id="{79AABBAF-70F9-1A4A-8FEA-F03EC305DD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3B19DC-4392-A848-8317-6E5B9E3C9FB7}"/>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341419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DD2A-C008-E047-8F63-6ABD2D68303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B2EEC9C-A9B8-D746-A69A-C6B634040274}"/>
              </a:ext>
            </a:extLst>
          </p:cNvPr>
          <p:cNvSpPr>
            <a:spLocks noGrp="1"/>
          </p:cNvSpPr>
          <p:nvPr>
            <p:ph type="dt" sz="half" idx="10"/>
          </p:nvPr>
        </p:nvSpPr>
        <p:spPr/>
        <p:txBody>
          <a:bodyPr/>
          <a:lstStyle/>
          <a:p>
            <a:fld id="{F4610F23-4AB2-194E-94C0-6A82AB2A1926}" type="datetimeFigureOut">
              <a:rPr lang="en-US" smtClean="0"/>
              <a:t>12/18/2024</a:t>
            </a:fld>
            <a:endParaRPr lang="en-US"/>
          </a:p>
        </p:txBody>
      </p:sp>
      <p:sp>
        <p:nvSpPr>
          <p:cNvPr id="4" name="Footer Placeholder 3">
            <a:extLst>
              <a:ext uri="{FF2B5EF4-FFF2-40B4-BE49-F238E27FC236}">
                <a16:creationId xmlns:a16="http://schemas.microsoft.com/office/drawing/2014/main" id="{05A46EB0-0447-9249-A0A0-57686B0BFA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4EF99F-210E-F343-A600-DA8B207A4C2D}"/>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389759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F95E02-A72B-8E4E-BA78-AB18C24636AA}"/>
              </a:ext>
            </a:extLst>
          </p:cNvPr>
          <p:cNvSpPr>
            <a:spLocks noGrp="1"/>
          </p:cNvSpPr>
          <p:nvPr>
            <p:ph type="dt" sz="half" idx="10"/>
          </p:nvPr>
        </p:nvSpPr>
        <p:spPr/>
        <p:txBody>
          <a:bodyPr/>
          <a:lstStyle/>
          <a:p>
            <a:fld id="{F4610F23-4AB2-194E-94C0-6A82AB2A1926}" type="datetimeFigureOut">
              <a:rPr lang="en-US" smtClean="0"/>
              <a:t>12/18/2024</a:t>
            </a:fld>
            <a:endParaRPr lang="en-US"/>
          </a:p>
        </p:txBody>
      </p:sp>
      <p:sp>
        <p:nvSpPr>
          <p:cNvPr id="3" name="Footer Placeholder 2">
            <a:extLst>
              <a:ext uri="{FF2B5EF4-FFF2-40B4-BE49-F238E27FC236}">
                <a16:creationId xmlns:a16="http://schemas.microsoft.com/office/drawing/2014/main" id="{D380D8E2-C7E3-834E-928D-8E45CAD462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98BD51-5AEE-6943-BC07-E176016A8E9C}"/>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179353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018C-873D-2847-B0CB-20FF8D0C97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E9EDD03-DA27-CB4B-887E-E1AFBEFA7B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7C8F930-F2B6-384C-8A0A-7F745732B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74886F-DBE1-4943-8888-32DD77294BB4}"/>
              </a:ext>
            </a:extLst>
          </p:cNvPr>
          <p:cNvSpPr>
            <a:spLocks noGrp="1"/>
          </p:cNvSpPr>
          <p:nvPr>
            <p:ph type="dt" sz="half" idx="10"/>
          </p:nvPr>
        </p:nvSpPr>
        <p:spPr/>
        <p:txBody>
          <a:bodyPr/>
          <a:lstStyle/>
          <a:p>
            <a:fld id="{F4610F23-4AB2-194E-94C0-6A82AB2A1926}" type="datetimeFigureOut">
              <a:rPr lang="en-US" smtClean="0"/>
              <a:t>12/18/2024</a:t>
            </a:fld>
            <a:endParaRPr lang="en-US"/>
          </a:p>
        </p:txBody>
      </p:sp>
      <p:sp>
        <p:nvSpPr>
          <p:cNvPr id="6" name="Footer Placeholder 5">
            <a:extLst>
              <a:ext uri="{FF2B5EF4-FFF2-40B4-BE49-F238E27FC236}">
                <a16:creationId xmlns:a16="http://schemas.microsoft.com/office/drawing/2014/main" id="{56BEB4DA-A35B-A643-996C-E9F6023E4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2AFC1-F697-0F4E-87CA-93FABFBBE793}"/>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19395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9EB2-202E-4F45-B366-66D96439DF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72C8A03-8C8E-0A4A-9D56-E9F5DAAAB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2DDED3-7B26-3F41-8267-788F2928C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7E5457-12E8-7D4D-8151-0FA2325A24FE}"/>
              </a:ext>
            </a:extLst>
          </p:cNvPr>
          <p:cNvSpPr>
            <a:spLocks noGrp="1"/>
          </p:cNvSpPr>
          <p:nvPr>
            <p:ph type="dt" sz="half" idx="10"/>
          </p:nvPr>
        </p:nvSpPr>
        <p:spPr/>
        <p:txBody>
          <a:bodyPr/>
          <a:lstStyle/>
          <a:p>
            <a:fld id="{F4610F23-4AB2-194E-94C0-6A82AB2A1926}" type="datetimeFigureOut">
              <a:rPr lang="en-US" smtClean="0"/>
              <a:t>12/18/2024</a:t>
            </a:fld>
            <a:endParaRPr lang="en-US"/>
          </a:p>
        </p:txBody>
      </p:sp>
      <p:sp>
        <p:nvSpPr>
          <p:cNvPr id="6" name="Footer Placeholder 5">
            <a:extLst>
              <a:ext uri="{FF2B5EF4-FFF2-40B4-BE49-F238E27FC236}">
                <a16:creationId xmlns:a16="http://schemas.microsoft.com/office/drawing/2014/main" id="{0597CC76-CE53-084D-8238-3870B1E05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78C74-6803-D242-89F5-49C499B2AB10}"/>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316396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A6B970-EF18-1445-8E2D-BC188EDA25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985E17-25B8-8244-B312-B0BED4389B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2B4E22-1064-0044-8243-E811E88ADA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10F23-4AB2-194E-94C0-6A82AB2A1926}" type="datetimeFigureOut">
              <a:rPr lang="en-US" smtClean="0"/>
              <a:t>12/18/2024</a:t>
            </a:fld>
            <a:endParaRPr lang="en-US"/>
          </a:p>
        </p:txBody>
      </p:sp>
      <p:sp>
        <p:nvSpPr>
          <p:cNvPr id="5" name="Footer Placeholder 4">
            <a:extLst>
              <a:ext uri="{FF2B5EF4-FFF2-40B4-BE49-F238E27FC236}">
                <a16:creationId xmlns:a16="http://schemas.microsoft.com/office/drawing/2014/main" id="{60DC47DC-44B3-4C4A-9F0A-6829AAFF6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CB669E-E73A-7A47-9839-0A9477CACD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16E8-F973-BF4C-9329-5DE5CB89E64B}" type="slidenum">
              <a:rPr lang="en-US" smtClean="0"/>
              <a:t>‹#›</a:t>
            </a:fld>
            <a:endParaRPr lang="en-US"/>
          </a:p>
        </p:txBody>
      </p:sp>
    </p:spTree>
    <p:extLst>
      <p:ext uri="{BB962C8B-B14F-4D97-AF65-F5344CB8AC3E}">
        <p14:creationId xmlns:p14="http://schemas.microsoft.com/office/powerpoint/2010/main" val="190843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NGLAND.Insight-Queries@nhs.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GPPatientSurvey@ipsos.com" TargetMode="External"/><Relationship Id="rId2" Type="http://schemas.openxmlformats.org/officeDocument/2006/relationships/hyperlink" Target="https://www.england.nhs.uk/contact-us/privacy/privacy-notice/" TargetMode="Externa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mailto:ENGLAND.Insight-Queries@nhs.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gp-patient.co.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hyperlink" Target="https://gp-patient.co.uk/promote" TargetMode="External"/><Relationship Id="rId7" Type="http://schemas.openxmlformats.org/officeDocument/2006/relationships/image" Target="../media/image5.png"/><Relationship Id="rId2" Type="http://schemas.openxmlformats.org/officeDocument/2006/relationships/hyperlink" Target="https://gp-patient.co.uk/practices-search"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gp-patient.co.u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gp-patient.co.uk/promote" TargetMode="External"/><Relationship Id="rId2" Type="http://schemas.openxmlformats.org/officeDocument/2006/relationships/hyperlink" Target="https://www.gp-patient.co.uk/" TargetMode="Externa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gp-patient.co.uk/" TargetMode="External"/><Relationship Id="rId7"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gp-patient.co.uk/promote"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https://gp-patient.co.uk/promote"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gp-patient.co.uk/faq" TargetMode="External"/><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37ABB2-6AA2-714F-B2D4-2FB068554DC2}"/>
              </a:ext>
            </a:extLst>
          </p:cNvPr>
          <p:cNvSpPr txBox="1"/>
          <p:nvPr/>
        </p:nvSpPr>
        <p:spPr>
          <a:xfrm>
            <a:off x="1266333" y="2261086"/>
            <a:ext cx="9339738" cy="630942"/>
          </a:xfrm>
          <a:prstGeom prst="rect">
            <a:avLst/>
          </a:prstGeom>
          <a:noFill/>
        </p:spPr>
        <p:txBody>
          <a:bodyPr wrap="square" rtlCol="0">
            <a:spAutoFit/>
          </a:bodyPr>
          <a:lstStyle/>
          <a:p>
            <a:pPr>
              <a:lnSpc>
                <a:spcPts val="4240"/>
              </a:lnSpc>
            </a:pPr>
            <a:r>
              <a:rPr lang="en-US" sz="4200" dirty="0">
                <a:solidFill>
                  <a:srgbClr val="026EB8"/>
                </a:solidFill>
                <a:latin typeface="Arial" panose="020B0604020202020204" pitchFamily="34" charset="0"/>
                <a:cs typeface="Arial" panose="020B0604020202020204" pitchFamily="34" charset="0"/>
              </a:rPr>
              <a:t>GP Patient Survey (GPPS)</a:t>
            </a:r>
          </a:p>
        </p:txBody>
      </p:sp>
      <p:sp>
        <p:nvSpPr>
          <p:cNvPr id="9" name="TextBox 8">
            <a:extLst>
              <a:ext uri="{FF2B5EF4-FFF2-40B4-BE49-F238E27FC236}">
                <a16:creationId xmlns:a16="http://schemas.microsoft.com/office/drawing/2014/main" id="{F77083E1-0F9B-4D43-8655-352936DAF8E4}"/>
              </a:ext>
            </a:extLst>
          </p:cNvPr>
          <p:cNvSpPr txBox="1"/>
          <p:nvPr/>
        </p:nvSpPr>
        <p:spPr>
          <a:xfrm>
            <a:off x="1265939" y="3507423"/>
            <a:ext cx="9606277" cy="2539157"/>
          </a:xfrm>
          <a:prstGeom prst="rect">
            <a:avLst/>
          </a:prstGeom>
          <a:noFill/>
        </p:spPr>
        <p:txBody>
          <a:bodyPr wrap="square" lIns="91440" tIns="45720" rIns="91440" bIns="45720" rtlCol="0" anchor="t">
            <a:spAutoFit/>
          </a:bodyPr>
          <a:lstStyle/>
          <a:p>
            <a:pPr>
              <a:lnSpc>
                <a:spcPts val="4240"/>
              </a:lnSpc>
            </a:pPr>
            <a:r>
              <a:rPr lang="en-US" sz="3200" dirty="0">
                <a:solidFill>
                  <a:schemeClr val="bg2">
                    <a:lumMod val="25000"/>
                  </a:schemeClr>
                </a:solidFill>
                <a:latin typeface="Arial"/>
                <a:cs typeface="Arial"/>
              </a:rPr>
              <a:t>2025 communications toolkit</a:t>
            </a:r>
          </a:p>
          <a:p>
            <a:endParaRPr lang="en-US" sz="1400" dirty="0">
              <a:solidFill>
                <a:schemeClr val="bg2">
                  <a:lumMod val="25000"/>
                </a:schemeClr>
              </a:solidFill>
              <a:latin typeface="Arial" panose="020B0604020202020204" pitchFamily="34" charset="0"/>
              <a:cs typeface="Arial" panose="020B0604020202020204" pitchFamily="34" charset="0"/>
            </a:endParaRPr>
          </a:p>
          <a:p>
            <a:r>
              <a:rPr lang="en-US" sz="1600" dirty="0">
                <a:latin typeface="Arial"/>
                <a:cs typeface="Arial"/>
              </a:rPr>
              <a:t>This toolkit is designed to help with the promotion of the 2025 GP Patient Survey in order to raise awareness of the survey and encourage selected patients to participate. This toolkit is a guide and it's understood that you will adapt the content as needed to best communicate with your different audiences. Please try to ensure however, that you do not change the core messaging.</a:t>
            </a:r>
          </a:p>
          <a:p>
            <a:endParaRPr lang="en-US" sz="1600" dirty="0">
              <a:latin typeface="Arial"/>
              <a:cs typeface="Arial"/>
            </a:endParaRPr>
          </a:p>
          <a:p>
            <a:r>
              <a:rPr lang="en-US" sz="1600" dirty="0">
                <a:latin typeface="Arial"/>
                <a:cs typeface="Arial"/>
              </a:rPr>
              <a:t>If you have any questions, please contact </a:t>
            </a:r>
            <a:r>
              <a:rPr lang="en-US" sz="1600" dirty="0">
                <a:latin typeface="Arial"/>
                <a:cs typeface="Arial"/>
                <a:hlinkClick r:id="rId3"/>
              </a:rPr>
              <a:t>ENGLAND.Insight-Queries@nhs.net</a:t>
            </a:r>
            <a:endParaRPr lang="en-US" sz="1600" dirty="0">
              <a:latin typeface="Arial"/>
              <a:cs typeface="Arial"/>
            </a:endParaRPr>
          </a:p>
          <a:p>
            <a:endParaRPr lang="en-US" sz="1400" i="1" dirty="0">
              <a:solidFill>
                <a:srgbClr val="FF0000"/>
              </a:solidFill>
              <a:latin typeface="Arial"/>
              <a:cs typeface="Arial"/>
            </a:endParaRPr>
          </a:p>
        </p:txBody>
      </p:sp>
      <p:sp>
        <p:nvSpPr>
          <p:cNvPr id="6" name="TextBox 5">
            <a:extLst>
              <a:ext uri="{FF2B5EF4-FFF2-40B4-BE49-F238E27FC236}">
                <a16:creationId xmlns:a16="http://schemas.microsoft.com/office/drawing/2014/main" id="{520B25A8-E213-4906-AD1D-654FFD4C3C65}"/>
              </a:ext>
            </a:extLst>
          </p:cNvPr>
          <p:cNvSpPr txBox="1"/>
          <p:nvPr/>
        </p:nvSpPr>
        <p:spPr>
          <a:xfrm>
            <a:off x="0" y="126227"/>
            <a:ext cx="12192000" cy="630942"/>
          </a:xfrm>
          <a:prstGeom prst="rect">
            <a:avLst/>
          </a:prstGeom>
          <a:solidFill>
            <a:srgbClr val="005EB8"/>
          </a:solidFill>
        </p:spPr>
        <p:txBody>
          <a:bodyPr wrap="square" rtlCol="0">
            <a:spAutoFit/>
          </a:bodyPr>
          <a:lstStyle/>
          <a:p>
            <a:pPr>
              <a:lnSpc>
                <a:spcPts val="4240"/>
              </a:lnSpc>
            </a:pPr>
            <a:r>
              <a:rPr lang="en-US" sz="4200" cap="all" dirty="0">
                <a:solidFill>
                  <a:schemeClr val="bg1"/>
                </a:solidFill>
                <a:latin typeface="Arial" panose="020B0604020202020204" pitchFamily="34" charset="0"/>
                <a:cs typeface="Arial" panose="020B0604020202020204" pitchFamily="34" charset="0"/>
              </a:rPr>
              <a:t>  </a:t>
            </a:r>
            <a:endParaRPr lang="en-US" sz="2400" cap="all"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FC6D6D4-1CBB-4CD1-9A4C-E51DEA9B045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782" y="18411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39173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227"/>
            <a:ext cx="12192000" cy="630942"/>
          </a:xfrm>
          <a:prstGeom prst="rect">
            <a:avLst/>
          </a:prstGeom>
          <a:solidFill>
            <a:srgbClr val="005EB8"/>
          </a:solidFill>
        </p:spPr>
        <p:txBody>
          <a:bodyPr wrap="square" rtlCol="0">
            <a:spAutoFit/>
          </a:bodyPr>
          <a:lstStyle/>
          <a:p>
            <a:pPr>
              <a:lnSpc>
                <a:spcPts val="4240"/>
              </a:lnSpc>
            </a:pPr>
            <a:r>
              <a:rPr lang="en-US" sz="4200" cap="all" dirty="0">
                <a:solidFill>
                  <a:schemeClr val="bg1"/>
                </a:solidFill>
                <a:latin typeface="Arial" panose="020B0604020202020204" pitchFamily="34" charset="0"/>
                <a:cs typeface="Arial" panose="020B0604020202020204" pitchFamily="34" charset="0"/>
              </a:rPr>
              <a:t> FAQ</a:t>
            </a:r>
            <a:r>
              <a:rPr lang="en-US" sz="4200" dirty="0">
                <a:solidFill>
                  <a:schemeClr val="bg1"/>
                </a:solidFill>
                <a:latin typeface="Arial" panose="020B0604020202020204" pitchFamily="34" charset="0"/>
                <a:cs typeface="Arial" panose="020B0604020202020204" pitchFamily="34" charset="0"/>
              </a:rPr>
              <a:t>s</a:t>
            </a:r>
            <a:r>
              <a:rPr lang="en-US" sz="4200" cap="all"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(continued)</a:t>
            </a:r>
            <a:endParaRPr lang="en-US" sz="2400" cap="all"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F2A1766-CC3E-1772-6A3D-BC533DEB1216}"/>
              </a:ext>
            </a:extLst>
          </p:cNvPr>
          <p:cNvSpPr txBox="1"/>
          <p:nvPr/>
        </p:nvSpPr>
        <p:spPr>
          <a:xfrm>
            <a:off x="411721" y="828191"/>
            <a:ext cx="11453708" cy="3862596"/>
          </a:xfrm>
          <a:prstGeom prst="rect">
            <a:avLst/>
          </a:prstGeom>
          <a:noFill/>
        </p:spPr>
        <p:txBody>
          <a:bodyPr wrap="square" lIns="91440" tIns="45720" rIns="91440" bIns="45720" anchor="t">
            <a:spAutoFit/>
          </a:bodyPr>
          <a:lstStyle/>
          <a:p>
            <a:pPr algn="l" rtl="0" fontAlgn="base"/>
            <a:r>
              <a:rPr lang="en-GB" sz="1200" b="1" i="0" dirty="0">
                <a:solidFill>
                  <a:srgbClr val="000000"/>
                </a:solidFill>
                <a:effectLst/>
                <a:latin typeface="Arial" panose="020B0604020202020204" pitchFamily="34" charset="0"/>
                <a:cs typeface="Arial" panose="020B0604020202020204" pitchFamily="34" charset="0"/>
              </a:rPr>
              <a:t>Q. How did you get my contact details?</a:t>
            </a:r>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Ipsos is sending you this questionnaire on behalf of NHS England. Names were chosen at random from the NHS list of patients registered with a GP. NHS England has shared a limited amount of your personal data so that Ipsos can invite you to take part in this research. This data includes:</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your name and address</a:t>
            </a: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GP practice code and NHS number</a:t>
            </a: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gender and month/year of birth</a:t>
            </a: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mobile telephone number and email address (if available)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Ipsos will keep your data confidential and will only use your contact details to invite you to take part in the survey. Once the survey is finished, Ipsos will securely destroy your contact details, unless you agreed to being re-contacted about future research, in which case Ipsos will securely hold onto your contact details for 24 months. Ipsos has no information about your health.</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spcAft>
                <a:spcPts val="600"/>
              </a:spcAft>
            </a:pPr>
            <a:r>
              <a:rPr lang="en-GB" sz="1200" b="1" i="0" dirty="0">
                <a:solidFill>
                  <a:srgbClr val="000000"/>
                </a:solidFill>
                <a:effectLst/>
                <a:latin typeface="Arial" panose="020B0604020202020204" pitchFamily="34" charset="0"/>
                <a:cs typeface="Arial" panose="020B0604020202020204" pitchFamily="34" charset="0"/>
              </a:rPr>
              <a:t>Q. Are National Data Opt-outs applied to this survey?</a:t>
            </a:r>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spcAft>
                <a:spcPts val="600"/>
              </a:spcAft>
            </a:pPr>
            <a:r>
              <a:rPr lang="en-GB" sz="1200" b="0" i="0" dirty="0">
                <a:solidFill>
                  <a:srgbClr val="000000"/>
                </a:solidFill>
                <a:effectLst/>
                <a:latin typeface="Arial" panose="020B0604020202020204" pitchFamily="34" charset="0"/>
                <a:cs typeface="Arial" panose="020B0604020202020204" pitchFamily="34" charset="0"/>
              </a:rPr>
              <a:t>No. The Department of Health and Social Care has confirmed that the National Data Opt-out only applies when confidential patient information is being used for purposes other than care for the individual. Confidential patient information includes clinical data about the individual (such as any medical conditions, prescriptions or care received), and any information about the individual that has been accessed via the person’s medical record. The GP Patient Survey uses demographic data and contact details drawn from the patient registration record of GP practices to select and contact people to be surveyed. This personal data is not classified as confidential patient information as no clinical information is used or accessed. As such, the National Data Opt-out does not apply to the GP Patient </a:t>
            </a:r>
            <a:r>
              <a:rPr lang="en-GB" sz="1200" b="0" i="0" dirty="0" err="1">
                <a:solidFill>
                  <a:srgbClr val="000000"/>
                </a:solidFill>
                <a:effectLst/>
                <a:latin typeface="Arial" panose="020B0604020202020204" pitchFamily="34" charset="0"/>
                <a:cs typeface="Arial" panose="020B0604020202020204" pitchFamily="34" charset="0"/>
              </a:rPr>
              <a:t>Survey.I</a:t>
            </a:r>
            <a:endParaRPr lang="en-GB" sz="1200" b="0" i="0" dirty="0">
              <a:solidFill>
                <a:srgbClr val="000000"/>
              </a:solidFill>
              <a:effectLst/>
              <a:latin typeface="Arial"/>
              <a:cs typeface="Arial"/>
            </a:endParaRPr>
          </a:p>
        </p:txBody>
      </p:sp>
      <p:pic>
        <p:nvPicPr>
          <p:cNvPr id="5" name="Picture 4">
            <a:extLst>
              <a:ext uri="{FF2B5EF4-FFF2-40B4-BE49-F238E27FC236}">
                <a16:creationId xmlns:a16="http://schemas.microsoft.com/office/drawing/2014/main" id="{CB4800A9-D33A-4EE3-A1C2-19F0989A72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200" y="18411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361247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227"/>
            <a:ext cx="12192000" cy="630942"/>
          </a:xfrm>
          <a:prstGeom prst="rect">
            <a:avLst/>
          </a:prstGeom>
          <a:solidFill>
            <a:srgbClr val="005EB8"/>
          </a:solidFill>
        </p:spPr>
        <p:txBody>
          <a:bodyPr wrap="square" rtlCol="0">
            <a:spAutoFit/>
          </a:bodyPr>
          <a:lstStyle/>
          <a:p>
            <a:pPr>
              <a:lnSpc>
                <a:spcPts val="4240"/>
              </a:lnSpc>
            </a:pPr>
            <a:r>
              <a:rPr lang="en-US" sz="4200" cap="all" dirty="0">
                <a:solidFill>
                  <a:schemeClr val="bg1"/>
                </a:solidFill>
                <a:latin typeface="Arial" panose="020B0604020202020204" pitchFamily="34" charset="0"/>
                <a:cs typeface="Arial" panose="020B0604020202020204" pitchFamily="34" charset="0"/>
              </a:rPr>
              <a:t> FAQ</a:t>
            </a:r>
            <a:r>
              <a:rPr lang="en-US" sz="4200" dirty="0">
                <a:solidFill>
                  <a:schemeClr val="bg1"/>
                </a:solidFill>
                <a:latin typeface="Arial" panose="020B0604020202020204" pitchFamily="34" charset="0"/>
                <a:cs typeface="Arial" panose="020B0604020202020204" pitchFamily="34" charset="0"/>
              </a:rPr>
              <a:t>s</a:t>
            </a:r>
            <a:r>
              <a:rPr lang="en-US" sz="4200" cap="all"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(continued)</a:t>
            </a:r>
            <a:endParaRPr lang="en-US" sz="2400" cap="all"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F2A1766-CC3E-1772-6A3D-BC533DEB1216}"/>
              </a:ext>
            </a:extLst>
          </p:cNvPr>
          <p:cNvSpPr txBox="1"/>
          <p:nvPr/>
        </p:nvSpPr>
        <p:spPr>
          <a:xfrm>
            <a:off x="411721" y="828191"/>
            <a:ext cx="11453708" cy="3600986"/>
          </a:xfrm>
          <a:prstGeom prst="rect">
            <a:avLst/>
          </a:prstGeom>
          <a:noFill/>
        </p:spPr>
        <p:txBody>
          <a:bodyPr wrap="square" lIns="91440" tIns="45720" rIns="91440" bIns="45720" anchor="t">
            <a:spAutoFit/>
          </a:bodyPr>
          <a:lstStyle/>
          <a:p>
            <a:pPr algn="l" rtl="0" fontAlgn="base"/>
            <a:r>
              <a:rPr lang="en-GB" sz="1200" b="1" i="0" dirty="0">
                <a:solidFill>
                  <a:srgbClr val="000000"/>
                </a:solidFill>
                <a:effectLst/>
                <a:latin typeface="Arial" panose="020B0604020202020204" pitchFamily="34" charset="0"/>
                <a:cs typeface="Arial" panose="020B0604020202020204" pitchFamily="34" charset="0"/>
              </a:rPr>
              <a:t>Q. What is your legal basis for processing my personal data?</a:t>
            </a:r>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NHS England is carrying out this research to help the NHS improve GP practices and other local NHS services. This will help them better meet local needs in response to patient responses. They have a legal duty (under section 13Q of the NHS Act 2006) to involve the public in the commissioning of services for NHS patients.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NHS England is the data controller for the processing of personal data for the GP Patient Survey, which means that they are responsible for making sure that the processing complies with the UK General Data Protection Regulation (GDPR).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NHS England’s basis for lawful processing for the GP Patient Survey is Article 6(1) (e) - </a:t>
            </a:r>
            <a:r>
              <a:rPr lang="en-GB" sz="1200" b="0" i="1" dirty="0">
                <a:solidFill>
                  <a:srgbClr val="000000"/>
                </a:solidFill>
                <a:effectLst/>
                <a:latin typeface="Arial" panose="020B0604020202020204" pitchFamily="34" charset="0"/>
                <a:cs typeface="Arial" panose="020B0604020202020204" pitchFamily="34" charset="0"/>
              </a:rPr>
              <a:t>“processing is necessary for the performance of a task carried out in the public interest or in the exercise of official authority vested in the controller”</a:t>
            </a:r>
            <a:r>
              <a:rPr lang="en-GB" sz="1200" b="0" i="0" dirty="0">
                <a:solidFill>
                  <a:srgbClr val="000000"/>
                </a:solidFill>
                <a:effectLst/>
                <a:latin typeface="Arial" panose="020B0604020202020204" pitchFamily="34" charset="0"/>
                <a:cs typeface="Arial" panose="020B0604020202020204" pitchFamily="34" charset="0"/>
              </a:rPr>
              <a:t>. Processing special category personal data (such as data about health, racial or ethnic origin or sexual orientation) must meet an additional condition, Article 9(2)(h) “</a:t>
            </a:r>
            <a:r>
              <a:rPr lang="en-GB" sz="1200" b="0" i="1" dirty="0">
                <a:solidFill>
                  <a:srgbClr val="000000"/>
                </a:solidFill>
                <a:effectLst/>
                <a:latin typeface="Arial" panose="020B0604020202020204" pitchFamily="34" charset="0"/>
                <a:cs typeface="Arial" panose="020B0604020202020204" pitchFamily="34" charset="0"/>
              </a:rPr>
              <a:t>processing is necessary for the purposes of preventive or occupational medicine, for the assessment of the working capacity of the employee, medical diagnosis, the provision of health or social care or treatment or the management of health or social care systems and services</a:t>
            </a:r>
            <a:r>
              <a:rPr lang="en-GB" sz="1200" b="0" i="0" dirty="0">
                <a:solidFill>
                  <a:srgbClr val="000000"/>
                </a:solidFill>
                <a:effectLst/>
                <a:latin typeface="Arial" panose="020B0604020202020204" pitchFamily="34" charset="0"/>
                <a:cs typeface="Arial" panose="020B0604020202020204" pitchFamily="34" charset="0"/>
              </a:rPr>
              <a:t>”. This means that NHS England can use the personal data they hold about you for research with appropriate safeguards in place. Ipsos</a:t>
            </a:r>
            <a:r>
              <a:rPr lang="en-GB" sz="1200" b="0" i="0" strike="sngStrike" dirty="0">
                <a:solidFill>
                  <a:srgbClr val="0078D4"/>
                </a:solidFill>
                <a:effectLst/>
                <a:latin typeface="Arial" panose="020B0604020202020204" pitchFamily="34" charset="0"/>
                <a:cs typeface="Arial" panose="020B0604020202020204" pitchFamily="34" charset="0"/>
              </a:rPr>
              <a:t> </a:t>
            </a:r>
            <a:r>
              <a:rPr lang="en-GB" sz="1200" b="0" i="0" dirty="0">
                <a:solidFill>
                  <a:srgbClr val="000000"/>
                </a:solidFill>
                <a:effectLst/>
                <a:latin typeface="Arial" panose="020B0604020202020204" pitchFamily="34" charset="0"/>
                <a:cs typeface="Arial" panose="020B0604020202020204" pitchFamily="34" charset="0"/>
              </a:rPr>
              <a:t> is the data processor acting on instructions of NHS England to deliver the survey.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You can access NHS England’s Privacy Notice at </a:t>
            </a:r>
            <a:r>
              <a:rPr lang="en-GB" sz="1200" b="0" i="0" u="sng" strike="noStrike" dirty="0">
                <a:solidFill>
                  <a:srgbClr val="4472C4"/>
                </a:solidFill>
                <a:effectLst/>
                <a:latin typeface="Arial" panose="020B0604020202020204" pitchFamily="34" charset="0"/>
                <a:cs typeface="Arial" panose="020B0604020202020204" pitchFamily="34" charset="0"/>
                <a:hlinkClick r:id="rId2"/>
              </a:rPr>
              <a:t>https://www.england.nhs.uk/contact-us/privacy/privacy-notice/</a:t>
            </a:r>
            <a:r>
              <a:rPr lang="en-GB" sz="1200" b="0" i="0" dirty="0">
                <a:solidFill>
                  <a:srgbClr val="4472C4"/>
                </a:solidFill>
                <a:effectLst/>
                <a:latin typeface="Arial" panose="020B0604020202020204" pitchFamily="34" charset="0"/>
                <a:cs typeface="Arial" panose="020B0604020202020204" pitchFamily="34" charset="0"/>
              </a:rPr>
              <a:t>. </a:t>
            </a:r>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a:cs typeface="Arial"/>
              </a:rPr>
              <a:t>Taking part in the survey is voluntary. However, if you do not want to take part in the future please email </a:t>
            </a:r>
            <a:r>
              <a:rPr lang="en-GB" sz="1200" b="0" i="0" u="sng" strike="noStrike" dirty="0">
                <a:solidFill>
                  <a:srgbClr val="0000FF"/>
                </a:solidFill>
                <a:effectLst/>
                <a:latin typeface="Arial"/>
                <a:cs typeface="Arial"/>
                <a:hlinkClick r:id="rId3"/>
              </a:rPr>
              <a:t>GPPatientSurvey@ipsos.com</a:t>
            </a:r>
            <a:r>
              <a:rPr lang="en-GB" sz="1200" b="0" i="0" dirty="0">
                <a:solidFill>
                  <a:srgbClr val="000000"/>
                </a:solidFill>
                <a:effectLst/>
                <a:latin typeface="Arial"/>
                <a:cs typeface="Arial"/>
              </a:rPr>
              <a:t>. In the email, please include your access code (located at the top of the letter or on the front of the questionnaire) and indicate that you wish to opt out.</a:t>
            </a:r>
          </a:p>
        </p:txBody>
      </p:sp>
      <p:pic>
        <p:nvPicPr>
          <p:cNvPr id="5" name="Picture 4">
            <a:extLst>
              <a:ext uri="{FF2B5EF4-FFF2-40B4-BE49-F238E27FC236}">
                <a16:creationId xmlns:a16="http://schemas.microsoft.com/office/drawing/2014/main" id="{CB4800A9-D33A-4EE3-A1C2-19F0989A72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9200" y="18411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142225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37ABB2-6AA2-714F-B2D4-2FB068554DC2}"/>
              </a:ext>
            </a:extLst>
          </p:cNvPr>
          <p:cNvSpPr txBox="1"/>
          <p:nvPr/>
        </p:nvSpPr>
        <p:spPr>
          <a:xfrm>
            <a:off x="1426131" y="2466248"/>
            <a:ext cx="6437870" cy="630942"/>
          </a:xfrm>
          <a:prstGeom prst="rect">
            <a:avLst/>
          </a:prstGeom>
          <a:noFill/>
        </p:spPr>
        <p:txBody>
          <a:bodyPr wrap="square" rtlCol="0">
            <a:spAutoFit/>
          </a:bodyPr>
          <a:lstStyle/>
          <a:p>
            <a:pPr>
              <a:lnSpc>
                <a:spcPts val="4240"/>
              </a:lnSpc>
            </a:pPr>
            <a:r>
              <a:rPr lang="en-US" sz="4200">
                <a:solidFill>
                  <a:srgbClr val="026EB8"/>
                </a:solidFill>
                <a:latin typeface="Arial" panose="020B0604020202020204" pitchFamily="34" charset="0"/>
                <a:cs typeface="Arial" panose="020B0604020202020204" pitchFamily="34" charset="0"/>
              </a:rPr>
              <a:t>Thank You</a:t>
            </a:r>
          </a:p>
        </p:txBody>
      </p:sp>
      <p:sp>
        <p:nvSpPr>
          <p:cNvPr id="9" name="TextBox 8">
            <a:extLst>
              <a:ext uri="{FF2B5EF4-FFF2-40B4-BE49-F238E27FC236}">
                <a16:creationId xmlns:a16="http://schemas.microsoft.com/office/drawing/2014/main" id="{F77083E1-0F9B-4D43-8655-352936DAF8E4}"/>
              </a:ext>
            </a:extLst>
          </p:cNvPr>
          <p:cNvSpPr txBox="1"/>
          <p:nvPr/>
        </p:nvSpPr>
        <p:spPr>
          <a:xfrm>
            <a:off x="1533594" y="2886031"/>
            <a:ext cx="8780838" cy="1081578"/>
          </a:xfrm>
          <a:prstGeom prst="rect">
            <a:avLst/>
          </a:prstGeom>
          <a:noFill/>
        </p:spPr>
        <p:txBody>
          <a:bodyPr wrap="square" lIns="91440" tIns="45720" rIns="91440" bIns="45720" rtlCol="0" anchor="t">
            <a:spAutoFit/>
          </a:bodyPr>
          <a:lstStyle/>
          <a:p>
            <a:pPr>
              <a:lnSpc>
                <a:spcPts val="4240"/>
              </a:lnSpc>
            </a:pPr>
            <a:r>
              <a:rPr lang="en-US" sz="1600" dirty="0">
                <a:solidFill>
                  <a:schemeClr val="bg2">
                    <a:lumMod val="25000"/>
                  </a:schemeClr>
                </a:solidFill>
                <a:latin typeface="Arial"/>
                <a:cs typeface="Arial"/>
              </a:rPr>
              <a:t>For any questions, please contact </a:t>
            </a:r>
            <a:r>
              <a:rPr lang="en-US" sz="1600" dirty="0">
                <a:latin typeface="Arial"/>
                <a:cs typeface="Arial"/>
                <a:hlinkClick r:id="rId2"/>
              </a:rPr>
              <a:t>ENGLAND.Insight-Queries@nhs.net</a:t>
            </a:r>
            <a:endParaRPr lang="en-US" sz="1600" dirty="0">
              <a:latin typeface="Arial"/>
              <a:cs typeface="Arial"/>
            </a:endParaRPr>
          </a:p>
          <a:p>
            <a:pPr>
              <a:lnSpc>
                <a:spcPts val="4240"/>
              </a:lnSpc>
            </a:pPr>
            <a:endParaRPr lang="en-US" sz="1600" dirty="0">
              <a:solidFill>
                <a:schemeClr val="bg2">
                  <a:lumMod val="25000"/>
                </a:schemeClr>
              </a:solidFill>
              <a:latin typeface="Arial"/>
              <a:cs typeface="Arial"/>
            </a:endParaRPr>
          </a:p>
        </p:txBody>
      </p:sp>
      <p:sp>
        <p:nvSpPr>
          <p:cNvPr id="6" name="TextBox 5">
            <a:extLst>
              <a:ext uri="{FF2B5EF4-FFF2-40B4-BE49-F238E27FC236}">
                <a16:creationId xmlns:a16="http://schemas.microsoft.com/office/drawing/2014/main" id="{545FAF25-1D50-454E-B43C-BDEB8DFC0FE0}"/>
              </a:ext>
            </a:extLst>
          </p:cNvPr>
          <p:cNvSpPr txBox="1"/>
          <p:nvPr/>
        </p:nvSpPr>
        <p:spPr>
          <a:xfrm>
            <a:off x="0" y="126227"/>
            <a:ext cx="12192000" cy="630942"/>
          </a:xfrm>
          <a:prstGeom prst="rect">
            <a:avLst/>
          </a:prstGeom>
          <a:solidFill>
            <a:srgbClr val="005EB8"/>
          </a:solidFill>
        </p:spPr>
        <p:txBody>
          <a:bodyPr wrap="square" rtlCol="0">
            <a:spAutoFit/>
          </a:bodyPr>
          <a:lstStyle/>
          <a:p>
            <a:pPr>
              <a:lnSpc>
                <a:spcPts val="4240"/>
              </a:lnSpc>
            </a:pPr>
            <a:r>
              <a:rPr lang="en-US" sz="4200" cap="all" dirty="0">
                <a:solidFill>
                  <a:schemeClr val="bg1"/>
                </a:solidFill>
                <a:latin typeface="Arial" panose="020B0604020202020204" pitchFamily="34" charset="0"/>
                <a:cs typeface="Arial" panose="020B0604020202020204" pitchFamily="34" charset="0"/>
              </a:rPr>
              <a:t>  </a:t>
            </a:r>
            <a:endParaRPr lang="en-US" sz="2400" cap="all"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8F0749F-AD86-4706-9FC0-FAEBA65C58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200" y="18411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414365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5665"/>
            <a:ext cx="12192000" cy="630942"/>
          </a:xfrm>
          <a:prstGeom prst="rect">
            <a:avLst/>
          </a:prstGeom>
          <a:solidFill>
            <a:srgbClr val="005EB8"/>
          </a:solidFill>
        </p:spPr>
        <p:txBody>
          <a:bodyPr wrap="square" rtlCol="0" anchor="ctr">
            <a:spAutoFit/>
          </a:bodyPr>
          <a:lstStyle/>
          <a:p>
            <a:pPr>
              <a:lnSpc>
                <a:spcPts val="4240"/>
              </a:lnSpc>
              <a:spcBef>
                <a:spcPts val="600"/>
              </a:spcBef>
              <a:spcAft>
                <a:spcPts val="600"/>
              </a:spcAft>
            </a:pPr>
            <a:r>
              <a:rPr lang="en-US" sz="4200" dirty="0">
                <a:solidFill>
                  <a:schemeClr val="bg1"/>
                </a:solidFill>
                <a:latin typeface="Arial" panose="020B0604020202020204" pitchFamily="34" charset="0"/>
                <a:cs typeface="Arial" panose="020B0604020202020204" pitchFamily="34" charset="0"/>
              </a:rPr>
              <a:t> Contents</a:t>
            </a:r>
          </a:p>
        </p:txBody>
      </p:sp>
      <p:sp>
        <p:nvSpPr>
          <p:cNvPr id="7" name="TextBox 6">
            <a:extLst>
              <a:ext uri="{FF2B5EF4-FFF2-40B4-BE49-F238E27FC236}">
                <a16:creationId xmlns:a16="http://schemas.microsoft.com/office/drawing/2014/main" id="{0432E422-BE4A-4805-AB7B-1D338C50859C}"/>
              </a:ext>
            </a:extLst>
          </p:cNvPr>
          <p:cNvSpPr txBox="1"/>
          <p:nvPr/>
        </p:nvSpPr>
        <p:spPr>
          <a:xfrm>
            <a:off x="1213000" y="1407102"/>
            <a:ext cx="6437870" cy="3539430"/>
          </a:xfrm>
          <a:prstGeom prst="rect">
            <a:avLst/>
          </a:prstGeom>
          <a:noFill/>
        </p:spPr>
        <p:txBody>
          <a:bodyPr wrap="square" lIns="91440" tIns="45720" rIns="91440" bIns="45720" rtlCol="0" anchor="t">
            <a:spAutoFit/>
          </a:bodyPr>
          <a:lstStyle/>
          <a:p>
            <a:pPr marL="342900" indent="-342900">
              <a:buFont typeface="+mj-lt"/>
              <a:buAutoNum type="arabicPeriod"/>
            </a:pPr>
            <a:r>
              <a:rPr lang="en-US" sz="2800" dirty="0">
                <a:latin typeface="Arial" panose="020B0604020202020204" pitchFamily="34" charset="0"/>
                <a:cs typeface="Arial" panose="020B0604020202020204" pitchFamily="34" charset="0"/>
                <a:hlinkClick r:id="rId2" action="ppaction://hlinksldjump"/>
              </a:rPr>
              <a:t>About GPPS</a:t>
            </a:r>
            <a:endParaRPr lang="en-US" sz="2800" dirty="0">
              <a:latin typeface="Arial" panose="020B0604020202020204" pitchFamily="34" charset="0"/>
              <a:cs typeface="Arial" panose="020B0604020202020204" pitchFamily="34" charset="0"/>
            </a:endParaRPr>
          </a:p>
          <a:p>
            <a:pPr marL="342900" indent="-342900">
              <a:buFont typeface="+mj-lt"/>
              <a:buAutoNum type="arabicPeriod"/>
            </a:pPr>
            <a:r>
              <a:rPr lang="en-US" sz="2800" dirty="0">
                <a:latin typeface="Arial" panose="020B0604020202020204" pitchFamily="34" charset="0"/>
                <a:cs typeface="Arial" panose="020B0604020202020204" pitchFamily="34" charset="0"/>
                <a:hlinkClick r:id="rId3" action="ppaction://hlinksldjump"/>
              </a:rPr>
              <a:t>Website copy</a:t>
            </a:r>
            <a:endParaRPr lang="en-US" sz="2800" dirty="0">
              <a:latin typeface="Arial" panose="020B0604020202020204" pitchFamily="34" charset="0"/>
              <a:cs typeface="Arial" panose="020B0604020202020204" pitchFamily="34" charset="0"/>
            </a:endParaRPr>
          </a:p>
          <a:p>
            <a:pPr marL="342900" indent="-342900">
              <a:buFont typeface="+mj-lt"/>
              <a:buAutoNum type="arabicPeriod"/>
            </a:pPr>
            <a:r>
              <a:rPr lang="en-US" sz="2800" dirty="0">
                <a:latin typeface="Arial" panose="020B0604020202020204" pitchFamily="34" charset="0"/>
                <a:cs typeface="Arial" panose="020B0604020202020204" pitchFamily="34" charset="0"/>
                <a:hlinkClick r:id="rId4" action="ppaction://hlinksldjump"/>
              </a:rPr>
              <a:t>Newsletter copy</a:t>
            </a:r>
            <a:endParaRPr lang="en-US" sz="2800" dirty="0">
              <a:latin typeface="Arial" panose="020B0604020202020204" pitchFamily="34" charset="0"/>
              <a:cs typeface="Arial" panose="020B0604020202020204" pitchFamily="34" charset="0"/>
            </a:endParaRPr>
          </a:p>
          <a:p>
            <a:pPr marL="342900" indent="-342900">
              <a:buFont typeface="+mj-lt"/>
              <a:buAutoNum type="arabicPeriod"/>
            </a:pPr>
            <a:r>
              <a:rPr lang="en-US" sz="2800" dirty="0">
                <a:latin typeface="Arial" panose="020B0604020202020204" pitchFamily="34" charset="0"/>
                <a:cs typeface="Arial" panose="020B0604020202020204" pitchFamily="34" charset="0"/>
              </a:rPr>
              <a:t>Social media content</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hlinkClick r:id="rId5" action="ppaction://hlinksldjump"/>
              </a:rPr>
              <a:t>Facebook </a:t>
            </a:r>
            <a:endParaRPr lang="en-US" sz="28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hlinkClick r:id="rId6" action="ppaction://hlinksldjump"/>
              </a:rPr>
              <a:t>X (formerly known as Twitter) </a:t>
            </a:r>
            <a:endParaRPr lang="en-US" sz="2800" dirty="0">
              <a:latin typeface="Arial" panose="020B0604020202020204" pitchFamily="34" charset="0"/>
              <a:cs typeface="Arial" panose="020B0604020202020204" pitchFamily="34" charset="0"/>
            </a:endParaRPr>
          </a:p>
          <a:p>
            <a:pPr marL="342900" indent="-342900">
              <a:buFont typeface="+mj-lt"/>
              <a:buAutoNum type="arabicPeriod"/>
            </a:pPr>
            <a:r>
              <a:rPr lang="en-US" sz="2800" dirty="0">
                <a:latin typeface="Arial" panose="020B0604020202020204" pitchFamily="34" charset="0"/>
                <a:cs typeface="Arial" panose="020B0604020202020204" pitchFamily="34" charset="0"/>
                <a:hlinkClick r:id="rId6" action="ppaction://hlinksldjump"/>
              </a:rPr>
              <a:t>Posters</a:t>
            </a:r>
            <a:endParaRPr lang="en-US" sz="2800" dirty="0">
              <a:latin typeface="Arial" panose="020B0604020202020204" pitchFamily="34" charset="0"/>
              <a:cs typeface="Arial" panose="020B0604020202020204" pitchFamily="34" charset="0"/>
            </a:endParaRPr>
          </a:p>
          <a:p>
            <a:pPr marL="342900" indent="-342900">
              <a:buFont typeface="+mj-lt"/>
              <a:buAutoNum type="arabicPeriod"/>
            </a:pPr>
            <a:r>
              <a:rPr lang="en-US" sz="2800" dirty="0">
                <a:latin typeface="Arial" panose="020B0604020202020204" pitchFamily="34" charset="0"/>
                <a:cs typeface="Arial" panose="020B0604020202020204" pitchFamily="34" charset="0"/>
                <a:hlinkClick r:id="rId7" action="ppaction://hlinksldjump"/>
              </a:rPr>
              <a:t>FAQs</a:t>
            </a:r>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4966F70-4064-4505-A192-A7456F5AD17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09200" y="183548"/>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246119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1" y="126000"/>
            <a:ext cx="12191999" cy="630942"/>
          </a:xfrm>
          <a:prstGeom prst="rect">
            <a:avLst/>
          </a:prstGeom>
          <a:solidFill>
            <a:srgbClr val="005EB8"/>
          </a:solidFill>
        </p:spPr>
        <p:txBody>
          <a:bodyPr wrap="square" rtlCol="0">
            <a:spAutoFit/>
          </a:bodyPr>
          <a:lstStyle/>
          <a:p>
            <a:pPr>
              <a:lnSpc>
                <a:spcPts val="4240"/>
              </a:lnSpc>
            </a:pPr>
            <a:r>
              <a:rPr lang="en-US" sz="4200" dirty="0">
                <a:solidFill>
                  <a:schemeClr val="bg1"/>
                </a:solidFill>
                <a:latin typeface="Arial" panose="020B0604020202020204" pitchFamily="34" charset="0"/>
                <a:cs typeface="Arial" panose="020B0604020202020204" pitchFamily="34" charset="0"/>
              </a:rPr>
              <a:t> About GPPS</a:t>
            </a:r>
          </a:p>
        </p:txBody>
      </p:sp>
      <p:sp>
        <p:nvSpPr>
          <p:cNvPr id="7" name="TextBox 6">
            <a:extLst>
              <a:ext uri="{FF2B5EF4-FFF2-40B4-BE49-F238E27FC236}">
                <a16:creationId xmlns:a16="http://schemas.microsoft.com/office/drawing/2014/main" id="{0432E422-BE4A-4805-AB7B-1D338C50859C}"/>
              </a:ext>
            </a:extLst>
          </p:cNvPr>
          <p:cNvSpPr txBox="1"/>
          <p:nvPr/>
        </p:nvSpPr>
        <p:spPr>
          <a:xfrm>
            <a:off x="411721" y="852325"/>
            <a:ext cx="11573450" cy="6509474"/>
          </a:xfrm>
          <a:prstGeom prst="rect">
            <a:avLst/>
          </a:prstGeom>
          <a:noFill/>
        </p:spPr>
        <p:txBody>
          <a:bodyPr wrap="square" lIns="91440" tIns="45720" rIns="91440" bIns="45720" rtlCol="0" anchor="t">
            <a:spAutoFit/>
          </a:bodyPr>
          <a:lstStyle/>
          <a:p>
            <a:r>
              <a:rPr lang="en-US" sz="1600" dirty="0">
                <a:solidFill>
                  <a:srgbClr val="005EB8"/>
                </a:solidFill>
                <a:latin typeface="Arial"/>
                <a:cs typeface="Arial"/>
              </a:rPr>
              <a:t>This summary can be used to describe the GP Patient Survey and its purpose. </a:t>
            </a:r>
          </a:p>
          <a:p>
            <a:r>
              <a:rPr lang="en-US" sz="1600" dirty="0">
                <a:solidFill>
                  <a:srgbClr val="005EB8"/>
                </a:solidFill>
                <a:latin typeface="Arial"/>
                <a:cs typeface="Arial"/>
              </a:rPr>
              <a:t>There is a short and longer version depending on the content / channel you are applying it to. </a:t>
            </a:r>
            <a:endParaRPr lang="en-US" sz="1600" dirty="0">
              <a:solidFill>
                <a:srgbClr val="005EB8"/>
              </a:solidFill>
              <a:latin typeface="Arial" panose="020B0604020202020204" pitchFamily="34" charset="0"/>
              <a:cs typeface="Arial" panose="020B0604020202020204" pitchFamily="34" charset="0"/>
            </a:endParaRPr>
          </a:p>
          <a:p>
            <a:endParaRPr lang="en-US" sz="1200" b="1" dirty="0">
              <a:solidFill>
                <a:schemeClr val="bg2">
                  <a:lumMod val="25000"/>
                </a:schemeClr>
              </a:solidFill>
              <a:latin typeface="Arial" panose="020B0604020202020204" pitchFamily="34" charset="0"/>
              <a:cs typeface="Arial" panose="020B0604020202020204" pitchFamily="34" charset="0"/>
            </a:endParaRPr>
          </a:p>
          <a:p>
            <a:r>
              <a:rPr lang="en-US" sz="1400" b="1" dirty="0">
                <a:solidFill>
                  <a:schemeClr val="bg2">
                    <a:lumMod val="25000"/>
                  </a:schemeClr>
                </a:solidFill>
                <a:latin typeface="Arial"/>
                <a:cs typeface="Arial"/>
              </a:rPr>
              <a:t>Short summary</a:t>
            </a:r>
            <a:endParaRPr lang="en-US" sz="1400" dirty="0">
              <a:solidFill>
                <a:schemeClr val="bg2">
                  <a:lumMod val="25000"/>
                </a:schemeClr>
              </a:solidFill>
              <a:latin typeface="Arial"/>
              <a:cs typeface="Arial"/>
            </a:endParaRPr>
          </a:p>
          <a:p>
            <a:endParaRPr lang="en-US" sz="1250" b="1" dirty="0">
              <a:solidFill>
                <a:schemeClr val="bg2">
                  <a:lumMod val="25000"/>
                </a:schemeClr>
              </a:solidFill>
              <a:latin typeface="Arial" panose="020B0604020202020204" pitchFamily="34" charset="0"/>
              <a:cs typeface="Arial" panose="020B0604020202020204" pitchFamily="34" charset="0"/>
            </a:endParaRPr>
          </a:p>
          <a:p>
            <a:pPr fontAlgn="base"/>
            <a:r>
              <a:rPr lang="en-GB" sz="1250" dirty="0">
                <a:latin typeface="Arial"/>
                <a:cs typeface="Arial"/>
              </a:rPr>
              <a:t>In the NHS, we want our patients to have the best experience possible and having continuous patient feedback is crucial in helping us to deliver what patients want and need. The GP Patient Survey (GPPS) </a:t>
            </a:r>
            <a:r>
              <a:rPr lang="en-GB" sz="1250" b="0" i="0" dirty="0">
                <a:solidFill>
                  <a:srgbClr val="000000"/>
                </a:solidFill>
                <a:effectLst/>
                <a:latin typeface="Helvetica Neue"/>
              </a:rPr>
              <a:t>is designed to give patients the opportunity to feed back about their experiences of their GP practice and other local healthcare services. </a:t>
            </a:r>
            <a:r>
              <a:rPr lang="en-GB" sz="1250" dirty="0">
                <a:latin typeface="Arial"/>
                <a:cs typeface="Arial"/>
              </a:rPr>
              <a:t>The answers we get help the NHS to improve local health services for people like you and your family. </a:t>
            </a:r>
          </a:p>
          <a:p>
            <a:pPr fontAlgn="base"/>
            <a:endParaRPr lang="en-GB" sz="1250" dirty="0">
              <a:latin typeface="Arial"/>
              <a:cs typeface="Arial"/>
            </a:endParaRPr>
          </a:p>
          <a:p>
            <a:pPr fontAlgn="base"/>
            <a:r>
              <a:rPr lang="en-GB" sz="1250" dirty="0">
                <a:latin typeface="Arial"/>
                <a:cs typeface="Arial"/>
              </a:rPr>
              <a:t>A random selection of patients will be invited to take part in the survey in early January. About 2.5 million adult patients registered with a GP in England have been selected to receive the GP Patient Survey this year. For more information on the survey and how to access help and support in completing it, please visit </a:t>
            </a:r>
            <a:r>
              <a:rPr lang="en-GB" sz="1250" u="sng" dirty="0">
                <a:latin typeface="Arial"/>
                <a:cs typeface="Arial"/>
                <a:hlinkClick r:id="rId2"/>
              </a:rPr>
              <a:t>www.gp-patient.co.uk</a:t>
            </a:r>
            <a:endParaRPr lang="en-GB" sz="1250" u="sng" dirty="0">
              <a:latin typeface="Arial"/>
              <a:cs typeface="Arial"/>
            </a:endParaRPr>
          </a:p>
          <a:p>
            <a:pPr fontAlgn="base"/>
            <a:endParaRPr lang="en-GB" sz="1250" dirty="0">
              <a:latin typeface="Arial" panose="020B0604020202020204" pitchFamily="34" charset="0"/>
              <a:cs typeface="Arial" panose="020B0604020202020204" pitchFamily="34" charset="0"/>
            </a:endParaRPr>
          </a:p>
          <a:p>
            <a:r>
              <a:rPr lang="en-GB" sz="1400" b="1" dirty="0">
                <a:latin typeface="Arial"/>
                <a:cs typeface="Arial"/>
              </a:rPr>
              <a:t>Longer summary</a:t>
            </a:r>
          </a:p>
          <a:p>
            <a:endParaRPr lang="en-GB" sz="1250" b="1" dirty="0">
              <a:latin typeface="Arial"/>
              <a:cs typeface="Arial"/>
            </a:endParaRPr>
          </a:p>
          <a:p>
            <a:pPr fontAlgn="base"/>
            <a:r>
              <a:rPr lang="en-GB" sz="1250" dirty="0">
                <a:latin typeface="Arial"/>
                <a:cs typeface="Arial"/>
              </a:rPr>
              <a:t>In the NHS, we want our patients to have the best experience possible and having continuous patient feedback is crucial in helping us to deliver what patients want and need. The GP Patient Survey (GPPS) </a:t>
            </a:r>
            <a:r>
              <a:rPr lang="en-GB" sz="1250" b="0" i="0" dirty="0">
                <a:solidFill>
                  <a:srgbClr val="000000"/>
                </a:solidFill>
                <a:effectLst/>
                <a:latin typeface="Helvetica Neue"/>
              </a:rPr>
              <a:t>is designed to give patients the opportunity to feed back about their experiences of their GP practice and other local healthcare services. </a:t>
            </a:r>
          </a:p>
          <a:p>
            <a:pPr fontAlgn="base"/>
            <a:endParaRPr lang="en-GB" sz="1250" dirty="0">
              <a:solidFill>
                <a:srgbClr val="000000"/>
              </a:solidFill>
              <a:latin typeface="Helvetica Neue"/>
            </a:endParaRPr>
          </a:p>
          <a:p>
            <a:pPr fontAlgn="base"/>
            <a:r>
              <a:rPr lang="en-GB" sz="1250" b="0" i="0" dirty="0">
                <a:solidFill>
                  <a:srgbClr val="000000"/>
                </a:solidFill>
                <a:effectLst/>
                <a:latin typeface="Helvetica Neue"/>
              </a:rPr>
              <a:t>The survey asks</a:t>
            </a:r>
            <a:r>
              <a:rPr lang="en-GB" sz="1250" dirty="0">
                <a:latin typeface="Arial"/>
                <a:cs typeface="Arial"/>
              </a:rPr>
              <a:t> </a:t>
            </a:r>
            <a:r>
              <a:rPr lang="en-GB" sz="1250" b="0" i="0" dirty="0">
                <a:solidFill>
                  <a:srgbClr val="000000"/>
                </a:solidFill>
                <a:effectLst/>
                <a:latin typeface="Helvetica Neue"/>
              </a:rPr>
              <a:t>about your experiences of your local GP practice and other local NHS services, including dentistry and pharmacy. The survey includes questions about a range of issues, such as how easy or difficult it is to </a:t>
            </a:r>
            <a:r>
              <a:rPr lang="en-GB" sz="1250" dirty="0">
                <a:solidFill>
                  <a:srgbClr val="000000"/>
                </a:solidFill>
                <a:latin typeface="Helvetica Neue"/>
              </a:rPr>
              <a:t>contact</a:t>
            </a:r>
            <a:r>
              <a:rPr lang="en-GB" sz="1250" b="0" i="0" dirty="0">
                <a:solidFill>
                  <a:srgbClr val="000000"/>
                </a:solidFill>
                <a:effectLst/>
                <a:latin typeface="Helvetica Neue"/>
              </a:rPr>
              <a:t> your practice,</a:t>
            </a:r>
            <a:r>
              <a:rPr lang="en-GB" sz="1250" dirty="0">
                <a:solidFill>
                  <a:srgbClr val="000000"/>
                </a:solidFill>
                <a:latin typeface="Helvetica Neue"/>
              </a:rPr>
              <a:t> </a:t>
            </a:r>
            <a:r>
              <a:rPr lang="en-GB" sz="1250" b="0" i="0" dirty="0">
                <a:solidFill>
                  <a:srgbClr val="000000"/>
                </a:solidFill>
                <a:effectLst/>
                <a:latin typeface="Helvetica Neue"/>
              </a:rPr>
              <a:t>the quality of care received from your GP and practice nurses</a:t>
            </a:r>
            <a:r>
              <a:rPr lang="en-GB" sz="1250" dirty="0">
                <a:solidFill>
                  <a:srgbClr val="000000"/>
                </a:solidFill>
                <a:latin typeface="Helvetica Neue"/>
              </a:rPr>
              <a:t>, and your general health, </a:t>
            </a:r>
            <a:r>
              <a:rPr lang="en-GB" sz="1250" b="0" i="0" dirty="0">
                <a:solidFill>
                  <a:srgbClr val="000000"/>
                </a:solidFill>
                <a:effectLst/>
                <a:latin typeface="Helvetica Neue"/>
              </a:rPr>
              <a:t>amongst other things.</a:t>
            </a:r>
          </a:p>
          <a:p>
            <a:pPr fontAlgn="base"/>
            <a:endParaRPr lang="en-GB" sz="1250" b="0" i="0" dirty="0">
              <a:solidFill>
                <a:srgbClr val="000000"/>
              </a:solidFill>
              <a:effectLst/>
              <a:latin typeface="Helvetica Neue"/>
            </a:endParaRPr>
          </a:p>
          <a:p>
            <a:pPr fontAlgn="base"/>
            <a:r>
              <a:rPr lang="en-GB" sz="1250" dirty="0">
                <a:latin typeface="Arial"/>
                <a:cs typeface="Arial"/>
              </a:rPr>
              <a:t>The answers we get help the NHS to improve local health services for people like you and your family. It is important that we hear about your experiences even if you haven’t visited your GP practice recently, or if you have filled in a questionnaire before. </a:t>
            </a:r>
          </a:p>
          <a:p>
            <a:pPr algn="l" fontAlgn="base"/>
            <a:endParaRPr lang="en-GB" sz="1250" b="0" i="0" dirty="0">
              <a:solidFill>
                <a:srgbClr val="000000"/>
              </a:solidFill>
              <a:effectLst/>
              <a:latin typeface="Helvetica Neue"/>
            </a:endParaRPr>
          </a:p>
          <a:p>
            <a:pPr fontAlgn="base"/>
            <a:r>
              <a:rPr lang="en-GB" sz="1250" dirty="0">
                <a:latin typeface="Arial"/>
                <a:cs typeface="Arial"/>
              </a:rPr>
              <a:t>A random selection of patients will be invited to take part in the survey in early January. About 2.5 million patients aged over 16 registered with a GP in England have been selected to receive the GP Patient Survey this year. For more information on the survey and how to access help and support in completing it, please visit </a:t>
            </a:r>
            <a:r>
              <a:rPr lang="en-GB" sz="1250" u="sng" dirty="0">
                <a:latin typeface="Arial"/>
                <a:cs typeface="Arial"/>
                <a:hlinkClick r:id="rId2"/>
              </a:rPr>
              <a:t>www.gp-patient.co.uk</a:t>
            </a:r>
            <a:endParaRPr lang="en-GB" sz="1250" u="sng" dirty="0">
              <a:latin typeface="Arial"/>
              <a:cs typeface="Arial"/>
            </a:endParaRPr>
          </a:p>
          <a:p>
            <a:endParaRPr lang="en-GB" sz="1200" b="1" dirty="0">
              <a:latin typeface="Arial"/>
              <a:cs typeface="Arial"/>
            </a:endParaRPr>
          </a:p>
          <a:p>
            <a:endParaRPr lang="en-GB" sz="1200" b="1"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b="1" dirty="0">
              <a:latin typeface="Arial"/>
              <a:cs typeface="Arial"/>
            </a:endParaRPr>
          </a:p>
        </p:txBody>
      </p:sp>
      <p:pic>
        <p:nvPicPr>
          <p:cNvPr id="5" name="Picture 4">
            <a:extLst>
              <a:ext uri="{FF2B5EF4-FFF2-40B4-BE49-F238E27FC236}">
                <a16:creationId xmlns:a16="http://schemas.microsoft.com/office/drawing/2014/main" id="{765369E4-4424-48BD-8CF8-9D61FD3936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386342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000"/>
            <a:ext cx="12192000" cy="630942"/>
          </a:xfrm>
          <a:prstGeom prst="rect">
            <a:avLst/>
          </a:prstGeom>
          <a:solidFill>
            <a:srgbClr val="005EB8"/>
          </a:solidFill>
        </p:spPr>
        <p:txBody>
          <a:bodyPr wrap="square" rtlCol="0">
            <a:spAutoFit/>
          </a:bodyPr>
          <a:lstStyle/>
          <a:p>
            <a:pPr>
              <a:lnSpc>
                <a:spcPts val="4240"/>
              </a:lnSpc>
            </a:pPr>
            <a:r>
              <a:rPr lang="en-US" sz="4200" dirty="0">
                <a:solidFill>
                  <a:schemeClr val="bg1"/>
                </a:solidFill>
                <a:latin typeface="Arial" panose="020B0604020202020204" pitchFamily="34" charset="0"/>
                <a:cs typeface="Arial" panose="020B0604020202020204" pitchFamily="34" charset="0"/>
              </a:rPr>
              <a:t> Website copy</a:t>
            </a:r>
          </a:p>
        </p:txBody>
      </p:sp>
      <p:sp>
        <p:nvSpPr>
          <p:cNvPr id="7" name="TextBox 6">
            <a:extLst>
              <a:ext uri="{FF2B5EF4-FFF2-40B4-BE49-F238E27FC236}">
                <a16:creationId xmlns:a16="http://schemas.microsoft.com/office/drawing/2014/main" id="{0432E422-BE4A-4805-AB7B-1D338C50859C}"/>
              </a:ext>
            </a:extLst>
          </p:cNvPr>
          <p:cNvSpPr txBox="1"/>
          <p:nvPr/>
        </p:nvSpPr>
        <p:spPr>
          <a:xfrm>
            <a:off x="466776" y="1634876"/>
            <a:ext cx="5534025" cy="4708981"/>
          </a:xfrm>
          <a:prstGeom prst="rect">
            <a:avLst/>
          </a:prstGeom>
          <a:noFill/>
          <a:ln>
            <a:solidFill>
              <a:schemeClr val="accent1"/>
            </a:solidFill>
          </a:ln>
        </p:spPr>
        <p:txBody>
          <a:bodyPr wrap="square" lIns="91440" tIns="45720" rIns="91440" bIns="45720" rtlCol="0" anchor="t">
            <a:spAutoFit/>
          </a:bodyPr>
          <a:lstStyle/>
          <a:p>
            <a:pPr fontAlgn="base"/>
            <a:r>
              <a:rPr lang="en-GB" sz="1250" dirty="0">
                <a:latin typeface="Arial"/>
                <a:cs typeface="Arial"/>
              </a:rPr>
              <a:t>Title</a:t>
            </a:r>
            <a:r>
              <a:rPr lang="en-GB" sz="1250" b="1" dirty="0">
                <a:latin typeface="Arial"/>
                <a:cs typeface="Arial"/>
              </a:rPr>
              <a:t> </a:t>
            </a:r>
            <a:r>
              <a:rPr lang="en-GB" sz="1250" dirty="0">
                <a:latin typeface="Arial"/>
                <a:cs typeface="Arial"/>
              </a:rPr>
              <a:t>– </a:t>
            </a:r>
            <a:r>
              <a:rPr lang="en-GB" sz="1250" b="1" dirty="0">
                <a:latin typeface="Arial"/>
                <a:cs typeface="Arial"/>
              </a:rPr>
              <a:t>2025 GP Patient Survey</a:t>
            </a:r>
          </a:p>
          <a:p>
            <a:pPr fontAlgn="base"/>
            <a:endParaRPr lang="en-GB" sz="1250" dirty="0">
              <a:latin typeface="Arial" panose="020B0604020202020204" pitchFamily="34" charset="0"/>
              <a:cs typeface="Arial" panose="020B0604020202020204" pitchFamily="34" charset="0"/>
            </a:endParaRPr>
          </a:p>
          <a:p>
            <a:pPr algn="l" rtl="0" fontAlgn="base"/>
            <a:r>
              <a:rPr lang="en-GB" sz="1250" dirty="0">
                <a:latin typeface="Arial" panose="020B0604020202020204" pitchFamily="34" charset="0"/>
                <a:cs typeface="Arial" panose="020B0604020202020204" pitchFamily="34" charset="0"/>
              </a:rPr>
              <a:t>Copy – </a:t>
            </a:r>
            <a:r>
              <a:rPr lang="en-GB" sz="1250" b="1" i="0" dirty="0">
                <a:effectLst/>
                <a:latin typeface="Arial" panose="020B0604020202020204" pitchFamily="34" charset="0"/>
                <a:cs typeface="Arial" panose="020B0604020202020204" pitchFamily="34" charset="0"/>
              </a:rPr>
              <a:t>Have your say on the way your local GP services are working</a:t>
            </a:r>
            <a:r>
              <a:rPr lang="en-GB" sz="1250" b="0" i="0" dirty="0">
                <a:effectLst/>
                <a:latin typeface="Arial" panose="020B0604020202020204" pitchFamily="34" charset="0"/>
                <a:cs typeface="Arial" panose="020B0604020202020204" pitchFamily="34" charset="0"/>
              </a:rPr>
              <a:t> </a:t>
            </a:r>
          </a:p>
          <a:p>
            <a:pPr algn="l" rtl="0" fontAlgn="base"/>
            <a:endParaRPr lang="en-GB" sz="1250" b="0" i="0" dirty="0">
              <a:effectLst/>
              <a:latin typeface="Arial" panose="020B0604020202020204" pitchFamily="34" charset="0"/>
              <a:cs typeface="Arial" panose="020B0604020202020204" pitchFamily="34" charset="0"/>
            </a:endParaRPr>
          </a:p>
          <a:p>
            <a:pPr fontAlgn="base"/>
            <a:r>
              <a:rPr lang="en-GB" sz="1250" b="0" i="0" dirty="0">
                <a:effectLst/>
                <a:latin typeface="Arial"/>
                <a:cs typeface="Arial"/>
              </a:rPr>
              <a:t>Around </a:t>
            </a:r>
            <a:r>
              <a:rPr lang="en-GB" sz="1250" dirty="0">
                <a:latin typeface="Arial"/>
                <a:cs typeface="Arial"/>
              </a:rPr>
              <a:t>2.5</a:t>
            </a:r>
            <a:r>
              <a:rPr lang="en-GB" sz="1250" b="0" i="0" dirty="0">
                <a:effectLst/>
                <a:latin typeface="Arial"/>
                <a:cs typeface="Arial"/>
              </a:rPr>
              <a:t> million people, aged 16 and over, who are registered with a GP practice in England will receive an invitation to take part in Europe’s biggest patient experience survey in early January. </a:t>
            </a:r>
            <a:r>
              <a:rPr lang="en-GB" sz="1250" dirty="0">
                <a:latin typeface="Arial"/>
                <a:cs typeface="Arial"/>
              </a:rPr>
              <a:t>The answers we get help the NHS to improve local health services for people like you and your family. It is important that we hear about your experiences even if you haven’t visited your GP practice recently, or if you have filled in a questionnaire before. </a:t>
            </a:r>
          </a:p>
          <a:p>
            <a:pPr algn="l" rtl="0" fontAlgn="base"/>
            <a:endParaRPr lang="en-GB" sz="1250" b="0" i="0" dirty="0">
              <a:effectLst/>
              <a:latin typeface="Arial" panose="020B0604020202020204" pitchFamily="34" charset="0"/>
              <a:cs typeface="Arial" panose="020B0604020202020204" pitchFamily="34" charset="0"/>
            </a:endParaRPr>
          </a:p>
          <a:p>
            <a:pPr fontAlgn="base"/>
            <a:r>
              <a:rPr lang="en-GB" sz="1250" b="0" i="0" dirty="0">
                <a:effectLst/>
                <a:latin typeface="Arial"/>
                <a:cs typeface="Arial"/>
              </a:rPr>
              <a:t>The </a:t>
            </a:r>
            <a:r>
              <a:rPr lang="en-GB" sz="1250" dirty="0">
                <a:solidFill>
                  <a:schemeClr val="accent1"/>
                </a:solidFill>
                <a:latin typeface="Arial"/>
                <a:cs typeface="Arial"/>
              </a:rPr>
              <a:t>initial</a:t>
            </a:r>
            <a:r>
              <a:rPr lang="en-GB" sz="1250" dirty="0">
                <a:latin typeface="Arial"/>
                <a:cs typeface="Arial"/>
              </a:rPr>
              <a:t> </a:t>
            </a:r>
            <a:r>
              <a:rPr lang="en-GB" sz="1250" b="0" i="0" dirty="0">
                <a:effectLst/>
                <a:latin typeface="Arial"/>
                <a:cs typeface="Arial"/>
              </a:rPr>
              <a:t>invitations go out </a:t>
            </a:r>
            <a:r>
              <a:rPr lang="en-GB" sz="1250" b="0" i="0" strike="sngStrike" dirty="0">
                <a:effectLst/>
                <a:latin typeface="Arial"/>
                <a:cs typeface="Arial"/>
              </a:rPr>
              <a:t>mostly</a:t>
            </a:r>
            <a:r>
              <a:rPr lang="en-GB" sz="1250" b="0" i="0" dirty="0">
                <a:effectLst/>
                <a:latin typeface="Arial"/>
                <a:cs typeface="Arial"/>
              </a:rPr>
              <a:t> by letter to a random selection of people </a:t>
            </a:r>
            <a:r>
              <a:rPr lang="en-GB" sz="1250" dirty="0">
                <a:latin typeface="Arial"/>
                <a:cs typeface="Arial"/>
              </a:rPr>
              <a:t>who have been registered with their </a:t>
            </a:r>
            <a:r>
              <a:rPr lang="en-GB" sz="1250" b="0" i="0" dirty="0">
                <a:effectLst/>
                <a:latin typeface="Arial"/>
                <a:cs typeface="Arial"/>
              </a:rPr>
              <a:t>GP practice for at least 6 months. The survey team at NHS England will follow this up with </a:t>
            </a:r>
            <a:r>
              <a:rPr lang="en-GB" sz="1250" b="0" i="0" strike="sngStrike" dirty="0">
                <a:effectLst/>
                <a:latin typeface="Arial"/>
                <a:cs typeface="Arial"/>
              </a:rPr>
              <a:t>a </a:t>
            </a:r>
            <a:r>
              <a:rPr lang="en-GB" sz="1250" b="0" i="0" dirty="0">
                <a:effectLst/>
                <a:latin typeface="Arial"/>
                <a:cs typeface="Arial"/>
              </a:rPr>
              <a:t>text message</a:t>
            </a:r>
            <a:r>
              <a:rPr lang="en-GB" sz="1250" dirty="0">
                <a:latin typeface="Arial"/>
                <a:cs typeface="Arial"/>
              </a:rPr>
              <a:t> </a:t>
            </a:r>
            <a:r>
              <a:rPr lang="en-GB" sz="1250" dirty="0">
                <a:solidFill>
                  <a:schemeClr val="accent1"/>
                </a:solidFill>
                <a:latin typeface="Arial"/>
                <a:cs typeface="Arial"/>
              </a:rPr>
              <a:t>and email</a:t>
            </a:r>
            <a:r>
              <a:rPr lang="en-GB" sz="1250" b="0" i="0" dirty="0">
                <a:solidFill>
                  <a:schemeClr val="accent1"/>
                </a:solidFill>
                <a:effectLst/>
                <a:latin typeface="Arial"/>
                <a:cs typeface="Arial"/>
              </a:rPr>
              <a:t> </a:t>
            </a:r>
            <a:r>
              <a:rPr lang="en-GB" sz="1250" b="0" i="0" dirty="0">
                <a:effectLst/>
                <a:latin typeface="Arial"/>
                <a:cs typeface="Arial"/>
              </a:rPr>
              <a:t>reminder</a:t>
            </a:r>
            <a:r>
              <a:rPr lang="en-GB" sz="1250" b="0" i="0" dirty="0">
                <a:solidFill>
                  <a:schemeClr val="accent1"/>
                </a:solidFill>
                <a:effectLst/>
                <a:latin typeface="Arial"/>
                <a:cs typeface="Arial"/>
              </a:rPr>
              <a:t>s</a:t>
            </a:r>
            <a:r>
              <a:rPr lang="en-GB" sz="1250" b="0" i="0" dirty="0">
                <a:effectLst/>
                <a:latin typeface="Arial"/>
                <a:cs typeface="Arial"/>
              </a:rPr>
              <a:t> (where a mobile number </a:t>
            </a:r>
            <a:r>
              <a:rPr lang="en-GB" sz="1250" b="0" i="0" dirty="0">
                <a:solidFill>
                  <a:schemeClr val="accent1"/>
                </a:solidFill>
                <a:effectLst/>
                <a:latin typeface="Arial"/>
                <a:cs typeface="Arial"/>
              </a:rPr>
              <a:t>or email </a:t>
            </a:r>
            <a:r>
              <a:rPr lang="en-GB" sz="1250" b="0" i="0" dirty="0">
                <a:effectLst/>
                <a:latin typeface="Arial"/>
                <a:cs typeface="Arial"/>
              </a:rPr>
              <a:t>is available)</a:t>
            </a:r>
            <a:r>
              <a:rPr lang="en-GB" sz="1250" dirty="0">
                <a:latin typeface="Arial"/>
                <a:cs typeface="Arial"/>
              </a:rPr>
              <a:t> </a:t>
            </a:r>
            <a:r>
              <a:rPr lang="en-GB" sz="1250" b="0" i="0" dirty="0">
                <a:effectLst/>
                <a:latin typeface="Arial"/>
                <a:cs typeface="Arial"/>
              </a:rPr>
              <a:t>to encourage as high a response rate as possible. </a:t>
            </a:r>
          </a:p>
          <a:p>
            <a:pPr algn="l" rtl="0" fontAlgn="base"/>
            <a:endParaRPr lang="en-GB" sz="1250" b="0" i="0" dirty="0">
              <a:effectLst/>
              <a:latin typeface="Arial" panose="020B0604020202020204" pitchFamily="34" charset="0"/>
              <a:cs typeface="Arial" panose="020B0604020202020204" pitchFamily="34" charset="0"/>
            </a:endParaRPr>
          </a:p>
          <a:p>
            <a:pPr fontAlgn="base"/>
            <a:r>
              <a:rPr lang="en-GB" sz="1250" b="0" i="0" dirty="0">
                <a:effectLst/>
                <a:latin typeface="Arial"/>
                <a:cs typeface="Arial"/>
              </a:rPr>
              <a:t>If </a:t>
            </a:r>
            <a:r>
              <a:rPr lang="en-GB" sz="1250" b="0" i="0" dirty="0">
                <a:solidFill>
                  <a:schemeClr val="accent1"/>
                </a:solidFill>
                <a:effectLst/>
                <a:latin typeface="Arial"/>
                <a:cs typeface="Arial"/>
              </a:rPr>
              <a:t>you</a:t>
            </a:r>
            <a:r>
              <a:rPr lang="en-GB" sz="1250" b="0" i="0" dirty="0">
                <a:effectLst/>
                <a:latin typeface="Arial"/>
                <a:cs typeface="Arial"/>
              </a:rPr>
              <a:t> </a:t>
            </a:r>
            <a:r>
              <a:rPr lang="en-GB" sz="1250" dirty="0">
                <a:latin typeface="Arial"/>
                <a:cs typeface="Arial"/>
              </a:rPr>
              <a:t>receive a survey invitation</a:t>
            </a:r>
            <a:r>
              <a:rPr lang="en-GB" sz="1250" b="0" i="0" dirty="0">
                <a:effectLst/>
                <a:latin typeface="Arial"/>
                <a:cs typeface="Arial"/>
              </a:rPr>
              <a:t>, please do take the time to take part.  It provides vital information to the NHS to identify what’s working well and what can be improved. It helps to identify inequalities in experience too, as the results can be analysed across different protected characteristics. </a:t>
            </a:r>
          </a:p>
          <a:p>
            <a:pPr algn="l" rtl="0" fontAlgn="base"/>
            <a:endParaRPr lang="en-GB" sz="1250" b="0" i="0" dirty="0">
              <a:effectLst/>
              <a:latin typeface="Arial" panose="020B0604020202020204" pitchFamily="34" charset="0"/>
              <a:cs typeface="Arial" panose="020B0604020202020204" pitchFamily="34" charset="0"/>
            </a:endParaRPr>
          </a:p>
          <a:p>
            <a:pPr algn="l" rtl="0" fontAlgn="base"/>
            <a:r>
              <a:rPr lang="en-GB" sz="1250" b="0" i="0" dirty="0">
                <a:effectLst/>
                <a:latin typeface="Arial" panose="020B0604020202020204" pitchFamily="34" charset="0"/>
                <a:cs typeface="Arial" panose="020B0604020202020204" pitchFamily="34" charset="0"/>
              </a:rPr>
              <a:t>If you want to check out how your practice faired in last year’s survey, take a look at the survey website: </a:t>
            </a:r>
            <a:r>
              <a:rPr lang="en-GB" sz="1250" b="0" i="0" u="sng" strike="noStrike" dirty="0">
                <a:solidFill>
                  <a:srgbClr val="0070C0"/>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https://gp-patient.co.uk/practices-search</a:t>
            </a:r>
            <a:endParaRPr lang="en-GB" sz="1200" b="0" i="0" dirty="0">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8D37923-266B-5BFA-E59E-4E57A1C88B8C}"/>
              </a:ext>
            </a:extLst>
          </p:cNvPr>
          <p:cNvSpPr txBox="1"/>
          <p:nvPr/>
        </p:nvSpPr>
        <p:spPr>
          <a:xfrm>
            <a:off x="6096000" y="1634876"/>
            <a:ext cx="5110774" cy="738664"/>
          </a:xfrm>
          <a:prstGeom prst="rect">
            <a:avLst/>
          </a:prstGeom>
          <a:noFill/>
        </p:spPr>
        <p:txBody>
          <a:bodyPr wrap="square" lIns="91440" tIns="45720" rIns="91440" bIns="45720" rtlCol="0" anchor="t">
            <a:spAutoFit/>
          </a:bodyPr>
          <a:lstStyle/>
          <a:p>
            <a:pPr fontAlgn="base"/>
            <a:r>
              <a:rPr lang="en-GB" sz="1400" b="1" dirty="0">
                <a:latin typeface="Arial" panose="020B0604020202020204" pitchFamily="34" charset="0"/>
                <a:cs typeface="Arial" panose="020B0604020202020204" pitchFamily="34" charset="0"/>
              </a:rPr>
              <a:t>Website banners – </a:t>
            </a:r>
            <a:r>
              <a:rPr lang="en-GB" sz="1400" b="1" dirty="0">
                <a:latin typeface="Arial" panose="020B0604020202020204" pitchFamily="34" charset="0"/>
                <a:cs typeface="Arial" panose="020B0604020202020204" pitchFamily="34" charset="0"/>
                <a:hlinkClick r:id="rId3"/>
              </a:rPr>
              <a:t>can be downloaded from this website.</a:t>
            </a:r>
            <a:endParaRPr lang="en-GB" sz="1400" b="1" dirty="0">
              <a:latin typeface="Arial" panose="020B0604020202020204" pitchFamily="34" charset="0"/>
              <a:cs typeface="Arial" panose="020B0604020202020204" pitchFamily="34" charset="0"/>
            </a:endParaRPr>
          </a:p>
          <a:p>
            <a:pPr fontAlgn="base"/>
            <a:endParaRPr lang="en-GB" sz="1400" b="1" dirty="0">
              <a:latin typeface="Arial" panose="020B0604020202020204" pitchFamily="34" charset="0"/>
              <a:cs typeface="Arial" panose="020B0604020202020204" pitchFamily="34" charset="0"/>
            </a:endParaRPr>
          </a:p>
          <a:p>
            <a:pPr fontAlgn="base"/>
            <a:endParaRPr lang="en-GB" sz="14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7BD8AF7B-ABB1-E84C-0D0F-A59CC11FE931}"/>
              </a:ext>
            </a:extLst>
          </p:cNvPr>
          <p:cNvPicPr>
            <a:picLocks noChangeAspect="1"/>
          </p:cNvPicPr>
          <p:nvPr/>
        </p:nvPicPr>
        <p:blipFill>
          <a:blip r:embed="rId4"/>
          <a:stretch>
            <a:fillRect/>
          </a:stretch>
        </p:blipFill>
        <p:spPr>
          <a:xfrm>
            <a:off x="6246254" y="2019424"/>
            <a:ext cx="5534025" cy="738188"/>
          </a:xfrm>
          <a:prstGeom prst="rect">
            <a:avLst/>
          </a:prstGeom>
        </p:spPr>
      </p:pic>
      <p:pic>
        <p:nvPicPr>
          <p:cNvPr id="17" name="Picture 16">
            <a:extLst>
              <a:ext uri="{FF2B5EF4-FFF2-40B4-BE49-F238E27FC236}">
                <a16:creationId xmlns:a16="http://schemas.microsoft.com/office/drawing/2014/main" id="{8B8F36C9-2422-344E-EE3D-FA5C75EBA168}"/>
              </a:ext>
            </a:extLst>
          </p:cNvPr>
          <p:cNvPicPr>
            <a:picLocks noChangeAspect="1"/>
          </p:cNvPicPr>
          <p:nvPr/>
        </p:nvPicPr>
        <p:blipFill>
          <a:blip r:embed="rId5"/>
          <a:stretch>
            <a:fillRect/>
          </a:stretch>
        </p:blipFill>
        <p:spPr>
          <a:xfrm>
            <a:off x="6246253" y="2928021"/>
            <a:ext cx="5534025" cy="738188"/>
          </a:xfrm>
          <a:prstGeom prst="rect">
            <a:avLst/>
          </a:prstGeom>
        </p:spPr>
      </p:pic>
      <p:pic>
        <p:nvPicPr>
          <p:cNvPr id="19" name="Picture 18">
            <a:extLst>
              <a:ext uri="{FF2B5EF4-FFF2-40B4-BE49-F238E27FC236}">
                <a16:creationId xmlns:a16="http://schemas.microsoft.com/office/drawing/2014/main" id="{3CD3CEEE-D08D-F7C8-4BC4-E6F68388FFBA}"/>
              </a:ext>
            </a:extLst>
          </p:cNvPr>
          <p:cNvPicPr>
            <a:picLocks noChangeAspect="1"/>
          </p:cNvPicPr>
          <p:nvPr/>
        </p:nvPicPr>
        <p:blipFill>
          <a:blip r:embed="rId6"/>
          <a:stretch>
            <a:fillRect/>
          </a:stretch>
        </p:blipFill>
        <p:spPr>
          <a:xfrm>
            <a:off x="6246253" y="3865943"/>
            <a:ext cx="5534025" cy="739461"/>
          </a:xfrm>
          <a:prstGeom prst="rect">
            <a:avLst/>
          </a:prstGeom>
        </p:spPr>
      </p:pic>
      <p:pic>
        <p:nvPicPr>
          <p:cNvPr id="21" name="Picture 20">
            <a:extLst>
              <a:ext uri="{FF2B5EF4-FFF2-40B4-BE49-F238E27FC236}">
                <a16:creationId xmlns:a16="http://schemas.microsoft.com/office/drawing/2014/main" id="{F01EA56D-7D9E-5E17-B903-0719A6A47CD5}"/>
              </a:ext>
            </a:extLst>
          </p:cNvPr>
          <p:cNvPicPr>
            <a:picLocks noChangeAspect="1"/>
          </p:cNvPicPr>
          <p:nvPr/>
        </p:nvPicPr>
        <p:blipFill>
          <a:blip r:embed="rId7"/>
          <a:stretch>
            <a:fillRect/>
          </a:stretch>
        </p:blipFill>
        <p:spPr>
          <a:xfrm>
            <a:off x="6246253" y="4805138"/>
            <a:ext cx="5534025" cy="729290"/>
          </a:xfrm>
          <a:prstGeom prst="rect">
            <a:avLst/>
          </a:prstGeom>
        </p:spPr>
      </p:pic>
      <p:sp>
        <p:nvSpPr>
          <p:cNvPr id="10" name="TextBox 9">
            <a:extLst>
              <a:ext uri="{FF2B5EF4-FFF2-40B4-BE49-F238E27FC236}">
                <a16:creationId xmlns:a16="http://schemas.microsoft.com/office/drawing/2014/main" id="{EA9F59B3-9884-4E2C-86C3-80629D5A856D}"/>
              </a:ext>
            </a:extLst>
          </p:cNvPr>
          <p:cNvSpPr txBox="1"/>
          <p:nvPr/>
        </p:nvSpPr>
        <p:spPr>
          <a:xfrm>
            <a:off x="411721" y="935133"/>
            <a:ext cx="9920055" cy="584775"/>
          </a:xfrm>
          <a:prstGeom prst="rect">
            <a:avLst/>
          </a:prstGeom>
          <a:noFill/>
        </p:spPr>
        <p:txBody>
          <a:bodyPr wrap="square" lIns="91440" tIns="45720" rIns="91440" bIns="45720" rtlCol="0" anchor="t">
            <a:spAutoFit/>
          </a:bodyPr>
          <a:lstStyle/>
          <a:p>
            <a:pPr fontAlgn="base"/>
            <a:r>
              <a:rPr lang="en-US" sz="1600" dirty="0">
                <a:solidFill>
                  <a:srgbClr val="005EB8"/>
                </a:solidFill>
                <a:latin typeface="Arial"/>
                <a:cs typeface="Arial"/>
              </a:rPr>
              <a:t>You can use the following copy on your website during January-March 2025, to encourage patients to take part in the survey if they receive one.</a:t>
            </a:r>
            <a:endParaRPr lang="en-GB" sz="1200" b="0" i="0" dirty="0">
              <a:effectLst/>
              <a:latin typeface="Arial"/>
              <a:cs typeface="Arial"/>
            </a:endParaRPr>
          </a:p>
        </p:txBody>
      </p:sp>
      <p:pic>
        <p:nvPicPr>
          <p:cNvPr id="11" name="Picture 10">
            <a:extLst>
              <a:ext uri="{FF2B5EF4-FFF2-40B4-BE49-F238E27FC236}">
                <a16:creationId xmlns:a16="http://schemas.microsoft.com/office/drawing/2014/main" id="{8F4FE8B4-B3D7-4576-BBAA-9793661EEE9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265865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000"/>
            <a:ext cx="12192000" cy="630942"/>
          </a:xfrm>
          <a:prstGeom prst="rect">
            <a:avLst/>
          </a:prstGeom>
          <a:solidFill>
            <a:srgbClr val="005EB8"/>
          </a:solidFill>
        </p:spPr>
        <p:txBody>
          <a:bodyPr wrap="square" rtlCol="0">
            <a:spAutoFit/>
          </a:bodyPr>
          <a:lstStyle/>
          <a:p>
            <a:pPr>
              <a:lnSpc>
                <a:spcPts val="4240"/>
              </a:lnSpc>
            </a:pPr>
            <a:r>
              <a:rPr lang="en-US" sz="4200" dirty="0">
                <a:solidFill>
                  <a:schemeClr val="bg1"/>
                </a:solidFill>
                <a:latin typeface="Arial" panose="020B0604020202020204" pitchFamily="34" charset="0"/>
                <a:cs typeface="Arial" panose="020B0604020202020204" pitchFamily="34" charset="0"/>
              </a:rPr>
              <a:t> Newsletter copy</a:t>
            </a:r>
            <a:endParaRPr lang="en-US" sz="1200" dirty="0">
              <a:solidFill>
                <a:srgbClr val="026EB8"/>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432E422-BE4A-4805-AB7B-1D338C50859C}"/>
              </a:ext>
            </a:extLst>
          </p:cNvPr>
          <p:cNvSpPr txBox="1"/>
          <p:nvPr/>
        </p:nvSpPr>
        <p:spPr>
          <a:xfrm>
            <a:off x="546538" y="1569425"/>
            <a:ext cx="5206562" cy="5016758"/>
          </a:xfrm>
          <a:prstGeom prst="rect">
            <a:avLst/>
          </a:prstGeom>
          <a:noFill/>
          <a:ln>
            <a:solidFill>
              <a:srgbClr val="005EB8"/>
            </a:solidFill>
          </a:ln>
        </p:spPr>
        <p:txBody>
          <a:bodyPr wrap="square" lIns="91440" tIns="45720" rIns="91440" bIns="45720" rtlCol="0" anchor="t">
            <a:spAutoFit/>
          </a:bodyPr>
          <a:lstStyle/>
          <a:p>
            <a:pPr fontAlgn="base"/>
            <a:r>
              <a:rPr lang="en-GB" sz="1400" dirty="0">
                <a:latin typeface="Arial" panose="020B0604020202020204" pitchFamily="34" charset="0"/>
                <a:cs typeface="Arial" panose="020B0604020202020204" pitchFamily="34" charset="0"/>
              </a:rPr>
              <a:t>NHS organisation:</a:t>
            </a:r>
          </a:p>
          <a:p>
            <a:pPr fontAlgn="base"/>
            <a:endParaRPr lang="en-GB" sz="1400" b="1" dirty="0">
              <a:latin typeface="Arial" panose="020B0604020202020204" pitchFamily="34" charset="0"/>
              <a:cs typeface="Arial" panose="020B0604020202020204" pitchFamily="34" charset="0"/>
            </a:endParaRPr>
          </a:p>
          <a:p>
            <a:pPr fontAlgn="base"/>
            <a:r>
              <a:rPr lang="en-GB" sz="1400" b="1" dirty="0">
                <a:latin typeface="Arial"/>
                <a:cs typeface="Arial"/>
              </a:rPr>
              <a:t>GP Patient Survey 2025</a:t>
            </a:r>
            <a:endParaRPr lang="en-GB" sz="1400" b="1" dirty="0">
              <a:latin typeface="Arial" panose="020B0604020202020204" pitchFamily="34" charset="0"/>
              <a:cs typeface="Arial" panose="020B0604020202020204" pitchFamily="34" charset="0"/>
            </a:endParaRPr>
          </a:p>
          <a:p>
            <a:pPr fontAlgn="base"/>
            <a:endParaRPr lang="en-GB" sz="1400" b="1" dirty="0">
              <a:latin typeface="Arial" panose="020B0604020202020204" pitchFamily="34" charset="0"/>
              <a:cs typeface="Arial" panose="020B0604020202020204" pitchFamily="34" charset="0"/>
            </a:endParaRPr>
          </a:p>
          <a:p>
            <a:r>
              <a:rPr lang="en-GB" sz="1400" b="0" i="0" dirty="0">
                <a:solidFill>
                  <a:srgbClr val="000000"/>
                </a:solidFill>
                <a:effectLst/>
                <a:latin typeface="Arial"/>
                <a:cs typeface="Arial"/>
              </a:rPr>
              <a:t>In early January, around </a:t>
            </a:r>
            <a:r>
              <a:rPr lang="en-GB" sz="1400" dirty="0">
                <a:solidFill>
                  <a:srgbClr val="000000"/>
                </a:solidFill>
                <a:latin typeface="Arial"/>
                <a:cs typeface="Arial"/>
              </a:rPr>
              <a:t>2.5 </a:t>
            </a:r>
            <a:r>
              <a:rPr lang="en-GB" sz="1400" b="0" i="0" dirty="0">
                <a:solidFill>
                  <a:srgbClr val="000000"/>
                </a:solidFill>
                <a:effectLst/>
                <a:latin typeface="Arial"/>
                <a:cs typeface="Arial"/>
              </a:rPr>
              <a:t>million randomly selected people registered with GP practices will be invited to answer a GP Patient Survey questionnaire about their experiences. The survey will be live for 3 months, with fieldwork closing </a:t>
            </a:r>
            <a:r>
              <a:rPr lang="en-GB" sz="1400" dirty="0">
                <a:solidFill>
                  <a:srgbClr val="000000"/>
                </a:solidFill>
                <a:latin typeface="Arial"/>
                <a:cs typeface="Arial"/>
              </a:rPr>
              <a:t>at the end of March.</a:t>
            </a:r>
            <a:endParaRPr lang="en-GB" sz="1400" b="0" i="0" dirty="0">
              <a:solidFill>
                <a:srgbClr val="000000"/>
              </a:solidFill>
              <a:effectLst/>
              <a:latin typeface="Arial" panose="020B0604020202020204" pitchFamily="34" charset="0"/>
              <a:cs typeface="Arial" panose="020B0604020202020204" pitchFamily="34" charset="0"/>
            </a:endParaRPr>
          </a:p>
          <a:p>
            <a:pPr algn="l"/>
            <a:endParaRPr lang="en-GB" sz="1400" dirty="0">
              <a:solidFill>
                <a:srgbClr val="000000"/>
              </a:solidFill>
              <a:latin typeface="Arial" panose="020B0604020202020204" pitchFamily="34" charset="0"/>
              <a:cs typeface="Arial" panose="020B0604020202020204" pitchFamily="34" charset="0"/>
            </a:endParaRPr>
          </a:p>
          <a:p>
            <a:pPr algn="l"/>
            <a:r>
              <a:rPr lang="en-GB" sz="1400" b="0" i="0" dirty="0">
                <a:solidFill>
                  <a:srgbClr val="000000"/>
                </a:solidFill>
                <a:effectLst/>
                <a:latin typeface="Arial" panose="020B0604020202020204" pitchFamily="34" charset="0"/>
                <a:cs typeface="Arial" panose="020B0604020202020204" pitchFamily="34" charset="0"/>
              </a:rPr>
              <a:t>The findings help </a:t>
            </a:r>
            <a:r>
              <a:rPr lang="en-GB" sz="1400" b="0" i="0" dirty="0">
                <a:effectLst/>
                <a:latin typeface="Arial" panose="020B0604020202020204" pitchFamily="34" charset="0"/>
                <a:cs typeface="Arial" panose="020B0604020202020204" pitchFamily="34" charset="0"/>
              </a:rPr>
              <a:t>to show what’s </a:t>
            </a:r>
            <a:r>
              <a:rPr lang="en-GB" sz="1400" b="0" i="0" dirty="0">
                <a:solidFill>
                  <a:srgbClr val="000000"/>
                </a:solidFill>
                <a:effectLst/>
                <a:latin typeface="Arial" panose="020B0604020202020204" pitchFamily="34" charset="0"/>
                <a:cs typeface="Arial" panose="020B0604020202020204" pitchFamily="34" charset="0"/>
              </a:rPr>
              <a:t>working and what needs to improve. The survey is carried out securely and information published does not identify individuals. </a:t>
            </a:r>
          </a:p>
          <a:p>
            <a:pPr marL="457200" algn="l"/>
            <a:endParaRPr lang="en-GB" sz="1400" b="0" i="0" dirty="0">
              <a:solidFill>
                <a:srgbClr val="000000"/>
              </a:solidFill>
              <a:effectLst/>
              <a:latin typeface="Arial" panose="020B0604020202020204" pitchFamily="34" charset="0"/>
              <a:cs typeface="Arial" panose="020B0604020202020204" pitchFamily="34" charset="0"/>
            </a:endParaRPr>
          </a:p>
          <a:p>
            <a:pPr fontAlgn="base"/>
            <a:r>
              <a:rPr lang="en-GB" sz="1400" dirty="0">
                <a:latin typeface="Arial"/>
                <a:cs typeface="Arial"/>
              </a:rPr>
              <a:t>If you receive an invitation, please do take the time to take part and have your say so we can deliver the best possible service to patients. If you need support completing the survey or need it made available in another language or format, you can call the free helpline number 0800 819 9135.</a:t>
            </a:r>
          </a:p>
          <a:p>
            <a:pPr fontAlgn="base"/>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For more information about the survey</a:t>
            </a:r>
            <a:r>
              <a:rPr lang="en-GB" sz="1400" b="0" i="0" dirty="0">
                <a:solidFill>
                  <a:srgbClr val="000000"/>
                </a:solidFill>
                <a:effectLst/>
                <a:latin typeface="Arial" panose="020B0604020202020204" pitchFamily="34" charset="0"/>
                <a:cs typeface="Arial" panose="020B0604020202020204" pitchFamily="34" charset="0"/>
              </a:rPr>
              <a:t>, visit the </a:t>
            </a:r>
            <a:r>
              <a:rPr lang="en-GB" sz="1400" b="0" i="0" u="sng" dirty="0">
                <a:solidFill>
                  <a:srgbClr val="0000FF"/>
                </a:solidFill>
                <a:effectLst/>
                <a:latin typeface="Arial" panose="020B0604020202020204" pitchFamily="34" charset="0"/>
                <a:cs typeface="Arial" panose="020B0604020202020204" pitchFamily="34" charset="0"/>
                <a:hlinkClick r:id="rId2"/>
              </a:rPr>
              <a:t>GP Patient Survey website</a:t>
            </a:r>
            <a:r>
              <a:rPr lang="en-GB" sz="1400" b="0" i="0" dirty="0">
                <a:solidFill>
                  <a:srgbClr val="000000"/>
                </a:solidFill>
                <a:effectLst/>
                <a:latin typeface="Arial" panose="020B0604020202020204" pitchFamily="34" charset="0"/>
                <a:cs typeface="Arial" panose="020B0604020202020204" pitchFamily="34" charset="0"/>
              </a:rPr>
              <a:t>.</a:t>
            </a:r>
          </a:p>
          <a:p>
            <a:endParaRPr lang="en-US" sz="1200" b="1" dirty="0">
              <a:solidFill>
                <a:schemeClr val="bg2">
                  <a:lumMod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B52022-D72B-4ED4-9899-7605DCF6B879}"/>
              </a:ext>
            </a:extLst>
          </p:cNvPr>
          <p:cNvSpPr txBox="1"/>
          <p:nvPr/>
        </p:nvSpPr>
        <p:spPr>
          <a:xfrm>
            <a:off x="5877784" y="1569425"/>
            <a:ext cx="5361716" cy="5018400"/>
          </a:xfrm>
          <a:prstGeom prst="rect">
            <a:avLst/>
          </a:prstGeom>
          <a:noFill/>
          <a:ln>
            <a:solidFill>
              <a:srgbClr val="005EB8"/>
            </a:solidFill>
          </a:ln>
        </p:spPr>
        <p:txBody>
          <a:bodyPr wrap="square" lIns="91440" tIns="45720" rIns="91440" bIns="45720" rtlCol="0" anchor="t">
            <a:spAutoFit/>
          </a:bodyPr>
          <a:lstStyle/>
          <a:p>
            <a:r>
              <a:rPr lang="en-GB" sz="1400" dirty="0">
                <a:latin typeface="Arial"/>
                <a:cs typeface="Arial"/>
              </a:rPr>
              <a:t>Non NHS organisation:</a:t>
            </a:r>
          </a:p>
          <a:p>
            <a:endParaRPr lang="en-GB" sz="1400" b="1" dirty="0">
              <a:latin typeface="Arial"/>
              <a:cs typeface="Arial"/>
            </a:endParaRPr>
          </a:p>
          <a:p>
            <a:pPr fontAlgn="base"/>
            <a:r>
              <a:rPr lang="en-GB" sz="1400" b="1" dirty="0">
                <a:latin typeface="Arial"/>
                <a:cs typeface="Arial"/>
              </a:rPr>
              <a:t>GP Patient Survey 2025</a:t>
            </a:r>
          </a:p>
          <a:p>
            <a:pPr fontAlgn="base"/>
            <a:endParaRPr lang="en-GB" sz="1400" b="1" dirty="0">
              <a:latin typeface="Arial"/>
              <a:cs typeface="Arial"/>
            </a:endParaRPr>
          </a:p>
          <a:p>
            <a:pPr fontAlgn="base"/>
            <a:r>
              <a:rPr lang="en-GB" sz="1400" dirty="0">
                <a:latin typeface="Arial"/>
                <a:cs typeface="Arial"/>
              </a:rPr>
              <a:t>In early January, NHS England will invite </a:t>
            </a:r>
            <a:r>
              <a:rPr lang="en-GB" sz="1400" b="0" i="0" dirty="0">
                <a:solidFill>
                  <a:srgbClr val="000000"/>
                </a:solidFill>
                <a:effectLst/>
                <a:latin typeface="Arial"/>
                <a:cs typeface="Arial"/>
              </a:rPr>
              <a:t>around </a:t>
            </a:r>
            <a:r>
              <a:rPr lang="en-GB" sz="1400" dirty="0">
                <a:solidFill>
                  <a:srgbClr val="000000"/>
                </a:solidFill>
                <a:latin typeface="Arial"/>
                <a:cs typeface="Arial"/>
              </a:rPr>
              <a:t>2.5 </a:t>
            </a:r>
            <a:r>
              <a:rPr lang="en-GB" sz="1400" b="0" i="0" dirty="0">
                <a:solidFill>
                  <a:srgbClr val="000000"/>
                </a:solidFill>
                <a:effectLst/>
                <a:latin typeface="Arial"/>
                <a:cs typeface="Arial"/>
              </a:rPr>
              <a:t>million randomly selected people registered with GP practices to answer a GP Patient Survey questionnaire about their experiences. The survey will be live for 3 months, with fieldwork closing </a:t>
            </a:r>
            <a:r>
              <a:rPr lang="en-GB" sz="1400" dirty="0">
                <a:solidFill>
                  <a:srgbClr val="000000"/>
                </a:solidFill>
                <a:latin typeface="Arial"/>
                <a:cs typeface="Arial"/>
              </a:rPr>
              <a:t>at the end of March.</a:t>
            </a:r>
            <a:endParaRPr lang="en-GB" sz="1400" dirty="0">
              <a:latin typeface="Arial"/>
              <a:cs typeface="Arial"/>
            </a:endParaRPr>
          </a:p>
          <a:p>
            <a:pPr fontAlgn="base"/>
            <a:endParaRPr lang="en-GB" sz="1400" dirty="0">
              <a:latin typeface="Arial" panose="020B0604020202020204" pitchFamily="34" charset="0"/>
              <a:cs typeface="Arial" panose="020B0604020202020204" pitchFamily="34" charset="0"/>
            </a:endParaRPr>
          </a:p>
          <a:p>
            <a:pPr algn="l"/>
            <a:r>
              <a:rPr lang="en-GB" sz="1400" b="0" i="0" dirty="0">
                <a:solidFill>
                  <a:srgbClr val="000000"/>
                </a:solidFill>
                <a:effectLst/>
                <a:latin typeface="Arial" panose="020B0604020202020204" pitchFamily="34" charset="0"/>
              </a:rPr>
              <a:t>Staff at NHS England use the results </a:t>
            </a:r>
            <a:r>
              <a:rPr lang="en-GB" sz="1400" b="0" i="0" dirty="0">
                <a:effectLst/>
                <a:latin typeface="Arial" panose="020B0604020202020204" pitchFamily="34" charset="0"/>
              </a:rPr>
              <a:t>to understand what’s </a:t>
            </a:r>
            <a:r>
              <a:rPr lang="en-GB" sz="1400" b="0" i="0" dirty="0">
                <a:solidFill>
                  <a:srgbClr val="000000"/>
                </a:solidFill>
                <a:effectLst/>
                <a:latin typeface="Arial" panose="020B0604020202020204" pitchFamily="34" charset="0"/>
              </a:rPr>
              <a:t>working and what needs to improve. The survey is carried out securely and information published does not identify individuals. </a:t>
            </a:r>
          </a:p>
          <a:p>
            <a:pPr algn="l"/>
            <a:endParaRPr lang="en-GB" sz="1400" dirty="0">
              <a:solidFill>
                <a:srgbClr val="000000"/>
              </a:solidFill>
              <a:latin typeface="Arial" panose="020B0604020202020204" pitchFamily="34" charset="0"/>
            </a:endParaRPr>
          </a:p>
          <a:p>
            <a:pPr fontAlgn="base"/>
            <a:r>
              <a:rPr lang="en-GB" sz="1400" dirty="0">
                <a:latin typeface="Arial"/>
                <a:cs typeface="Arial"/>
              </a:rPr>
              <a:t>If you receive an invitation, please do take the time to take part and have your say so we can deliver the best possible service to patients. If you need support completing the survey or need it made available in another language or format, you can call the free helpline number 0800 819 9135.</a:t>
            </a:r>
          </a:p>
          <a:p>
            <a:pPr fontAlgn="base"/>
            <a:endParaRPr lang="en-GB" sz="1400" dirty="0">
              <a:latin typeface="Arial" panose="020B0604020202020204" pitchFamily="34" charset="0"/>
              <a:cs typeface="Arial" panose="020B0604020202020204" pitchFamily="34" charset="0"/>
            </a:endParaRPr>
          </a:p>
          <a:p>
            <a:r>
              <a:rPr lang="en-GB" sz="1400" dirty="0">
                <a:latin typeface="Arial"/>
                <a:cs typeface="Arial"/>
              </a:rPr>
              <a:t>For more information about the survey</a:t>
            </a:r>
            <a:r>
              <a:rPr lang="en-GB" sz="1400" b="0" i="0" dirty="0">
                <a:solidFill>
                  <a:srgbClr val="000000"/>
                </a:solidFill>
                <a:effectLst/>
                <a:latin typeface="Arial" panose="020B0604020202020204" pitchFamily="34" charset="0"/>
              </a:rPr>
              <a:t>, visit the </a:t>
            </a:r>
            <a:r>
              <a:rPr lang="en-GB" sz="1400" b="0" i="0" u="sng" dirty="0">
                <a:solidFill>
                  <a:srgbClr val="0000FF"/>
                </a:solidFill>
                <a:effectLst/>
                <a:latin typeface="Arial" panose="020B0604020202020204" pitchFamily="34" charset="0"/>
                <a:hlinkClick r:id="rId2"/>
              </a:rPr>
              <a:t>GP Patient Survey website</a:t>
            </a:r>
            <a:r>
              <a:rPr lang="en-GB" sz="1400" b="0" i="0" dirty="0">
                <a:solidFill>
                  <a:srgbClr val="000000"/>
                </a:solidFill>
                <a:effectLst/>
                <a:latin typeface="Arial" panose="020B0604020202020204" pitchFamily="34" charset="0"/>
              </a:rPr>
              <a:t>.</a:t>
            </a:r>
          </a:p>
          <a:p>
            <a:endParaRPr lang="en-GB"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13A716C-10E7-A7CC-7D37-E22269641385}"/>
              </a:ext>
            </a:extLst>
          </p:cNvPr>
          <p:cNvSpPr txBox="1"/>
          <p:nvPr/>
        </p:nvSpPr>
        <p:spPr>
          <a:xfrm>
            <a:off x="546538" y="866817"/>
            <a:ext cx="9668256" cy="584775"/>
          </a:xfrm>
          <a:prstGeom prst="rect">
            <a:avLst/>
          </a:prstGeom>
          <a:noFill/>
        </p:spPr>
        <p:txBody>
          <a:bodyPr wrap="square">
            <a:spAutoFit/>
          </a:bodyPr>
          <a:lstStyle/>
          <a:p>
            <a:r>
              <a:rPr lang="en-GB" sz="1600" b="0" i="0" dirty="0">
                <a:solidFill>
                  <a:srgbClr val="005EB8"/>
                </a:solidFill>
                <a:effectLst/>
                <a:latin typeface="Arial" panose="020B0604020202020204" pitchFamily="34" charset="0"/>
              </a:rPr>
              <a:t>This newsletter copy can be used in public facing newsletters, or shared with partner organisations (such as local </a:t>
            </a:r>
            <a:r>
              <a:rPr lang="en-GB" sz="1600" dirty="0">
                <a:solidFill>
                  <a:srgbClr val="005EB8"/>
                </a:solidFill>
                <a:latin typeface="Arial" panose="020B0604020202020204" pitchFamily="34" charset="0"/>
              </a:rPr>
              <a:t>H</a:t>
            </a:r>
            <a:r>
              <a:rPr lang="en-GB" sz="1600" b="0" i="0" dirty="0">
                <a:solidFill>
                  <a:srgbClr val="005EB8"/>
                </a:solidFill>
                <a:effectLst/>
                <a:latin typeface="Arial" panose="020B0604020202020204" pitchFamily="34" charset="0"/>
              </a:rPr>
              <a:t>ealthwatch or charities) that have agreed to help raise awareness of the survey.</a:t>
            </a:r>
          </a:p>
        </p:txBody>
      </p:sp>
      <p:pic>
        <p:nvPicPr>
          <p:cNvPr id="8" name="Picture 7">
            <a:extLst>
              <a:ext uri="{FF2B5EF4-FFF2-40B4-BE49-F238E27FC236}">
                <a16:creationId xmlns:a16="http://schemas.microsoft.com/office/drawing/2014/main" id="{08AB1C57-2487-4F0F-A510-C4B57386E4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213528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000"/>
            <a:ext cx="12192000" cy="630942"/>
          </a:xfrm>
          <a:prstGeom prst="rect">
            <a:avLst/>
          </a:prstGeom>
          <a:solidFill>
            <a:srgbClr val="005EB8"/>
          </a:solidFill>
        </p:spPr>
        <p:txBody>
          <a:bodyPr wrap="square" rtlCol="0">
            <a:spAutoFit/>
          </a:bodyPr>
          <a:lstStyle/>
          <a:p>
            <a:pPr>
              <a:lnSpc>
                <a:spcPts val="4240"/>
              </a:lnSpc>
            </a:pPr>
            <a:r>
              <a:rPr lang="en-US" sz="4200" dirty="0">
                <a:solidFill>
                  <a:schemeClr val="bg1"/>
                </a:solidFill>
                <a:latin typeface="Arial" panose="020B0604020202020204" pitchFamily="34" charset="0"/>
                <a:cs typeface="Arial" panose="020B0604020202020204" pitchFamily="34" charset="0"/>
              </a:rPr>
              <a:t> Facebook</a:t>
            </a:r>
          </a:p>
        </p:txBody>
      </p:sp>
      <p:sp>
        <p:nvSpPr>
          <p:cNvPr id="7" name="TextBox 6">
            <a:extLst>
              <a:ext uri="{FF2B5EF4-FFF2-40B4-BE49-F238E27FC236}">
                <a16:creationId xmlns:a16="http://schemas.microsoft.com/office/drawing/2014/main" id="{0432E422-BE4A-4805-AB7B-1D338C50859C}"/>
              </a:ext>
            </a:extLst>
          </p:cNvPr>
          <p:cNvSpPr txBox="1"/>
          <p:nvPr/>
        </p:nvSpPr>
        <p:spPr>
          <a:xfrm>
            <a:off x="745095" y="2460124"/>
            <a:ext cx="5110774" cy="3293209"/>
          </a:xfrm>
          <a:prstGeom prst="rect">
            <a:avLst/>
          </a:prstGeom>
          <a:noFill/>
          <a:ln>
            <a:solidFill>
              <a:srgbClr val="005EB8"/>
            </a:solidFill>
          </a:ln>
        </p:spPr>
        <p:txBody>
          <a:bodyPr wrap="square" lIns="91440" tIns="45720" rIns="91440" bIns="45720" rtlCol="0" anchor="t">
            <a:spAutoFit/>
          </a:bodyPr>
          <a:lstStyle/>
          <a:p>
            <a:pPr fontAlgn="base"/>
            <a:endParaRPr lang="en-GB" sz="1200" dirty="0">
              <a:solidFill>
                <a:srgbClr val="000000"/>
              </a:solidFill>
              <a:latin typeface="Arial" panose="020B0604020202020204" pitchFamily="34" charset="0"/>
            </a:endParaRPr>
          </a:p>
          <a:p>
            <a:pPr fontAlgn="base"/>
            <a:r>
              <a:rPr lang="en-GB" sz="1400" b="1" i="0" dirty="0">
                <a:solidFill>
                  <a:srgbClr val="000000"/>
                </a:solidFill>
                <a:effectLst/>
                <a:latin typeface="Arial"/>
                <a:cs typeface="Arial"/>
              </a:rPr>
              <a:t>Copy - </a:t>
            </a:r>
            <a:r>
              <a:rPr lang="en-GB" sz="1400" b="0" i="0" dirty="0">
                <a:solidFill>
                  <a:srgbClr val="000000"/>
                </a:solidFill>
                <a:effectLst/>
                <a:latin typeface="Arial"/>
                <a:cs typeface="Arial"/>
              </a:rPr>
              <a:t>📢 </a:t>
            </a:r>
            <a:r>
              <a:rPr lang="en-GB" sz="1400" b="1" i="0" dirty="0">
                <a:solidFill>
                  <a:srgbClr val="000000"/>
                </a:solidFill>
                <a:effectLst/>
                <a:latin typeface="Arial"/>
                <a:cs typeface="Arial"/>
              </a:rPr>
              <a:t>Have your say about your GP practice! </a:t>
            </a:r>
          </a:p>
          <a:p>
            <a:pPr fontAlgn="base"/>
            <a:endParaRPr lang="en-GB" sz="1400" dirty="0">
              <a:solidFill>
                <a:srgbClr val="000000"/>
              </a:solidFill>
              <a:latin typeface="Arial"/>
              <a:cs typeface="Arial"/>
            </a:endParaRPr>
          </a:p>
          <a:p>
            <a:pPr fontAlgn="base"/>
            <a:r>
              <a:rPr lang="en-GB" sz="1400" b="0" i="0" dirty="0">
                <a:solidFill>
                  <a:srgbClr val="000000"/>
                </a:solidFill>
                <a:effectLst/>
                <a:latin typeface="Arial"/>
                <a:cs typeface="Arial"/>
              </a:rPr>
              <a:t>The GP Patient Survey is coming in early January! Around 2.5 million people will be randomly chosen to share their experiences. This is your chance to help </a:t>
            </a:r>
            <a:r>
              <a:rPr lang="en-GB" sz="1400" b="0" i="0" dirty="0">
                <a:effectLst/>
                <a:latin typeface="Arial"/>
                <a:cs typeface="Arial"/>
              </a:rPr>
              <a:t>show what’s </a:t>
            </a:r>
            <a:r>
              <a:rPr lang="en-GB" sz="1400" b="0" i="0" dirty="0">
                <a:solidFill>
                  <a:srgbClr val="000000"/>
                </a:solidFill>
                <a:effectLst/>
                <a:latin typeface="Arial"/>
                <a:cs typeface="Arial"/>
              </a:rPr>
              <a:t>working and what needs to improve.  </a:t>
            </a:r>
          </a:p>
          <a:p>
            <a:pPr fontAlgn="base"/>
            <a:endParaRPr lang="en-GB" sz="1400" dirty="0">
              <a:solidFill>
                <a:srgbClr val="000000"/>
              </a:solidFill>
              <a:latin typeface="Arial"/>
              <a:cs typeface="Arial"/>
            </a:endParaRPr>
          </a:p>
          <a:p>
            <a:pPr fontAlgn="base"/>
            <a:r>
              <a:rPr lang="en-GB" sz="1400" b="0" i="0" dirty="0">
                <a:solidFill>
                  <a:srgbClr val="000000"/>
                </a:solidFill>
                <a:effectLst/>
                <a:latin typeface="Arial"/>
                <a:cs typeface="Arial"/>
              </a:rPr>
              <a:t>Your feedback is important to help us deliver the </a:t>
            </a:r>
            <a:r>
              <a:rPr lang="en-GB" sz="1400" dirty="0">
                <a:latin typeface="Arial"/>
                <a:cs typeface="Arial"/>
              </a:rPr>
              <a:t>best possible service to patients. </a:t>
            </a:r>
            <a:r>
              <a:rPr lang="en-GB" sz="1400" b="0" i="0" dirty="0">
                <a:solidFill>
                  <a:srgbClr val="000000"/>
                </a:solidFill>
                <a:effectLst/>
                <a:latin typeface="Arial"/>
                <a:cs typeface="Arial"/>
              </a:rPr>
              <a:t>Look out for your invitation – and make your voice heard!</a:t>
            </a:r>
          </a:p>
          <a:p>
            <a:pPr fontAlgn="base"/>
            <a:endParaRPr lang="en-GB" sz="1400" b="0" i="0" dirty="0">
              <a:solidFill>
                <a:srgbClr val="000000"/>
              </a:solidFill>
              <a:effectLst/>
              <a:latin typeface="Arial"/>
              <a:cs typeface="Arial"/>
            </a:endParaRPr>
          </a:p>
          <a:p>
            <a:pPr fontAlgn="base"/>
            <a:r>
              <a:rPr lang="en-GB" sz="1400" b="1" i="0" dirty="0">
                <a:solidFill>
                  <a:srgbClr val="000000"/>
                </a:solidFill>
                <a:effectLst/>
                <a:latin typeface="Arial"/>
                <a:cs typeface="Arial"/>
              </a:rPr>
              <a:t>Need help with the survey?</a:t>
            </a:r>
            <a:r>
              <a:rPr lang="en-GB" sz="1400" b="0" i="0" dirty="0">
                <a:solidFill>
                  <a:srgbClr val="000000"/>
                </a:solidFill>
                <a:effectLst/>
                <a:latin typeface="Arial"/>
                <a:cs typeface="Arial"/>
              </a:rPr>
              <a:t> Want it in a different language or format? Visit the </a:t>
            </a:r>
            <a:r>
              <a:rPr lang="en-GB" sz="1400" b="0" i="0" dirty="0">
                <a:solidFill>
                  <a:srgbClr val="000000"/>
                </a:solidFill>
                <a:effectLst/>
                <a:latin typeface="Arial"/>
                <a:cs typeface="Arial"/>
                <a:hlinkClick r:id="rId2"/>
              </a:rPr>
              <a:t>GP Patient Survey website </a:t>
            </a:r>
            <a:r>
              <a:rPr lang="en-GB" sz="1400" b="0" i="0" dirty="0">
                <a:solidFill>
                  <a:srgbClr val="000000"/>
                </a:solidFill>
                <a:effectLst/>
                <a:latin typeface="Arial"/>
                <a:cs typeface="Arial"/>
              </a:rPr>
              <a:t>or call the free helpline: 0800 819 9135.</a:t>
            </a: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88469C1-780D-4980-A47C-5D001BF70843}"/>
              </a:ext>
            </a:extLst>
          </p:cNvPr>
          <p:cNvSpPr txBox="1"/>
          <p:nvPr/>
        </p:nvSpPr>
        <p:spPr>
          <a:xfrm>
            <a:off x="6090626" y="1230506"/>
            <a:ext cx="5867400" cy="830997"/>
          </a:xfrm>
          <a:prstGeom prst="rect">
            <a:avLst/>
          </a:prstGeom>
          <a:noFill/>
        </p:spPr>
        <p:txBody>
          <a:bodyPr wrap="square" lIns="91440" tIns="45720" rIns="91440" bIns="45720" rtlCol="0" anchor="t">
            <a:spAutoFit/>
          </a:bodyPr>
          <a:lstStyle/>
          <a:p>
            <a:pPr fontAlgn="base"/>
            <a:r>
              <a:rPr lang="en-GB" sz="1600" b="1" dirty="0">
                <a:latin typeface="Arial" panose="020B0604020202020204" pitchFamily="34" charset="0"/>
                <a:cs typeface="Arial" panose="020B0604020202020204" pitchFamily="34" charset="0"/>
              </a:rPr>
              <a:t>Facebook images – </a:t>
            </a:r>
            <a:r>
              <a:rPr lang="en-GB" sz="1600" b="1" dirty="0">
                <a:latin typeface="Arial" panose="020B0604020202020204" pitchFamily="34" charset="0"/>
                <a:cs typeface="Arial" panose="020B0604020202020204" pitchFamily="34" charset="0"/>
                <a:hlinkClick r:id="rId3"/>
              </a:rPr>
              <a:t>can be downloaded from this website.</a:t>
            </a:r>
            <a:endParaRPr lang="en-GB" sz="1600" b="1"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8E011BA-ED29-24EB-39DE-8A0DD7EDA429}"/>
              </a:ext>
            </a:extLst>
          </p:cNvPr>
          <p:cNvPicPr>
            <a:picLocks noChangeAspect="1"/>
          </p:cNvPicPr>
          <p:nvPr/>
        </p:nvPicPr>
        <p:blipFill>
          <a:blip r:embed="rId4"/>
          <a:stretch>
            <a:fillRect/>
          </a:stretch>
        </p:blipFill>
        <p:spPr>
          <a:xfrm>
            <a:off x="6336132" y="1725057"/>
            <a:ext cx="4348792" cy="2198494"/>
          </a:xfrm>
          <a:prstGeom prst="rect">
            <a:avLst/>
          </a:prstGeom>
        </p:spPr>
      </p:pic>
      <p:pic>
        <p:nvPicPr>
          <p:cNvPr id="12" name="Picture 11">
            <a:extLst>
              <a:ext uri="{FF2B5EF4-FFF2-40B4-BE49-F238E27FC236}">
                <a16:creationId xmlns:a16="http://schemas.microsoft.com/office/drawing/2014/main" id="{64F0AC85-6E39-B981-7E43-6668C2A3C391}"/>
              </a:ext>
            </a:extLst>
          </p:cNvPr>
          <p:cNvPicPr>
            <a:picLocks noChangeAspect="1"/>
          </p:cNvPicPr>
          <p:nvPr/>
        </p:nvPicPr>
        <p:blipFill>
          <a:blip r:embed="rId5"/>
          <a:stretch>
            <a:fillRect/>
          </a:stretch>
        </p:blipFill>
        <p:spPr>
          <a:xfrm>
            <a:off x="7040982" y="4079565"/>
            <a:ext cx="4348792" cy="2215422"/>
          </a:xfrm>
          <a:prstGeom prst="rect">
            <a:avLst/>
          </a:prstGeom>
        </p:spPr>
      </p:pic>
      <p:sp>
        <p:nvSpPr>
          <p:cNvPr id="8" name="TextBox 7">
            <a:extLst>
              <a:ext uri="{FF2B5EF4-FFF2-40B4-BE49-F238E27FC236}">
                <a16:creationId xmlns:a16="http://schemas.microsoft.com/office/drawing/2014/main" id="{7A8A26B0-1924-494F-A501-E25B0CFD54EA}"/>
              </a:ext>
            </a:extLst>
          </p:cNvPr>
          <p:cNvSpPr txBox="1"/>
          <p:nvPr/>
        </p:nvSpPr>
        <p:spPr>
          <a:xfrm>
            <a:off x="411721" y="935133"/>
            <a:ext cx="5444148" cy="1077218"/>
          </a:xfrm>
          <a:prstGeom prst="rect">
            <a:avLst/>
          </a:prstGeom>
          <a:noFill/>
        </p:spPr>
        <p:txBody>
          <a:bodyPr wrap="square" lIns="91440" tIns="45720" rIns="91440" bIns="45720" rtlCol="0" anchor="t">
            <a:spAutoFit/>
          </a:bodyPr>
          <a:lstStyle/>
          <a:p>
            <a:pPr fontAlgn="base"/>
            <a:r>
              <a:rPr lang="en-GB" sz="1600" dirty="0">
                <a:solidFill>
                  <a:srgbClr val="005EB8"/>
                </a:solidFill>
                <a:latin typeface="Arial"/>
                <a:cs typeface="Arial"/>
              </a:rPr>
              <a:t>T</a:t>
            </a:r>
            <a:r>
              <a:rPr lang="en-GB" sz="1600" b="0" i="0" dirty="0">
                <a:solidFill>
                  <a:srgbClr val="005EB8"/>
                </a:solidFill>
                <a:effectLst/>
                <a:latin typeface="Arial"/>
                <a:cs typeface="Arial"/>
              </a:rPr>
              <a:t>he following copy and images can be used to post on your Facebook page during January-March </a:t>
            </a:r>
            <a:r>
              <a:rPr lang="en-GB" sz="1600" dirty="0">
                <a:solidFill>
                  <a:srgbClr val="005EB8"/>
                </a:solidFill>
                <a:latin typeface="Arial"/>
                <a:cs typeface="Arial"/>
              </a:rPr>
              <a:t>2025</a:t>
            </a:r>
            <a:r>
              <a:rPr lang="en-GB" sz="1600" b="0" i="0" dirty="0">
                <a:solidFill>
                  <a:srgbClr val="005EB8"/>
                </a:solidFill>
                <a:effectLst/>
                <a:latin typeface="Arial"/>
                <a:cs typeface="Arial"/>
              </a:rPr>
              <a:t>, </a:t>
            </a:r>
            <a:r>
              <a:rPr lang="en-US" sz="1600" dirty="0">
                <a:solidFill>
                  <a:srgbClr val="005EB8"/>
                </a:solidFill>
                <a:latin typeface="Arial"/>
                <a:cs typeface="Arial"/>
              </a:rPr>
              <a:t>to encourage patients to take part in the survey if they receive one.</a:t>
            </a:r>
            <a:endParaRPr lang="en-GB" sz="1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B7A655BE-0385-44C6-8A54-A58DF5FC50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146556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000"/>
            <a:ext cx="12192000" cy="630942"/>
          </a:xfrm>
          <a:prstGeom prst="rect">
            <a:avLst/>
          </a:prstGeom>
          <a:solidFill>
            <a:srgbClr val="005EB8"/>
          </a:solidFill>
        </p:spPr>
        <p:txBody>
          <a:bodyPr wrap="square" rtlCol="0">
            <a:spAutoFit/>
          </a:bodyPr>
          <a:lstStyle/>
          <a:p>
            <a:pPr>
              <a:lnSpc>
                <a:spcPts val="4240"/>
              </a:lnSpc>
            </a:pPr>
            <a:r>
              <a:rPr lang="en-US" sz="4200" dirty="0">
                <a:solidFill>
                  <a:schemeClr val="bg1"/>
                </a:solidFill>
                <a:latin typeface="Arial" panose="020B0604020202020204" pitchFamily="34" charset="0"/>
                <a:cs typeface="Arial" panose="020B0604020202020204" pitchFamily="34" charset="0"/>
              </a:rPr>
              <a:t> Twitter</a:t>
            </a:r>
          </a:p>
        </p:txBody>
      </p:sp>
      <p:sp>
        <p:nvSpPr>
          <p:cNvPr id="5" name="TextBox 4">
            <a:extLst>
              <a:ext uri="{FF2B5EF4-FFF2-40B4-BE49-F238E27FC236}">
                <a16:creationId xmlns:a16="http://schemas.microsoft.com/office/drawing/2014/main" id="{EF336304-8B3C-3A14-0CB7-CBA458348C79}"/>
              </a:ext>
            </a:extLst>
          </p:cNvPr>
          <p:cNvSpPr txBox="1"/>
          <p:nvPr/>
        </p:nvSpPr>
        <p:spPr>
          <a:xfrm>
            <a:off x="411721" y="1410355"/>
            <a:ext cx="8000759" cy="5509200"/>
          </a:xfrm>
          <a:prstGeom prst="rect">
            <a:avLst/>
          </a:prstGeom>
          <a:noFill/>
          <a:ln>
            <a:solidFill>
              <a:srgbClr val="005EB8"/>
            </a:solidFill>
          </a:ln>
        </p:spPr>
        <p:txBody>
          <a:bodyPr wrap="square" lIns="91440" tIns="45720" rIns="91440" bIns="45720" anchor="t">
            <a:spAutoFit/>
          </a:bodyPr>
          <a:lstStyle/>
          <a:p>
            <a:pPr algn="l" rtl="0" fontAlgn="base"/>
            <a:r>
              <a:rPr lang="en-GB" sz="1400" b="1" dirty="0">
                <a:effectLst/>
                <a:latin typeface="Arial"/>
                <a:cs typeface="Arial"/>
              </a:rPr>
              <a:t>Posts to use on X from January </a:t>
            </a:r>
            <a:r>
              <a:rPr lang="en-GB" sz="1400" b="1" dirty="0">
                <a:latin typeface="Arial"/>
                <a:cs typeface="Arial"/>
              </a:rPr>
              <a:t>2025</a:t>
            </a:r>
            <a:r>
              <a:rPr lang="en-GB" sz="1400" b="1" dirty="0">
                <a:effectLst/>
                <a:latin typeface="Arial"/>
                <a:cs typeface="Arial"/>
              </a:rPr>
              <a:t> to </a:t>
            </a:r>
            <a:r>
              <a:rPr lang="en-GB" sz="1400" b="1" dirty="0">
                <a:latin typeface="Arial"/>
                <a:cs typeface="Arial"/>
              </a:rPr>
              <a:t>early</a:t>
            </a:r>
            <a:r>
              <a:rPr lang="en-GB" sz="1400" b="1" dirty="0">
                <a:effectLst/>
                <a:latin typeface="Arial"/>
                <a:cs typeface="Arial"/>
              </a:rPr>
              <a:t> March </a:t>
            </a:r>
            <a:r>
              <a:rPr lang="en-GB" sz="1400" b="1" dirty="0">
                <a:latin typeface="Arial"/>
                <a:cs typeface="Arial"/>
              </a:rPr>
              <a:t>2025</a:t>
            </a:r>
            <a:r>
              <a:rPr lang="en-GB" sz="1400" b="0" dirty="0">
                <a:effectLst/>
                <a:latin typeface="Arial"/>
                <a:cs typeface="Arial"/>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200" b="0" i="0" dirty="0">
                <a:solidFill>
                  <a:srgbClr val="000000"/>
                </a:solidFill>
                <a:effectLst/>
                <a:latin typeface="Arial"/>
                <a:cs typeface="Arial"/>
              </a:rPr>
              <a:t>Have you received your #GPpatientsurvey invitation? Your feedback helps shape the future of our GP practice! Share your valuable experience today. #LocalHealth #PatientExperience</a:t>
            </a:r>
          </a:p>
          <a:p>
            <a:pPr marL="171450" indent="-171450" fontAlgn="base">
              <a:buFont typeface="Arial" panose="020B0604020202020204" pitchFamily="34" charset="0"/>
              <a:buChar char="•"/>
            </a:pPr>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Been invited to take the #GPpatientsurvey? Your voice matters! The survey is open until March. Share your experience and help us improve local health services</a:t>
            </a:r>
          </a:p>
          <a:p>
            <a:pPr marL="171450" indent="-171450" algn="l" rtl="0" fontAlgn="base">
              <a:buFont typeface="Arial" panose="020B0604020202020204" pitchFamily="34" charset="0"/>
              <a:buChar char="•"/>
            </a:pPr>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200" b="0" i="0" dirty="0">
                <a:solidFill>
                  <a:srgbClr val="000000"/>
                </a:solidFill>
                <a:effectLst/>
                <a:latin typeface="Arial"/>
                <a:cs typeface="Arial"/>
              </a:rPr>
              <a:t>Have you been invited by letter or text? The #GPpatientsurvey wants to hear from you! Your feedback is essential for improving our local services. Find more information on the survey and how to take part here: </a:t>
            </a:r>
            <a:r>
              <a:rPr lang="en-GB" sz="1200" b="0" i="0" u="sng" strike="noStrike" dirty="0">
                <a:solidFill>
                  <a:srgbClr val="0563C1"/>
                </a:solidFill>
                <a:effectLst/>
                <a:latin typeface="Arial"/>
                <a:cs typeface="Arial"/>
                <a:hlinkClick r:id="rId3"/>
              </a:rPr>
              <a:t>www.gp-patient.co.uk</a:t>
            </a:r>
            <a:r>
              <a:rPr lang="en-GB" sz="1200" b="0" i="0" dirty="0">
                <a:solidFill>
                  <a:srgbClr val="000000"/>
                </a:solidFill>
                <a:effectLst/>
                <a:latin typeface="Arial"/>
                <a:cs typeface="Arial"/>
              </a:rPr>
              <a:t>.   #PatientVoice #Healthcare </a:t>
            </a:r>
          </a:p>
          <a:p>
            <a:pPr marL="171450" indent="-171450" fontAlgn="base">
              <a:buFont typeface="Arial" panose="020B0604020202020204" pitchFamily="34" charset="0"/>
              <a:buChar char="•"/>
            </a:pPr>
            <a:endParaRPr lang="en-GB" sz="1200" dirty="0">
              <a:solidFill>
                <a:srgbClr val="000000"/>
              </a:solidFill>
              <a:latin typeface="Arial"/>
              <a:cs typeface="Arial"/>
            </a:endParaRPr>
          </a:p>
          <a:p>
            <a:pPr marL="171450" indent="-171450" fontAlgn="base">
              <a:buFont typeface="Arial" panose="020B0604020202020204" pitchFamily="34" charset="0"/>
              <a:buChar char="•"/>
            </a:pPr>
            <a:r>
              <a:rPr lang="en-GB" sz="1200" b="0" i="0" dirty="0">
                <a:solidFill>
                  <a:srgbClr val="000000"/>
                </a:solidFill>
                <a:effectLst/>
                <a:latin typeface="Arial"/>
                <a:cs typeface="Arial"/>
              </a:rPr>
              <a:t>Received your #GPpatientsurvey invitation? We value your feedback! Help us improve our services by taking the survey. It's quick and easy to complete : </a:t>
            </a:r>
            <a:r>
              <a:rPr lang="en-GB" sz="1200" u="sng" dirty="0">
                <a:solidFill>
                  <a:srgbClr val="0563C1"/>
                </a:solidFill>
                <a:latin typeface="Arial"/>
                <a:cs typeface="Arial"/>
                <a:hlinkClick r:id="rId3"/>
              </a:rPr>
              <a:t>www.gp-patient.co.uk</a:t>
            </a:r>
            <a:r>
              <a:rPr lang="en-GB" sz="1200" u="sng" dirty="0">
                <a:solidFill>
                  <a:srgbClr val="0563C1"/>
                </a:solidFill>
                <a:latin typeface="Arial"/>
                <a:cs typeface="Arial"/>
              </a:rPr>
              <a:t> </a:t>
            </a:r>
            <a:r>
              <a:rPr lang="en-GB" sz="1200" b="0" i="0" dirty="0">
                <a:solidFill>
                  <a:srgbClr val="000000"/>
                </a:solidFill>
                <a:effectLst/>
                <a:latin typeface="Arial"/>
                <a:cs typeface="Arial"/>
              </a:rPr>
              <a:t>#NHS #LocalGP</a:t>
            </a:r>
          </a:p>
          <a:p>
            <a:pPr marL="171450" indent="-171450" fontAlgn="base">
              <a:buFont typeface="Arial" panose="020B0604020202020204" pitchFamily="34" charset="0"/>
              <a:buChar char="•"/>
            </a:pPr>
            <a:endParaRPr lang="en-GB" sz="1200" dirty="0">
              <a:solidFill>
                <a:srgbClr val="000000"/>
              </a:solidFill>
              <a:latin typeface="Arial"/>
              <a:cs typeface="Arial"/>
            </a:endParaRPr>
          </a:p>
          <a:p>
            <a:pPr marL="171450" indent="-171450" fontAlgn="base">
              <a:buFont typeface="Arial" panose="020B0604020202020204" pitchFamily="34" charset="0"/>
              <a:buChar char="•"/>
            </a:pPr>
            <a:r>
              <a:rPr lang="en-GB" sz="1200" b="0" i="0" dirty="0">
                <a:solidFill>
                  <a:srgbClr val="000000"/>
                </a:solidFill>
                <a:effectLst/>
                <a:latin typeface="Arial"/>
                <a:cs typeface="Arial"/>
              </a:rPr>
              <a:t>Check your post or texts! If you've received a #GPpatientsurvey invitation, tell us how we're doing and help shape the future of our practice. #PatientFeedback #MakeADifference</a:t>
            </a:r>
          </a:p>
          <a:p>
            <a:pPr marL="171450" indent="-171450" fontAlgn="base">
              <a:buFont typeface="Arial" panose="020B0604020202020204" pitchFamily="34" charset="0"/>
              <a:buChar char="•"/>
            </a:pPr>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Have you been </a:t>
            </a:r>
            <a:r>
              <a:rPr lang="en-GB" sz="1200" dirty="0">
                <a:solidFill>
                  <a:srgbClr val="000000"/>
                </a:solidFill>
                <a:latin typeface="Arial" panose="020B0604020202020204" pitchFamily="34" charset="0"/>
                <a:cs typeface="Arial" panose="020B0604020202020204" pitchFamily="34" charset="0"/>
              </a:rPr>
              <a:t>invited to take part in the #GPPatientsurvey</a:t>
            </a:r>
            <a:r>
              <a:rPr lang="en-GB" sz="1200" b="0" i="0" dirty="0">
                <a:solidFill>
                  <a:srgbClr val="000000"/>
                </a:solidFill>
                <a:effectLst/>
                <a:latin typeface="Arial" panose="020B0604020202020204" pitchFamily="34" charset="0"/>
                <a:cs typeface="Arial" panose="020B0604020202020204" pitchFamily="34" charset="0"/>
              </a:rPr>
              <a:t>? You can complete the survey today in English or 14 different languages</a:t>
            </a:r>
            <a:r>
              <a:rPr lang="en-GB" sz="1200" dirty="0">
                <a:solidFill>
                  <a:srgbClr val="000000"/>
                </a:solidFill>
                <a:latin typeface="Arial" panose="020B0604020202020204" pitchFamily="34" charset="0"/>
                <a:cs typeface="Arial" panose="020B0604020202020204" pitchFamily="34" charset="0"/>
              </a:rPr>
              <a:t>. Or you </a:t>
            </a:r>
            <a:r>
              <a:rPr lang="en-GB" sz="1200" b="0" i="0" dirty="0">
                <a:solidFill>
                  <a:srgbClr val="000000"/>
                </a:solidFill>
                <a:effectLst/>
                <a:latin typeface="Arial" panose="020B0604020202020204" pitchFamily="34" charset="0"/>
                <a:cs typeface="Arial" panose="020B0604020202020204" pitchFamily="34" charset="0"/>
              </a:rPr>
              <a:t>can request a Large Print or Braille copy! Let us know about your local GP services.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400" b="0" dirty="0">
                <a:solidFill>
                  <a:srgbClr val="000000"/>
                </a:solidFill>
                <a:effectLst/>
                <a:latin typeface="Arial"/>
                <a:cs typeface="Arial"/>
              </a:rPr>
              <a:t> </a:t>
            </a:r>
            <a:r>
              <a:rPr lang="en-GB" sz="1400" b="1" dirty="0">
                <a:effectLst/>
                <a:latin typeface="Arial"/>
                <a:cs typeface="Arial"/>
              </a:rPr>
              <a:t>Wrap-up posts for use during March </a:t>
            </a:r>
            <a:r>
              <a:rPr lang="en-GB" sz="1400" b="1" dirty="0">
                <a:latin typeface="Arial"/>
                <a:cs typeface="Arial"/>
              </a:rPr>
              <a:t>2025</a:t>
            </a:r>
            <a:r>
              <a:rPr lang="en-GB" sz="1400" b="1" dirty="0">
                <a:effectLst/>
                <a:latin typeface="Arial"/>
                <a:cs typeface="Arial"/>
              </a:rPr>
              <a:t> as the fieldwork comes to a close</a:t>
            </a:r>
            <a:r>
              <a:rPr lang="en-GB" sz="1400" b="0" dirty="0">
                <a:effectLst/>
                <a:latin typeface="Arial"/>
                <a:cs typeface="Arial"/>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The GP Patient Survey is closing soon. Have you received a survey? Don’t miss out on your chance to tell us about your local GP services! </a:t>
            </a:r>
          </a:p>
          <a:p>
            <a:pPr marL="171450" indent="-171450" algn="l" rtl="0" fontAlgn="base">
              <a:buFont typeface="Arial" panose="020B0604020202020204" pitchFamily="34" charset="0"/>
              <a:buChar char="•"/>
            </a:pPr>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Have you received a #GPpatientsurvey in the post or via a text message? The survey is closing soon, please let us know about your experience of your local GP and health services.  </a:t>
            </a:r>
            <a:endParaRPr lang="en-US" sz="1200" dirty="0">
              <a:latin typeface="Arial"/>
              <a:cs typeface="Arial"/>
            </a:endParaRPr>
          </a:p>
        </p:txBody>
      </p:sp>
      <p:pic>
        <p:nvPicPr>
          <p:cNvPr id="11" name="Picture 10">
            <a:extLst>
              <a:ext uri="{FF2B5EF4-FFF2-40B4-BE49-F238E27FC236}">
                <a16:creationId xmlns:a16="http://schemas.microsoft.com/office/drawing/2014/main" id="{E8F82262-BA86-C82B-006A-5597C3EF8C69}"/>
              </a:ext>
            </a:extLst>
          </p:cNvPr>
          <p:cNvPicPr>
            <a:picLocks noChangeAspect="1"/>
          </p:cNvPicPr>
          <p:nvPr/>
        </p:nvPicPr>
        <p:blipFill>
          <a:blip r:embed="rId4"/>
          <a:stretch>
            <a:fillRect/>
          </a:stretch>
        </p:blipFill>
        <p:spPr>
          <a:xfrm>
            <a:off x="8563213" y="2038668"/>
            <a:ext cx="3225826" cy="1626513"/>
          </a:xfrm>
          <a:prstGeom prst="rect">
            <a:avLst/>
          </a:prstGeom>
        </p:spPr>
      </p:pic>
      <p:pic>
        <p:nvPicPr>
          <p:cNvPr id="14" name="Picture 13">
            <a:extLst>
              <a:ext uri="{FF2B5EF4-FFF2-40B4-BE49-F238E27FC236}">
                <a16:creationId xmlns:a16="http://schemas.microsoft.com/office/drawing/2014/main" id="{204F94E6-4E18-F2A4-E2A8-ACF864068DFD}"/>
              </a:ext>
            </a:extLst>
          </p:cNvPr>
          <p:cNvPicPr>
            <a:picLocks noChangeAspect="1"/>
          </p:cNvPicPr>
          <p:nvPr/>
        </p:nvPicPr>
        <p:blipFill>
          <a:blip r:embed="rId5"/>
          <a:stretch>
            <a:fillRect/>
          </a:stretch>
        </p:blipFill>
        <p:spPr>
          <a:xfrm>
            <a:off x="8563213" y="3821132"/>
            <a:ext cx="3199167" cy="1626513"/>
          </a:xfrm>
          <a:prstGeom prst="rect">
            <a:avLst/>
          </a:prstGeom>
        </p:spPr>
      </p:pic>
      <p:sp>
        <p:nvSpPr>
          <p:cNvPr id="16" name="TextBox 15">
            <a:extLst>
              <a:ext uri="{FF2B5EF4-FFF2-40B4-BE49-F238E27FC236}">
                <a16:creationId xmlns:a16="http://schemas.microsoft.com/office/drawing/2014/main" id="{D018F3D1-9951-E6EA-A7ED-DC30626123F5}"/>
              </a:ext>
            </a:extLst>
          </p:cNvPr>
          <p:cNvSpPr txBox="1"/>
          <p:nvPr/>
        </p:nvSpPr>
        <p:spPr>
          <a:xfrm>
            <a:off x="8563213" y="1410355"/>
            <a:ext cx="3279375" cy="1077218"/>
          </a:xfrm>
          <a:prstGeom prst="rect">
            <a:avLst/>
          </a:prstGeom>
          <a:noFill/>
        </p:spPr>
        <p:txBody>
          <a:bodyPr wrap="square" lIns="91440" tIns="45720" rIns="91440" bIns="45720" rtlCol="0" anchor="t">
            <a:spAutoFit/>
          </a:bodyPr>
          <a:lstStyle/>
          <a:p>
            <a:pPr fontAlgn="base"/>
            <a:r>
              <a:rPr lang="en-GB" sz="1600" b="1" dirty="0">
                <a:latin typeface="Arial" panose="020B0604020202020204" pitchFamily="34" charset="0"/>
                <a:cs typeface="Arial" panose="020B0604020202020204" pitchFamily="34" charset="0"/>
              </a:rPr>
              <a:t>Images for X – </a:t>
            </a:r>
            <a:r>
              <a:rPr lang="en-GB" sz="1600" b="1" dirty="0">
                <a:latin typeface="Arial" panose="020B0604020202020204" pitchFamily="34" charset="0"/>
                <a:cs typeface="Arial" panose="020B0604020202020204" pitchFamily="34" charset="0"/>
                <a:hlinkClick r:id="rId6"/>
              </a:rPr>
              <a:t>can be downloaded from this website.</a:t>
            </a:r>
            <a:endParaRPr lang="en-GB" sz="1600" b="1"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89D828E-34C3-409F-B0FD-0071B5F0B3CE}"/>
              </a:ext>
            </a:extLst>
          </p:cNvPr>
          <p:cNvSpPr txBox="1"/>
          <p:nvPr/>
        </p:nvSpPr>
        <p:spPr>
          <a:xfrm>
            <a:off x="351320" y="766458"/>
            <a:ext cx="9803390" cy="584775"/>
          </a:xfrm>
          <a:prstGeom prst="rect">
            <a:avLst/>
          </a:prstGeom>
          <a:noFill/>
        </p:spPr>
        <p:txBody>
          <a:bodyPr wrap="square">
            <a:spAutoFit/>
          </a:bodyPr>
          <a:lstStyle/>
          <a:p>
            <a:pPr fontAlgn="base"/>
            <a:r>
              <a:rPr lang="en-GB" sz="1600" b="0" i="0" dirty="0">
                <a:solidFill>
                  <a:srgbClr val="005EB8"/>
                </a:solidFill>
                <a:effectLst/>
                <a:latin typeface="Arial" panose="020B0604020202020204" pitchFamily="34" charset="0"/>
              </a:rPr>
              <a:t>You can use the following </a:t>
            </a:r>
            <a:r>
              <a:rPr lang="en-GB" sz="1600" dirty="0">
                <a:solidFill>
                  <a:srgbClr val="005EB8"/>
                </a:solidFill>
                <a:latin typeface="Arial" panose="020B0604020202020204" pitchFamily="34" charset="0"/>
              </a:rPr>
              <a:t>posts</a:t>
            </a:r>
            <a:r>
              <a:rPr lang="en-GB" sz="1600" b="0" i="0" dirty="0">
                <a:solidFill>
                  <a:srgbClr val="005EB8"/>
                </a:solidFill>
                <a:effectLst/>
                <a:latin typeface="Arial" panose="020B0604020202020204" pitchFamily="34" charset="0"/>
              </a:rPr>
              <a:t> and images </a:t>
            </a:r>
            <a:r>
              <a:rPr lang="en-GB" sz="1600" dirty="0">
                <a:solidFill>
                  <a:srgbClr val="005EB8"/>
                </a:solidFill>
                <a:latin typeface="Arial" panose="020B0604020202020204" pitchFamily="34" charset="0"/>
              </a:rPr>
              <a:t>on your X (formerly known as Twitter) account</a:t>
            </a:r>
            <a:r>
              <a:rPr lang="en-GB" sz="1600" b="0" i="0" dirty="0">
                <a:solidFill>
                  <a:srgbClr val="005EB8"/>
                </a:solidFill>
                <a:effectLst/>
                <a:latin typeface="Arial" panose="020B0604020202020204" pitchFamily="34" charset="0"/>
              </a:rPr>
              <a:t>, </a:t>
            </a:r>
            <a:r>
              <a:rPr lang="en-US" sz="1600" dirty="0">
                <a:solidFill>
                  <a:srgbClr val="005EB8"/>
                </a:solidFill>
                <a:latin typeface="Arial"/>
                <a:cs typeface="Arial"/>
              </a:rPr>
              <a:t>to encourage patients to take part in the survey if they receive one.</a:t>
            </a:r>
            <a:endParaRPr lang="en-US" sz="1200" dirty="0">
              <a:latin typeface="Arial"/>
              <a:cs typeface="Arial"/>
            </a:endParaRPr>
          </a:p>
        </p:txBody>
      </p:sp>
      <p:pic>
        <p:nvPicPr>
          <p:cNvPr id="10" name="Picture 9">
            <a:extLst>
              <a:ext uri="{FF2B5EF4-FFF2-40B4-BE49-F238E27FC236}">
                <a16:creationId xmlns:a16="http://schemas.microsoft.com/office/drawing/2014/main" id="{6753C550-CC09-4A7D-A744-8F47E6C4996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131954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000"/>
            <a:ext cx="12192000" cy="630942"/>
          </a:xfrm>
          <a:prstGeom prst="rect">
            <a:avLst/>
          </a:prstGeom>
          <a:solidFill>
            <a:srgbClr val="005EB8"/>
          </a:solidFill>
        </p:spPr>
        <p:txBody>
          <a:bodyPr wrap="square" rtlCol="0">
            <a:spAutoFit/>
          </a:bodyPr>
          <a:lstStyle/>
          <a:p>
            <a:pPr>
              <a:lnSpc>
                <a:spcPts val="4240"/>
              </a:lnSpc>
            </a:pPr>
            <a:r>
              <a:rPr lang="en-US" sz="4200" dirty="0">
                <a:solidFill>
                  <a:schemeClr val="bg1"/>
                </a:solidFill>
                <a:latin typeface="Arial" panose="020B0604020202020204" pitchFamily="34" charset="0"/>
                <a:cs typeface="Arial" panose="020B0604020202020204" pitchFamily="34" charset="0"/>
              </a:rPr>
              <a:t> Posters</a:t>
            </a:r>
          </a:p>
        </p:txBody>
      </p:sp>
      <p:sp>
        <p:nvSpPr>
          <p:cNvPr id="7" name="TextBox 6">
            <a:extLst>
              <a:ext uri="{FF2B5EF4-FFF2-40B4-BE49-F238E27FC236}">
                <a16:creationId xmlns:a16="http://schemas.microsoft.com/office/drawing/2014/main" id="{0432E422-BE4A-4805-AB7B-1D338C50859C}"/>
              </a:ext>
            </a:extLst>
          </p:cNvPr>
          <p:cNvSpPr txBox="1"/>
          <p:nvPr/>
        </p:nvSpPr>
        <p:spPr>
          <a:xfrm>
            <a:off x="411721" y="935133"/>
            <a:ext cx="10435149" cy="769441"/>
          </a:xfrm>
          <a:prstGeom prst="rect">
            <a:avLst/>
          </a:prstGeom>
          <a:noFill/>
        </p:spPr>
        <p:txBody>
          <a:bodyPr wrap="square" lIns="91440" tIns="45720" rIns="91440" bIns="45720" rtlCol="0" anchor="t">
            <a:spAutoFit/>
          </a:bodyPr>
          <a:lstStyle/>
          <a:p>
            <a:pPr fontAlgn="base"/>
            <a:r>
              <a:rPr lang="en-GB" sz="1600" dirty="0">
                <a:solidFill>
                  <a:srgbClr val="005EB8"/>
                </a:solidFill>
                <a:latin typeface="Arial"/>
                <a:cs typeface="Arial"/>
              </a:rPr>
              <a:t>You can display these posters in your practice, where they are visible to patients. They are available in English and 14 additional languages, so you can use the versions which are most suitable for your practice’s population.</a:t>
            </a:r>
          </a:p>
          <a:p>
            <a:pPr fontAlgn="base"/>
            <a:endParaRPr lang="en-GB" sz="1200" dirty="0">
              <a:latin typeface="Arial"/>
              <a:cs typeface="Arial"/>
            </a:endParaRPr>
          </a:p>
        </p:txBody>
      </p:sp>
      <p:pic>
        <p:nvPicPr>
          <p:cNvPr id="3" name="Picture 2">
            <a:extLst>
              <a:ext uri="{FF2B5EF4-FFF2-40B4-BE49-F238E27FC236}">
                <a16:creationId xmlns:a16="http://schemas.microsoft.com/office/drawing/2014/main" id="{286F1CEC-440D-CED1-DE6E-C162B9426B88}"/>
              </a:ext>
            </a:extLst>
          </p:cNvPr>
          <p:cNvPicPr>
            <a:picLocks noChangeAspect="1"/>
          </p:cNvPicPr>
          <p:nvPr/>
        </p:nvPicPr>
        <p:blipFill>
          <a:blip r:embed="rId2"/>
          <a:stretch>
            <a:fillRect/>
          </a:stretch>
        </p:blipFill>
        <p:spPr>
          <a:xfrm>
            <a:off x="1078509" y="2151280"/>
            <a:ext cx="2939237" cy="4163438"/>
          </a:xfrm>
          <a:prstGeom prst="rect">
            <a:avLst/>
          </a:prstGeom>
        </p:spPr>
      </p:pic>
      <p:pic>
        <p:nvPicPr>
          <p:cNvPr id="10" name="Picture 9">
            <a:extLst>
              <a:ext uri="{FF2B5EF4-FFF2-40B4-BE49-F238E27FC236}">
                <a16:creationId xmlns:a16="http://schemas.microsoft.com/office/drawing/2014/main" id="{AE508B22-EDAF-B1CB-54B8-6465140D20F9}"/>
              </a:ext>
            </a:extLst>
          </p:cNvPr>
          <p:cNvPicPr>
            <a:picLocks noChangeAspect="1"/>
          </p:cNvPicPr>
          <p:nvPr/>
        </p:nvPicPr>
        <p:blipFill>
          <a:blip r:embed="rId3"/>
          <a:stretch>
            <a:fillRect/>
          </a:stretch>
        </p:blipFill>
        <p:spPr>
          <a:xfrm>
            <a:off x="4468632" y="2151280"/>
            <a:ext cx="2948164" cy="4163438"/>
          </a:xfrm>
          <a:prstGeom prst="rect">
            <a:avLst/>
          </a:prstGeom>
        </p:spPr>
      </p:pic>
      <p:pic>
        <p:nvPicPr>
          <p:cNvPr id="12" name="Picture 11">
            <a:extLst>
              <a:ext uri="{FF2B5EF4-FFF2-40B4-BE49-F238E27FC236}">
                <a16:creationId xmlns:a16="http://schemas.microsoft.com/office/drawing/2014/main" id="{ED39F25A-8E4D-0D13-B9DB-21BF40586ED8}"/>
              </a:ext>
            </a:extLst>
          </p:cNvPr>
          <p:cNvPicPr>
            <a:picLocks noChangeAspect="1"/>
          </p:cNvPicPr>
          <p:nvPr/>
        </p:nvPicPr>
        <p:blipFill>
          <a:blip r:embed="rId4"/>
          <a:stretch>
            <a:fillRect/>
          </a:stretch>
        </p:blipFill>
        <p:spPr>
          <a:xfrm>
            <a:off x="7926760" y="2151280"/>
            <a:ext cx="2920110" cy="4163438"/>
          </a:xfrm>
          <a:prstGeom prst="rect">
            <a:avLst/>
          </a:prstGeom>
        </p:spPr>
      </p:pic>
      <p:sp>
        <p:nvSpPr>
          <p:cNvPr id="2" name="TextBox 1">
            <a:extLst>
              <a:ext uri="{FF2B5EF4-FFF2-40B4-BE49-F238E27FC236}">
                <a16:creationId xmlns:a16="http://schemas.microsoft.com/office/drawing/2014/main" id="{CB2CEE1C-A835-3B74-EF99-326D901117DC}"/>
              </a:ext>
            </a:extLst>
          </p:cNvPr>
          <p:cNvSpPr txBox="1"/>
          <p:nvPr/>
        </p:nvSpPr>
        <p:spPr>
          <a:xfrm>
            <a:off x="411721" y="1605331"/>
            <a:ext cx="5110774" cy="830997"/>
          </a:xfrm>
          <a:prstGeom prst="rect">
            <a:avLst/>
          </a:prstGeom>
          <a:noFill/>
        </p:spPr>
        <p:txBody>
          <a:bodyPr wrap="square" lIns="91440" tIns="45720" rIns="91440" bIns="45720" rtlCol="0" anchor="t">
            <a:spAutoFit/>
          </a:bodyPr>
          <a:lstStyle/>
          <a:p>
            <a:pPr fontAlgn="base"/>
            <a:r>
              <a:rPr lang="en-GB" sz="1600" b="1" dirty="0">
                <a:latin typeface="Arial" panose="020B0604020202020204" pitchFamily="34" charset="0"/>
                <a:cs typeface="Arial" panose="020B0604020202020204" pitchFamily="34" charset="0"/>
              </a:rPr>
              <a:t>Posters– </a:t>
            </a:r>
            <a:r>
              <a:rPr lang="en-GB" sz="1600" b="1" dirty="0">
                <a:latin typeface="Arial" panose="020B0604020202020204" pitchFamily="34" charset="0"/>
                <a:cs typeface="Arial" panose="020B0604020202020204" pitchFamily="34" charset="0"/>
                <a:hlinkClick r:id="rId5"/>
              </a:rPr>
              <a:t>can be downloaded from this website.</a:t>
            </a:r>
            <a:endParaRPr lang="en-GB" sz="1600" b="1"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4BE8E5D-015C-49D9-B08D-56AA96C2326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77505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000"/>
            <a:ext cx="12192000" cy="630942"/>
          </a:xfrm>
          <a:prstGeom prst="rect">
            <a:avLst/>
          </a:prstGeom>
          <a:solidFill>
            <a:srgbClr val="005EB8"/>
          </a:solidFill>
        </p:spPr>
        <p:txBody>
          <a:bodyPr wrap="square" rtlCol="0">
            <a:spAutoFit/>
          </a:bodyPr>
          <a:lstStyle/>
          <a:p>
            <a:pPr>
              <a:lnSpc>
                <a:spcPts val="4240"/>
              </a:lnSpc>
            </a:pPr>
            <a:r>
              <a:rPr lang="en-US" sz="4000" dirty="0">
                <a:solidFill>
                  <a:schemeClr val="bg1"/>
                </a:solidFill>
                <a:latin typeface="Arial" panose="020B0604020202020204" pitchFamily="34" charset="0"/>
                <a:cs typeface="Arial" panose="020B0604020202020204" pitchFamily="34" charset="0"/>
              </a:rPr>
              <a:t> Frequently Asked Questions (FAQs)</a:t>
            </a:r>
          </a:p>
        </p:txBody>
      </p:sp>
      <p:sp>
        <p:nvSpPr>
          <p:cNvPr id="4" name="TextBox 3">
            <a:extLst>
              <a:ext uri="{FF2B5EF4-FFF2-40B4-BE49-F238E27FC236}">
                <a16:creationId xmlns:a16="http://schemas.microsoft.com/office/drawing/2014/main" id="{F9F0368E-F0D1-9DCD-3B46-FC8EB16005E0}"/>
              </a:ext>
            </a:extLst>
          </p:cNvPr>
          <p:cNvSpPr txBox="1"/>
          <p:nvPr/>
        </p:nvSpPr>
        <p:spPr>
          <a:xfrm>
            <a:off x="411721" y="1127638"/>
            <a:ext cx="10792325" cy="5663089"/>
          </a:xfrm>
          <a:prstGeom prst="rect">
            <a:avLst/>
          </a:prstGeom>
          <a:noFill/>
        </p:spPr>
        <p:txBody>
          <a:bodyPr wrap="square" lIns="91440" tIns="45720" rIns="91440" bIns="45720" anchor="t">
            <a:spAutoFit/>
          </a:bodyPr>
          <a:lstStyle/>
          <a:p>
            <a:pPr algn="l" rtl="0" fontAlgn="base"/>
            <a:r>
              <a:rPr lang="en-GB" sz="1200" b="1" i="0" dirty="0">
                <a:solidFill>
                  <a:srgbClr val="000000"/>
                </a:solidFill>
                <a:effectLst/>
                <a:latin typeface="Arial" panose="020B0604020202020204" pitchFamily="34" charset="0"/>
                <a:cs typeface="Arial" panose="020B0604020202020204" pitchFamily="34" charset="0"/>
              </a:rPr>
              <a:t>Q. Why is this survey happening?</a:t>
            </a:r>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The GP Patient Survey is designed to give patients the opportunity to feed back about their experiences of their GP practice and other local NHS services.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The survey asks about your experiences of your local GP practice and other local NHS services and includes questions about your general health. It includes questions about a range of topics, such as how easy or difficult it is to contact your practice, the quality of care received from healthcare professionals, and experience of NHS services when your GP practice is closed. The survey also includes questions about experiences of NHS dental and pharmacy services.</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The answers we get help the NHS to improve local health services for people like you and your family. It is important that we hear about your experiences even if you haven’t visited your GP practice in a long time, or if you have filled in a questionnaire before.</a:t>
            </a:r>
          </a:p>
          <a:p>
            <a:pPr algn="l" rtl="0" fontAlgn="base"/>
            <a:endParaRPr lang="en-GB" sz="1200" dirty="0">
              <a:solidFill>
                <a:srgbClr val="000000"/>
              </a:solidFill>
              <a:latin typeface="Arial" panose="020B0604020202020204" pitchFamily="34" charset="0"/>
              <a:cs typeface="Arial" panose="020B0604020202020204" pitchFamily="34" charset="0"/>
            </a:endParaRPr>
          </a:p>
          <a:p>
            <a:pPr algn="l" rtl="0" fontAlgn="base"/>
            <a:r>
              <a:rPr lang="en-GB" sz="1200" b="1" i="0" dirty="0">
                <a:solidFill>
                  <a:srgbClr val="000000"/>
                </a:solidFill>
                <a:effectLst/>
                <a:latin typeface="Arial" panose="020B0604020202020204" pitchFamily="34" charset="0"/>
                <a:cs typeface="Arial" panose="020B0604020202020204" pitchFamily="34" charset="0"/>
              </a:rPr>
              <a:t>Q. When is the survey sent out?</a:t>
            </a:r>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The survey is sent out every year in January.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This is the nineteenth year that the survey has been carried out in England. Between July 2011 and March 2016, the survey happened twice a year, before that, it was sent out on a quarterly basis (April 2009-March 2011) and before that, every year (January 2007-March 2009).</a:t>
            </a:r>
          </a:p>
          <a:p>
            <a:pPr algn="l" rtl="0" fontAlgn="base"/>
            <a:endParaRPr lang="en-GB" sz="1200" dirty="0">
              <a:solidFill>
                <a:srgbClr val="000000"/>
              </a:solidFill>
              <a:latin typeface="Arial" panose="020B0604020202020204" pitchFamily="34" charset="0"/>
              <a:cs typeface="Arial" panose="020B0604020202020204" pitchFamily="34" charset="0"/>
            </a:endParaRPr>
          </a:p>
          <a:p>
            <a:pPr algn="l" rtl="0" fontAlgn="base"/>
            <a:r>
              <a:rPr lang="en-GB" sz="1200" b="1" i="0" dirty="0">
                <a:solidFill>
                  <a:srgbClr val="000000"/>
                </a:solidFill>
                <a:effectLst/>
                <a:latin typeface="Arial" panose="020B0604020202020204" pitchFamily="34" charset="0"/>
                <a:cs typeface="Arial" panose="020B0604020202020204" pitchFamily="34" charset="0"/>
              </a:rPr>
              <a:t>Q. Why was I invited to take part?</a:t>
            </a:r>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a:cs typeface="Arial"/>
              </a:rPr>
              <a:t>You have been invited to take part because you were randomly selected from all adult patients registered with a GP in England. Over 2.5 million patients aged over 16 registered with a GP in England have been selected to receive the GP Patient Survey this year.</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1" i="0" dirty="0">
                <a:solidFill>
                  <a:srgbClr val="000000"/>
                </a:solidFill>
                <a:effectLst/>
                <a:latin typeface="Arial" panose="020B0604020202020204" pitchFamily="34" charset="0"/>
                <a:cs typeface="Arial" panose="020B0604020202020204" pitchFamily="34" charset="0"/>
              </a:rPr>
              <a:t>Q. Why haven’t I been invited to take part in the survey? How can I take part?</a:t>
            </a:r>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The survey is sent to a random selection of people who are registered with a GP in England. To ensure the survey is valid, Ipsos cannot invite people who have not already been selected at random to take part in the survey.</a:t>
            </a:r>
            <a:endParaRPr lang="en-GB" sz="1100" b="0" i="0" dirty="0">
              <a:solidFill>
                <a:srgbClr val="000000"/>
              </a:solidFill>
              <a:effectLst/>
              <a:latin typeface="Arial" panose="020B0604020202020204" pitchFamily="34" charset="0"/>
              <a:cs typeface="Arial" panose="020B0604020202020204" pitchFamily="34" charset="0"/>
            </a:endParaRPr>
          </a:p>
          <a:p>
            <a:pPr algn="l" rtl="0" fontAlgn="base"/>
            <a:endParaRPr lang="en-GB" sz="1100" b="0" i="0" dirty="0">
              <a:solidFill>
                <a:srgbClr val="000000"/>
              </a:solidFill>
              <a:effectLst/>
              <a:latin typeface="Arial" panose="020B0604020202020204" pitchFamily="34" charset="0"/>
              <a:cs typeface="Arial" panose="020B0604020202020204" pitchFamily="34" charset="0"/>
            </a:endParaRPr>
          </a:p>
          <a:p>
            <a:pPr algn="l" rtl="0" fontAlgn="base"/>
            <a:endParaRPr lang="en-GB" sz="1600" b="0" i="0" dirty="0">
              <a:solidFill>
                <a:srgbClr val="000000"/>
              </a:solidFill>
              <a:effectLst/>
              <a:latin typeface="Segoe UI" panose="020B0502040204020203" pitchFamily="34" charset="0"/>
            </a:endParaRPr>
          </a:p>
        </p:txBody>
      </p:sp>
      <p:pic>
        <p:nvPicPr>
          <p:cNvPr id="5" name="Picture 4">
            <a:extLst>
              <a:ext uri="{FF2B5EF4-FFF2-40B4-BE49-F238E27FC236}">
                <a16:creationId xmlns:a16="http://schemas.microsoft.com/office/drawing/2014/main" id="{8A6A648E-E24D-4C0C-88E6-185F1816766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
        <p:nvSpPr>
          <p:cNvPr id="8" name="TextBox 7">
            <a:extLst>
              <a:ext uri="{FF2B5EF4-FFF2-40B4-BE49-F238E27FC236}">
                <a16:creationId xmlns:a16="http://schemas.microsoft.com/office/drawing/2014/main" id="{7243A492-13DF-9829-12AC-9C29CF3D995D}"/>
              </a:ext>
            </a:extLst>
          </p:cNvPr>
          <p:cNvSpPr txBox="1"/>
          <p:nvPr/>
        </p:nvSpPr>
        <p:spPr>
          <a:xfrm>
            <a:off x="411721" y="819861"/>
            <a:ext cx="11106024" cy="307777"/>
          </a:xfrm>
          <a:prstGeom prst="rect">
            <a:avLst/>
          </a:prstGeom>
          <a:noFill/>
        </p:spPr>
        <p:txBody>
          <a:bodyPr wrap="square">
            <a:spAutoFit/>
          </a:bodyPr>
          <a:lstStyle/>
          <a:p>
            <a:pPr fontAlgn="base"/>
            <a:r>
              <a:rPr lang="en-GB" sz="1400" dirty="0">
                <a:solidFill>
                  <a:srgbClr val="005EB8"/>
                </a:solidFill>
                <a:latin typeface="Arial" panose="020B0604020202020204" pitchFamily="34" charset="0"/>
                <a:cs typeface="Arial"/>
              </a:rPr>
              <a:t>You can find the full list of FAQs for the GP Patient Survey here: </a:t>
            </a:r>
            <a:r>
              <a:rPr lang="en-GB" sz="1400" dirty="0">
                <a:solidFill>
                  <a:srgbClr val="005EB8"/>
                </a:solidFill>
                <a:latin typeface="Arial" panose="020B0604020202020204" pitchFamily="34" charset="0"/>
                <a:cs typeface="Arial"/>
                <a:hlinkClick r:id="rId3"/>
              </a:rPr>
              <a:t>https://gp-patient.co.uk/faq </a:t>
            </a:r>
            <a:endParaRPr lang="en-US" sz="1400" dirty="0">
              <a:latin typeface="Arial"/>
              <a:cs typeface="Arial"/>
            </a:endParaRPr>
          </a:p>
        </p:txBody>
      </p:sp>
    </p:spTree>
    <p:extLst>
      <p:ext uri="{BB962C8B-B14F-4D97-AF65-F5344CB8AC3E}">
        <p14:creationId xmlns:p14="http://schemas.microsoft.com/office/powerpoint/2010/main" val="3615456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0D5C941DA44A4289EAC03B9F7A23C3" ma:contentTypeVersion="18" ma:contentTypeDescription="Create a new document." ma:contentTypeScope="" ma:versionID="fd2f9986d1578b421631c454bba84e3d">
  <xsd:schema xmlns:xsd="http://www.w3.org/2001/XMLSchema" xmlns:xs="http://www.w3.org/2001/XMLSchema" xmlns:p="http://schemas.microsoft.com/office/2006/metadata/properties" xmlns:ns2="57b21b79-5d32-4c3c-9402-b397da5c7a71" xmlns:ns3="c143a6c5-5942-4b69-8d61-fb579588568f" targetNamespace="http://schemas.microsoft.com/office/2006/metadata/properties" ma:root="true" ma:fieldsID="de0fa3d741f3e28dd8265293ce6f65a5" ns2:_="" ns3:_="">
    <xsd:import namespace="57b21b79-5d32-4c3c-9402-b397da5c7a71"/>
    <xsd:import namespace="c143a6c5-5942-4b69-8d61-fb579588568f"/>
    <xsd:element name="properties">
      <xsd:complexType>
        <xsd:sequence>
          <xsd:element name="documentManagement">
            <xsd:complexType>
              <xsd:all>
                <xsd:element ref="ns2:Review_x0020_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_ip_UnifiedCompliancePolicyProperties" minOccurs="0"/>
                <xsd:element ref="ns3:_ip_UnifiedCompliancePolicyUIActio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b21b79-5d32-4c3c-9402-b397da5c7a71" elementFormDefault="qualified">
    <xsd:import namespace="http://schemas.microsoft.com/office/2006/documentManagement/types"/>
    <xsd:import namespace="http://schemas.microsoft.com/office/infopath/2007/PartnerControls"/>
    <xsd:element name="Review_x0020_Date" ma:index="5" nillable="true" ma:displayName="Review date" ma:indexed="true" ma:internalName="Review_x0020_Date" ma:readOnly="fals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43a6c5-5942-4b69-8d61-fb579588568f"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internalName="_ip_UnifiedCompliancePolicyProperties" ma:readOnly="false">
      <xsd:simpleType>
        <xsd:restriction base="dms:Note"/>
      </xsd:simpleType>
    </xsd:element>
    <xsd:element name="_ip_UnifiedCompliancePolicyUIAction" ma:index="18"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23485952-f129-4676-b957-701bc6918852}" ma:internalName="TaxCatchAll" ma:showField="CatchAllData" ma:web="c143a6c5-5942-4b69-8d61-fb57958856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c143a6c5-5942-4b69-8d61-fb579588568f" xsi:nil="true"/>
    <_ip_UnifiedCompliancePolicyProperties xmlns="c143a6c5-5942-4b69-8d61-fb579588568f" xsi:nil="true"/>
    <lcf76f155ced4ddcb4097134ff3c332f xmlns="57b21b79-5d32-4c3c-9402-b397da5c7a71">
      <Terms xmlns="http://schemas.microsoft.com/office/infopath/2007/PartnerControls"/>
    </lcf76f155ced4ddcb4097134ff3c332f>
    <TaxCatchAll xmlns="c143a6c5-5942-4b69-8d61-fb579588568f" xsi:nil="true"/>
    <Review_x0020_Date xmlns="57b21b79-5d32-4c3c-9402-b397da5c7a71" xsi:nil="true"/>
  </documentManagement>
</p:properties>
</file>

<file path=customXml/itemProps1.xml><?xml version="1.0" encoding="utf-8"?>
<ds:datastoreItem xmlns:ds="http://schemas.openxmlformats.org/officeDocument/2006/customXml" ds:itemID="{1CDB0986-FAE8-4AE2-9899-4A15FCB4C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b21b79-5d32-4c3c-9402-b397da5c7a71"/>
    <ds:schemaRef ds:uri="c143a6c5-5942-4b69-8d61-fb5795885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85C0D9-6EEC-4F1A-AEF6-2C36C63332B2}">
  <ds:schemaRefs>
    <ds:schemaRef ds:uri="http://schemas.microsoft.com/sharepoint/v3/contenttype/forms"/>
  </ds:schemaRefs>
</ds:datastoreItem>
</file>

<file path=customXml/itemProps3.xml><?xml version="1.0" encoding="utf-8"?>
<ds:datastoreItem xmlns:ds="http://schemas.openxmlformats.org/officeDocument/2006/customXml" ds:itemID="{2E63D98B-41D3-44C5-BE4E-924E105EA43C}">
  <ds:schemaRef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 ds:uri="c143a6c5-5942-4b69-8d61-fb579588568f"/>
    <ds:schemaRef ds:uri="57b21b79-5d32-4c3c-9402-b397da5c7a7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543</TotalTime>
  <Words>2862</Words>
  <Application>Microsoft Office PowerPoint</Application>
  <PresentationFormat>Widescreen</PresentationFormat>
  <Paragraphs>165</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Helvetica Neue</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Farrell</dc:creator>
  <cp:lastModifiedBy>Molly Dawson</cp:lastModifiedBy>
  <cp:revision>105</cp:revision>
  <dcterms:created xsi:type="dcterms:W3CDTF">2021-04-12T14:07:58Z</dcterms:created>
  <dcterms:modified xsi:type="dcterms:W3CDTF">2024-12-18T08:59:30Z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0x0101009A0D5C941DA44A4289EAC03B9F7A23C3</vt:lpwstr>
  </property>
  <property fmtid="{D5CDD505-2E9C-101B-9397-08002B2CF9AE}" pid="3" name="MediaServiceImageTags">
    <vt:lpwstr/>
  </property>
</Properties>
</file>