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6">
  <p:sldMasterIdLst>
    <p:sldMasterId id="2147484377" r:id="rId4"/>
  </p:sldMasterIdLst>
  <p:notesMasterIdLst>
    <p:notesMasterId r:id="rId34"/>
  </p:notesMasterIdLst>
  <p:handoutMasterIdLst>
    <p:handoutMasterId r:id="rId35"/>
  </p:handoutMasterIdLst>
  <p:sldIdLst>
    <p:sldId id="2144446252" r:id="rId5"/>
    <p:sldId id="2144446358" r:id="rId6"/>
    <p:sldId id="2144446311" r:id="rId7"/>
    <p:sldId id="2144446359" r:id="rId8"/>
    <p:sldId id="2144446011" r:id="rId9"/>
    <p:sldId id="2144446040" r:id="rId10"/>
    <p:sldId id="2144446342" r:id="rId11"/>
    <p:sldId id="410" r:id="rId12"/>
    <p:sldId id="2144446045" r:id="rId13"/>
    <p:sldId id="2144446033" r:id="rId14"/>
    <p:sldId id="2144446344" r:id="rId15"/>
    <p:sldId id="2144446329" r:id="rId16"/>
    <p:sldId id="2144446339" r:id="rId17"/>
    <p:sldId id="2144446350" r:id="rId18"/>
    <p:sldId id="2144446349" r:id="rId19"/>
    <p:sldId id="2144446348" r:id="rId20"/>
    <p:sldId id="2144446351" r:id="rId21"/>
    <p:sldId id="2144446361" r:id="rId22"/>
    <p:sldId id="2144446352" r:id="rId23"/>
    <p:sldId id="2144446353" r:id="rId24"/>
    <p:sldId id="2144446355" r:id="rId25"/>
    <p:sldId id="2144446354" r:id="rId26"/>
    <p:sldId id="2144446356" r:id="rId27"/>
    <p:sldId id="2144446332" r:id="rId28"/>
    <p:sldId id="2144446345" r:id="rId29"/>
    <p:sldId id="2144446346" r:id="rId30"/>
    <p:sldId id="2144446347" r:id="rId31"/>
    <p:sldId id="2144446036" r:id="rId32"/>
    <p:sldId id="2144446280" r:id="rId33"/>
  </p:sldIdLst>
  <p:sldSz cx="12192000" cy="6858000"/>
  <p:notesSz cx="6858000" cy="9144000"/>
  <p:embeddedFontLst>
    <p:embeddedFont>
      <p:font typeface="Barlow" panose="00000500000000000000" pitchFamily="2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</p:embeddedFontLst>
  <p:custDataLst>
    <p:tags r:id="rId4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Template" id="{478143B8-0C8F-4CD4-AA66-53370CBF439F}">
          <p14:sldIdLst>
            <p14:sldId id="2144446252"/>
            <p14:sldId id="2144446358"/>
            <p14:sldId id="2144446311"/>
          </p14:sldIdLst>
        </p14:section>
        <p14:section name="Dividers" id="{FF08CCB9-47E3-4385-AEA7-8E3D0AED16DE}">
          <p14:sldIdLst>
            <p14:sldId id="2144446359"/>
            <p14:sldId id="2144446011"/>
            <p14:sldId id="2144446040"/>
            <p14:sldId id="2144446342"/>
            <p14:sldId id="410"/>
            <p14:sldId id="2144446045"/>
            <p14:sldId id="2144446033"/>
            <p14:sldId id="2144446344"/>
            <p14:sldId id="2144446329"/>
            <p14:sldId id="2144446339"/>
            <p14:sldId id="2144446350"/>
            <p14:sldId id="2144446349"/>
            <p14:sldId id="2144446348"/>
            <p14:sldId id="2144446351"/>
            <p14:sldId id="2144446361"/>
            <p14:sldId id="2144446352"/>
            <p14:sldId id="2144446353"/>
            <p14:sldId id="2144446355"/>
            <p14:sldId id="2144446354"/>
            <p14:sldId id="2144446356"/>
            <p14:sldId id="2144446332"/>
            <p14:sldId id="2144446345"/>
            <p14:sldId id="2144446346"/>
            <p14:sldId id="2144446347"/>
            <p14:sldId id="2144446036"/>
          </p14:sldIdLst>
        </p14:section>
        <p14:section name="Layouts" id="{AFB26AC5-8393-46CD-B033-D1A769210ECF}">
          <p14:sldIdLst>
            <p14:sldId id="2144446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F29026-DF6C-CC20-9E7A-6B22D6DD7274}" name="Nina Makojnik" initials="NM" userId="S::Nina.Makojnik@england.nhs.uk::de84b4a8-0972-436d-897d-c181300ead3f" providerId="AD"/>
  <p188:author id="{CC542156-887B-834B-D1F8-7356075A299A}" name="Richard Ashworth" initials="RA" userId="S::richard.ashworth@england.nhs.uk::f6d67b0f-78c6-418d-bd48-96fa5971dcb5" providerId="AD"/>
  <p188:author id="{15CA2788-EB41-315E-2B74-12677B61E977}" name="Nina Makojnik" initials="NM" userId="S::nina.makojnik@england.nhs.uk::de84b4a8-0972-436d-897d-c181300ead3f" providerId="AD"/>
  <p188:author id="{854A019A-6131-7FDA-9F18-22D85D2D75F9}" name="Julia Nurse" initials="JN" userId="S::julia.nurse@Ipsos.com::a0f02c22-5676-46e0-8925-6d7c362befa2" providerId="AD"/>
  <p188:author id="{918A76A5-266B-D879-2545-074390FA7F5C}" name="Rachel Williams" initials="RW" userId="S::rachel.williams@Ipsos.com::83788b9c-359d-4d78-afb7-f1cbf12a6566" providerId="AD"/>
  <p188:author id="{9A4A4ABC-01CC-11FE-6971-FAF53E611C06}" name="Benjamin Brewer" initials="BB" userId="S::Benjamin.Brewer@ipsos.com::35f6a6e0-cb63-4530-b181-acfa3af3db31" providerId="AD"/>
  <p188:author id="{73A8C4F0-3AA2-8182-2B29-219171BB48FA}" name="Molly Dawson" initials="MD" userId="S::Molly.Dawson@ipsos.com::f9f1830d-074d-452e-8e8f-c0b7e9a5a2d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Carette" initials="RC" lastIdx="1" clrIdx="0">
    <p:extLst>
      <p:ext uri="{19B8F6BF-5375-455C-9EA6-DF929625EA0E}">
        <p15:presenceInfo xmlns:p15="http://schemas.microsoft.com/office/powerpoint/2012/main" userId="f5b5fcd6593eb51e" providerId="Windows Live"/>
      </p:ext>
    </p:extLst>
  </p:cmAuthor>
  <p:cmAuthor id="2" name="Julia Nurse" initials="JN" lastIdx="80" clrIdx="1">
    <p:extLst>
      <p:ext uri="{19B8F6BF-5375-455C-9EA6-DF929625EA0E}">
        <p15:presenceInfo xmlns:p15="http://schemas.microsoft.com/office/powerpoint/2012/main" userId="S::julia.nurse@Ipsos.com::a0f02c22-5676-46e0-8925-6d7c362befa2" providerId="AD"/>
      </p:ext>
    </p:extLst>
  </p:cmAuthor>
  <p:cmAuthor id="3" name="Ian Jarvis" initials="IJ" lastIdx="14" clrIdx="2">
    <p:extLst>
      <p:ext uri="{19B8F6BF-5375-455C-9EA6-DF929625EA0E}">
        <p15:presenceInfo xmlns:p15="http://schemas.microsoft.com/office/powerpoint/2012/main" userId="S-1-5-21-3343930222-3471731563-1258133589-336814" providerId="AD"/>
      </p:ext>
    </p:extLst>
  </p:cmAuthor>
  <p:cmAuthor id="4" name="Hannah Williams" initials="HW" lastIdx="3" clrIdx="3">
    <p:extLst>
      <p:ext uri="{19B8F6BF-5375-455C-9EA6-DF929625EA0E}">
        <p15:presenceInfo xmlns:p15="http://schemas.microsoft.com/office/powerpoint/2012/main" userId="S::hannah.williams@ipsos.com::5910482a-1124-4d8f-8118-860f2cd026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D96"/>
    <a:srgbClr val="121B5A"/>
    <a:srgbClr val="1DAFAD"/>
    <a:srgbClr val="00A499"/>
    <a:srgbClr val="0070C0"/>
    <a:srgbClr val="000000"/>
    <a:srgbClr val="9FE5D8"/>
    <a:srgbClr val="A5CEE3"/>
    <a:srgbClr val="103C50"/>
    <a:srgbClr val="2DB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15" autoAdjust="0"/>
  </p:normalViewPr>
  <p:slideViewPr>
    <p:cSldViewPr snapToGrid="0" showGuides="1">
      <p:cViewPr varScale="1">
        <p:scale>
          <a:sx n="97" d="100"/>
          <a:sy n="97" d="100"/>
        </p:scale>
        <p:origin x="111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580"/>
    </p:cViewPr>
  </p:sorterViewPr>
  <p:notesViewPr>
    <p:cSldViewPr snapToGrid="0" showGuides="1">
      <p:cViewPr>
        <p:scale>
          <a:sx n="75" d="100"/>
          <a:sy n="75" d="100"/>
        </p:scale>
        <p:origin x="4008" y="2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70106148677961E-2"/>
          <c:y val="3.6839262209169658E-2"/>
          <c:w val="0.97585978770264403"/>
          <c:h val="0.821398228879145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00-49C4-AED8-591EC0B38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6813135"/>
        <c:axId val="1756828495"/>
      </c:lineChart>
      <c:catAx>
        <c:axId val="175681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828495"/>
        <c:crosses val="autoZero"/>
        <c:auto val="1"/>
        <c:lblAlgn val="ctr"/>
        <c:lblOffset val="100"/>
        <c:noMultiLvlLbl val="0"/>
      </c:catAx>
      <c:valAx>
        <c:axId val="17568284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6813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02263801322649"/>
          <c:y val="2.8744855967078188E-2"/>
          <c:w val="0.44508744689255125"/>
          <c:h val="0.94251028806584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08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FFCB094-0EBD-4226-BB80-4C26429B2385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22B-43E8-90A0-E47D8534A4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17AE462-6618-491A-B5C7-35702BE23115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22B-43E8-90A0-E47D8534A4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E108A7-C8F6-429A-BA9D-42F9F73F699B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22B-43E8-90A0-E47D8534A4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E6B46E-CDC9-4291-8887-B95406DABA28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2B-43E8-90A0-E47D8534A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Knew next step within 2 days</c:v>
                </c:pt>
                <c:pt idx="1">
                  <c:v>Knew next step after 2 or more days</c:v>
                </c:pt>
                <c:pt idx="2">
                  <c:v>Did not know next step</c:v>
                </c:pt>
                <c:pt idx="3">
                  <c:v>Could not contact their GP practice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0.72099999999999997</c:v>
                </c:pt>
                <c:pt idx="1">
                  <c:v>5.2999999999999999E-2</c:v>
                </c:pt>
                <c:pt idx="2">
                  <c:v>0.17299999999999999</c:v>
                </c:pt>
                <c:pt idx="3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2B-43E8-90A0-E47D8534A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0"/>
        <c:axId val="960919199"/>
        <c:axId val="81474415"/>
      </c:barChart>
      <c:catAx>
        <c:axId val="960919199"/>
        <c:scaling>
          <c:orientation val="maxMin"/>
        </c:scaling>
        <c:delete val="0"/>
        <c:axPos val="l"/>
        <c:majorGridlines>
          <c:spPr>
            <a:ln w="12700" cap="rnd" cmpd="sng" algn="ctr">
              <a:solidFill>
                <a:srgbClr val="919EA8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74415"/>
        <c:crosses val="autoZero"/>
        <c:auto val="1"/>
        <c:lblAlgn val="ctr"/>
        <c:lblOffset val="100"/>
        <c:noMultiLvlLbl val="0"/>
      </c:catAx>
      <c:valAx>
        <c:axId val="81474415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960919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26666666666664E-2"/>
          <c:y val="1.6126666666666664E-2"/>
          <c:w val="0.96774555555555541"/>
          <c:h val="0.967745555555555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rgbClr val="005EB8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rgbClr val="005E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9E-4233-89B8-2B083425A0B8}"/>
              </c:ext>
            </c:extLst>
          </c:dPt>
          <c:dPt>
            <c:idx val="1"/>
            <c:bubble3D val="0"/>
            <c:spPr>
              <a:solidFill>
                <a:srgbClr val="919EA8"/>
              </a:solidFill>
              <a:ln w="19050">
                <a:solidFill>
                  <a:srgbClr val="005E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9E-4233-89B8-2B083425A0B8}"/>
              </c:ext>
            </c:extLst>
          </c:dPt>
          <c:dPt>
            <c:idx val="2"/>
            <c:bubble3D val="0"/>
            <c:spPr>
              <a:solidFill>
                <a:srgbClr val="222D96"/>
              </a:solidFill>
              <a:ln w="19050">
                <a:solidFill>
                  <a:srgbClr val="005E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9E-4233-89B8-2B083425A0B8}"/>
              </c:ext>
            </c:extLst>
          </c:dPt>
          <c:cat>
            <c:strRef>
              <c:f>Sheet1!$A$2:$A$4</c:f>
              <c:strCache>
                <c:ptCount val="3"/>
                <c:pt idx="0">
                  <c:v>Face-to-face</c:v>
                </c:pt>
                <c:pt idx="1">
                  <c:v>Other</c:v>
                </c:pt>
                <c:pt idx="2">
                  <c:v>Over the phone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</c:v>
                </c:pt>
                <c:pt idx="1">
                  <c:v>2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9E-4233-89B8-2B083425A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10734983404986E-2"/>
          <c:y val="3.0478624242997264E-2"/>
          <c:w val="0.96774555555555541"/>
          <c:h val="0.967745555555555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rgbClr val="222D96"/>
              </a:solidFill>
            </a:ln>
          </c:spPr>
          <c:dPt>
            <c:idx val="0"/>
            <c:bubble3D val="0"/>
            <c:spPr>
              <a:solidFill>
                <a:srgbClr val="222D96"/>
              </a:solidFill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1A-46CD-BBF5-B99DEB80A99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1A-46CD-BBF5-B99DEB80A99F}"/>
              </c:ext>
            </c:extLst>
          </c:dPt>
          <c:cat>
            <c:strRef>
              <c:f>Sheet1!$A$2:$A$3</c:f>
              <c:strCache>
                <c:ptCount val="2"/>
                <c:pt idx="0">
                  <c:v>Data</c:v>
                </c:pt>
                <c:pt idx="1">
                  <c:v>Buffer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1A-46CD-BBF5-B99DEB80A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26666666666664E-2"/>
          <c:y val="1.6126666666666664E-2"/>
          <c:w val="0.96774555555555541"/>
          <c:h val="0.967745555555555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222D96"/>
            </a:solidFill>
            <a:ln w="9525">
              <a:solidFill>
                <a:srgbClr val="222D96"/>
              </a:solidFill>
            </a:ln>
          </c:spPr>
          <c:dPt>
            <c:idx val="0"/>
            <c:bubble3D val="0"/>
            <c:spPr>
              <a:solidFill>
                <a:srgbClr val="222D96"/>
              </a:solidFill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EC-4B71-9039-9A29F4DE7F3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EC-4B71-9039-9A29F4DE7F3E}"/>
              </c:ext>
            </c:extLst>
          </c:dPt>
          <c:cat>
            <c:strRef>
              <c:f>Sheet1!$A$2:$A$3</c:f>
              <c:strCache>
                <c:ptCount val="2"/>
                <c:pt idx="0">
                  <c:v>Data</c:v>
                </c:pt>
                <c:pt idx="1">
                  <c:v>Buffer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EC-4B71-9039-9A29F4DE7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26666666666664E-2"/>
          <c:y val="1.6126666666666664E-2"/>
          <c:w val="0.96774555555555541"/>
          <c:h val="0.967745555555555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rgbClr val="222D96"/>
              </a:solidFill>
            </a:ln>
          </c:spPr>
          <c:dPt>
            <c:idx val="0"/>
            <c:bubble3D val="0"/>
            <c:spPr>
              <a:solidFill>
                <a:srgbClr val="222D96"/>
              </a:solidFill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AD-4C2F-A8EC-C71707CAFB5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AD-4C2F-A8EC-C71707CAFB52}"/>
              </c:ext>
            </c:extLst>
          </c:dPt>
          <c:cat>
            <c:strRef>
              <c:f>Sheet1!$A$2:$A$3</c:f>
              <c:strCache>
                <c:ptCount val="2"/>
                <c:pt idx="0">
                  <c:v>Data</c:v>
                </c:pt>
                <c:pt idx="1">
                  <c:v>Buffer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AD-4C2F-A8EC-C71707CAF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90379188949499"/>
          <c:y val="0.15875"/>
          <c:w val="0.44019241622100991"/>
          <c:h val="0.68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308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E-4DB1-992F-81593DDD4B53}"/>
              </c:ext>
            </c:extLst>
          </c:dPt>
          <c:dPt>
            <c:idx val="1"/>
            <c:bubble3D val="0"/>
            <c:spPr>
              <a:solidFill>
                <a:srgbClr val="005EB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0E-4DB1-992F-81593DDD4B53}"/>
              </c:ext>
            </c:extLst>
          </c:dPt>
          <c:dPt>
            <c:idx val="2"/>
            <c:bubble3D val="0"/>
            <c:spPr>
              <a:solidFill>
                <a:srgbClr val="00A49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0E-4DB1-992F-81593DDD4B53}"/>
              </c:ext>
            </c:extLst>
          </c:dPt>
          <c:dPt>
            <c:idx val="3"/>
            <c:bubble3D val="0"/>
            <c:spPr>
              <a:solidFill>
                <a:srgbClr val="DDE1E4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B0E-4DB1-992F-81593DDD4B53}"/>
              </c:ext>
            </c:extLst>
          </c:dPt>
          <c:dPt>
            <c:idx val="4"/>
            <c:bubble3D val="0"/>
            <c:spPr>
              <a:solidFill>
                <a:srgbClr val="919EA8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B0E-4DB1-992F-81593DDD4B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D6AC5FD-BE1D-449E-8AA7-EF868E855685}" type="VALUE">
                      <a:rPr lang="en-US" sz="2000" b="1" smtClean="0"/>
                      <a:pPr/>
                      <a:t>[VALUE]</a:t>
                    </a:fld>
                    <a:endParaRPr lang="en-US" sz="2000" b="1" baseline="0"/>
                  </a:p>
                  <a:p>
                    <a:fld id="{D5CABBDB-5696-429A-B346-8F299FE96EDE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0E-4DB1-992F-81593DDD4B53}"/>
                </c:ext>
              </c:extLst>
            </c:dLbl>
            <c:dLbl>
              <c:idx val="1"/>
              <c:layout>
                <c:manualLayout>
                  <c:x val="-7.0768162393162392E-3"/>
                  <c:y val="-1.6227566662706798E-2"/>
                </c:manualLayout>
              </c:layout>
              <c:tx>
                <c:rich>
                  <a:bodyPr/>
                  <a:lstStyle/>
                  <a:p>
                    <a:fld id="{DD6AC5FD-BE1D-449E-8AA7-EF868E855685}" type="VALUE">
                      <a:rPr lang="en-US" sz="2000" b="1" smtClean="0"/>
                      <a:pPr/>
                      <a:t>[VALUE]</a:t>
                    </a:fld>
                    <a:endParaRPr lang="en-US" sz="2000" b="1" baseline="0"/>
                  </a:p>
                  <a:p>
                    <a:fld id="{D5CABBDB-5696-429A-B346-8F299FE96EDE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247115384615381"/>
                      <c:h val="0.208827842830446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0E-4DB1-992F-81593DDD4B53}"/>
                </c:ext>
              </c:extLst>
            </c:dLbl>
            <c:dLbl>
              <c:idx val="2"/>
              <c:layout>
                <c:manualLayout>
                  <c:x val="-1.3568376068376072E-2"/>
                  <c:y val="2.3521088415215736E-2"/>
                </c:manualLayout>
              </c:layout>
              <c:tx>
                <c:rich>
                  <a:bodyPr/>
                  <a:lstStyle/>
                  <a:p>
                    <a:fld id="{DD6AC5FD-BE1D-449E-8AA7-EF868E855685}" type="VALUE">
                      <a:rPr lang="en-GB" sz="2000" b="1" smtClean="0"/>
                      <a:pPr/>
                      <a:t>[VALUE]</a:t>
                    </a:fld>
                    <a:endParaRPr lang="en-GB" sz="2000" b="1" baseline="0"/>
                  </a:p>
                  <a:p>
                    <a:fld id="{D5CABBDB-5696-429A-B346-8F299FE96EDE}" type="CATEGORYNAME">
                      <a:rPr lang="en-GB" smtClean="0"/>
                      <a:pPr/>
                      <a:t>[CATEGORY NAME]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0E-4DB1-992F-81593DDD4B53}"/>
                </c:ext>
              </c:extLst>
            </c:dLbl>
            <c:dLbl>
              <c:idx val="3"/>
              <c:layout>
                <c:manualLayout>
                  <c:x val="-5.4273504273504277E-3"/>
                  <c:y val="-6.0482798781983323E-2"/>
                </c:manualLayout>
              </c:layout>
              <c:tx>
                <c:rich>
                  <a:bodyPr/>
                  <a:lstStyle/>
                  <a:p>
                    <a:fld id="{DD6AC5FD-BE1D-449E-8AA7-EF868E855685}" type="VALUE">
                      <a:rPr lang="en-US" sz="2000" b="1" smtClean="0"/>
                      <a:pPr/>
                      <a:t>[VALUE]</a:t>
                    </a:fld>
                    <a:endParaRPr lang="en-US" sz="2000" b="1" baseline="0"/>
                  </a:p>
                  <a:p>
                    <a:fld id="{D5CABBDB-5696-429A-B346-8F299FE96EDE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B0E-4DB1-992F-81593DDD4B53}"/>
                </c:ext>
              </c:extLst>
            </c:dLbl>
            <c:dLbl>
              <c:idx val="4"/>
              <c:layout>
                <c:manualLayout>
                  <c:x val="9.7692307692307592E-2"/>
                  <c:y val="-2.6881243903103699E-2"/>
                </c:manualLayout>
              </c:layout>
              <c:tx>
                <c:rich>
                  <a:bodyPr/>
                  <a:lstStyle/>
                  <a:p>
                    <a:fld id="{DD6AC5FD-BE1D-449E-8AA7-EF868E855685}" type="VALUE">
                      <a:rPr lang="en-US" sz="2000" b="1" smtClean="0"/>
                      <a:pPr/>
                      <a:t>[VALUE]</a:t>
                    </a:fld>
                    <a:endParaRPr lang="en-US" sz="2000" b="1" baseline="0"/>
                  </a:p>
                  <a:p>
                    <a:fld id="{D5CABBDB-5696-429A-B346-8F299FE96EDE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B0E-4DB1-992F-81593DDD4B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31F2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Very good</c:v>
                </c:pt>
                <c:pt idx="1">
                  <c:v>Fairly good</c:v>
                </c:pt>
                <c:pt idx="2">
                  <c:v>Neither good nor poor</c:v>
                </c:pt>
                <c:pt idx="3">
                  <c:v>Fairly poor</c:v>
                </c:pt>
                <c:pt idx="4">
                  <c:v>Very poor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0.496</c:v>
                </c:pt>
                <c:pt idx="1">
                  <c:v>0.372</c:v>
                </c:pt>
                <c:pt idx="2">
                  <c:v>8.6999999999999994E-2</c:v>
                </c:pt>
                <c:pt idx="3">
                  <c:v>3.1E-2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0E-4DB1-992F-81593DDD4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76541635156471"/>
          <c:y val="2.8744855967078188E-2"/>
          <c:w val="0.3503446984601567"/>
          <c:h val="0.94251028806584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08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A4482A-6D47-4E73-AA66-8ED86C4950DE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A97-4EE9-8052-35DF583378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17AE462-6618-491A-B5C7-35702BE23115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97-4EE9-8052-35DF583378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E108A7-C8F6-429A-BA9D-42F9F73F699B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A97-4EE9-8052-35DF583378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39AB6B5-57F5-49F8-8D0E-8B4ED9DB76B4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97-4EE9-8052-35DF583378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86B883C-F4C6-435E-B66A-9D60129A94BB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A97-4EE9-8052-35DF583378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C6FFE91-5660-4CC4-924B-B9D99288F916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97-4EE9-8052-35DF583378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FFCB094-0EBD-4226-BB80-4C26429B2385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A97-4EE9-8052-35DF583378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E27C2E7-15E6-45A2-B583-3492B9CE0508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A97-4EE9-8052-35DF583378C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B008503-A79B-4781-B2C3-341A9A62F8C2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A97-4EE9-8052-35DF583378C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BDA147E-E22E-4842-BEE0-A420EFDD8D7A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A97-4EE9-8052-35DF583378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Used any pharmacy service 
(of the options listed)</c:v>
                </c:pt>
                <c:pt idx="1">
                  <c:v>To pick up a prescription</c:v>
                </c:pt>
                <c:pt idx="2">
                  <c:v>To buy medication (such as paracetamol or eye drops)</c:v>
                </c:pt>
                <c:pt idx="3">
                  <c:v>To get advice (for example, about prescription medicines, a health issue or other health services)</c:v>
                </c:pt>
                <c:pt idx="4">
                  <c:v>To get a vaccine (for example, flu or COVID)</c:v>
                </c:pt>
                <c:pt idx="5">
                  <c:v>To address an issue which my GP practice, NHS 111 or A&amp;E referred me to a pharmacy for</c:v>
                </c:pt>
                <c:pt idx="6">
                  <c:v>To have my blood pressure checked</c:v>
                </c:pt>
                <c:pt idx="7">
                  <c:v>To monitor my medication or get other support for a long-term health condition</c:v>
                </c:pt>
                <c:pt idx="8">
                  <c:v>To get contraception without a GP prescription</c:v>
                </c:pt>
                <c:pt idx="9">
                  <c:v>None of these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0.88300000000000001</c:v>
                </c:pt>
                <c:pt idx="1">
                  <c:v>0.75800000000000001</c:v>
                </c:pt>
                <c:pt idx="2">
                  <c:v>0.44600000000000001</c:v>
                </c:pt>
                <c:pt idx="3">
                  <c:v>0.20899999999999999</c:v>
                </c:pt>
                <c:pt idx="4">
                  <c:v>0.2</c:v>
                </c:pt>
                <c:pt idx="5">
                  <c:v>7.2999999999999995E-2</c:v>
                </c:pt>
                <c:pt idx="6">
                  <c:v>5.1999999999999998E-2</c:v>
                </c:pt>
                <c:pt idx="7">
                  <c:v>2.7E-2</c:v>
                </c:pt>
                <c:pt idx="8">
                  <c:v>1.4E-2</c:v>
                </c:pt>
                <c:pt idx="9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97-4EE9-8052-35DF583378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0"/>
        <c:axId val="960919199"/>
        <c:axId val="81474415"/>
      </c:barChart>
      <c:catAx>
        <c:axId val="960919199"/>
        <c:scaling>
          <c:orientation val="maxMin"/>
        </c:scaling>
        <c:delete val="0"/>
        <c:axPos val="l"/>
        <c:majorGridlines>
          <c:spPr>
            <a:ln w="12700" cap="rnd" cmpd="sng" algn="ctr">
              <a:solidFill>
                <a:srgbClr val="919EA8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74415"/>
        <c:crosses val="autoZero"/>
        <c:auto val="1"/>
        <c:lblAlgn val="ctr"/>
        <c:lblOffset val="100"/>
        <c:noMultiLvlLbl val="0"/>
      </c:catAx>
      <c:valAx>
        <c:axId val="81474415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960919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54330708661414E-2"/>
          <c:y val="3.207430905054693E-2"/>
          <c:w val="0.93577066929133856"/>
          <c:h val="0.849965314347606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5.870002514680308E-2"/>
                  <c:y val="8.2819330665100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29-4750-A304-56928A700D5E}"/>
                </c:ext>
              </c:extLst>
            </c:dLbl>
            <c:numFmt formatCode="#.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37.5</c:v>
                </c:pt>
                <c:pt idx="1">
                  <c:v>34.1</c:v>
                </c:pt>
                <c:pt idx="2">
                  <c:v>33.1</c:v>
                </c:pt>
                <c:pt idx="3">
                  <c:v>31.7</c:v>
                </c:pt>
                <c:pt idx="4">
                  <c:v>35.299999999999997</c:v>
                </c:pt>
                <c:pt idx="5">
                  <c:v>29.1</c:v>
                </c:pt>
                <c:pt idx="6">
                  <c:v>28.6</c:v>
                </c:pt>
                <c:pt idx="7">
                  <c:v>27.3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29-4750-A304-56928A700D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2F469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098683442040684E-2"/>
                  <c:y val="1.9393969683213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6.0%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29-4750-A304-56928A700D5E}"/>
                </c:ext>
              </c:extLst>
            </c:dLbl>
            <c:dLbl>
              <c:idx val="3"/>
              <c:layout>
                <c:manualLayout>
                  <c:x val="-1.2277436023622162E-2"/>
                  <c:y val="3.6328122765248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29-4750-A304-56928A700D5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37.0%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29-4750-A304-56928A700D5E}"/>
                </c:ext>
              </c:extLst>
            </c:dLbl>
            <c:dLbl>
              <c:idx val="5"/>
              <c:layout>
                <c:manualLayout>
                  <c:x val="-8.8062938047855269E-2"/>
                  <c:y val="-4.3489507774478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E0-434A-AE74-D21F70EF8656}"/>
                </c:ext>
              </c:extLst>
            </c:dLbl>
            <c:dLbl>
              <c:idx val="6"/>
              <c:layout>
                <c:manualLayout>
                  <c:x val="-6.1656497497424793E-4"/>
                  <c:y val="-5.28926445905817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B0-4256-95EA-838B7DF11BA9}"/>
                </c:ext>
              </c:extLst>
            </c:dLbl>
            <c:dLbl>
              <c:idx val="7"/>
              <c:layout>
                <c:manualLayout>
                  <c:x val="-1.4087157794510504E-2"/>
                  <c:y val="-3.3498674907368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9A-402B-9E0D-F2A17F084608}"/>
                </c:ext>
              </c:extLst>
            </c:dLbl>
            <c:numFmt formatCode="#.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6</c:v>
                </c:pt>
                <c:pt idx="1">
                  <c:v>9.1999999999999993</c:v>
                </c:pt>
                <c:pt idx="2">
                  <c:v>10.199999999999999</c:v>
                </c:pt>
                <c:pt idx="3">
                  <c:v>20.3</c:v>
                </c:pt>
                <c:pt idx="4">
                  <c:v>37</c:v>
                </c:pt>
                <c:pt idx="5">
                  <c:v>40.700000000000003</c:v>
                </c:pt>
                <c:pt idx="6">
                  <c:v>45.4</c:v>
                </c:pt>
                <c:pt idx="7">
                  <c:v>80.5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29-4750-A304-56928A700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753743"/>
        <c:axId val="1135751247"/>
      </c:lineChart>
      <c:catAx>
        <c:axId val="113575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751247"/>
        <c:crosses val="autoZero"/>
        <c:auto val="1"/>
        <c:lblAlgn val="ctr"/>
        <c:lblOffset val="100"/>
        <c:noMultiLvlLbl val="0"/>
      </c:catAx>
      <c:valAx>
        <c:axId val="11357512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575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66525385022925"/>
          <c:y val="4.2045176401845057E-3"/>
          <c:w val="0.41780806401519993"/>
          <c:h val="0.99159096471963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222D96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… of contacting GP
practice on last occasion</c:v>
                </c:pt>
                <c:pt idx="1">
                  <c:v>… of GP practice</c:v>
                </c:pt>
                <c:pt idx="2">
                  <c:v>… of NHS services
when GP practice closed</c:v>
                </c:pt>
                <c:pt idx="3">
                  <c:v>… of using
pharmacy services</c:v>
                </c:pt>
                <c:pt idx="4">
                  <c:v>… of NHS dental services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</c:v>
                </c:pt>
                <c:pt idx="1">
                  <c:v>74</c:v>
                </c:pt>
                <c:pt idx="2">
                  <c:v>56</c:v>
                </c:pt>
                <c:pt idx="3">
                  <c:v>87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A-4F46-9D17-2209484C7A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081669199"/>
        <c:axId val="1081669679"/>
      </c:barChart>
      <c:catAx>
        <c:axId val="10816691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669679"/>
        <c:crosses val="autoZero"/>
        <c:auto val="1"/>
        <c:lblAlgn val="ctr"/>
        <c:lblOffset val="100"/>
        <c:noMultiLvlLbl val="0"/>
      </c:catAx>
      <c:valAx>
        <c:axId val="1081669679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081669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90379188949499"/>
          <c:y val="0.15875"/>
          <c:w val="0.44019241622100991"/>
          <c:h val="0.68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308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1-425B-AAEE-039087B06677}"/>
              </c:ext>
            </c:extLst>
          </c:dPt>
          <c:dPt>
            <c:idx val="1"/>
            <c:bubble3D val="0"/>
            <c:spPr>
              <a:solidFill>
                <a:srgbClr val="005EB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F1-425B-AAEE-039087B06677}"/>
              </c:ext>
            </c:extLst>
          </c:dPt>
          <c:dPt>
            <c:idx val="2"/>
            <c:bubble3D val="0"/>
            <c:spPr>
              <a:solidFill>
                <a:srgbClr val="00A49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F1-425B-AAEE-039087B06677}"/>
              </c:ext>
            </c:extLst>
          </c:dPt>
          <c:dPt>
            <c:idx val="3"/>
            <c:bubble3D val="0"/>
            <c:spPr>
              <a:solidFill>
                <a:srgbClr val="DDE1E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F1-425B-AAEE-039087B06677}"/>
              </c:ext>
            </c:extLst>
          </c:dPt>
          <c:dPt>
            <c:idx val="4"/>
            <c:bubble3D val="0"/>
            <c:spPr>
              <a:solidFill>
                <a:srgbClr val="919EA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F1-425B-AAEE-039087B0667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D6AC5FD-BE1D-449E-8AA7-EF868E855685}" type="VALUE">
                      <a:rPr lang="en-US" sz="2000" b="1" smtClean="0"/>
                      <a:pPr/>
                      <a:t>[VALUE]</a:t>
                    </a:fld>
                    <a:endParaRPr lang="en-US" sz="2000" b="1" baseline="0"/>
                  </a:p>
                  <a:p>
                    <a:fld id="{D5CABBDB-5696-429A-B346-8F299FE96EDE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F1-425B-AAEE-039087B066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10BDC5-3E70-4489-8C32-3C71B075A16C}" type="VALUE">
                      <a:rPr lang="en-US" sz="2000" b="1" smtClean="0"/>
                      <a:pPr/>
                      <a:t>[VALUE]</a:t>
                    </a:fld>
                    <a:endParaRPr lang="en-US" sz="2000" b="1" baseline="0"/>
                  </a:p>
                  <a:p>
                    <a:fld id="{D2A95A94-10BE-49E3-A7A4-06DC9BD2736D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F1-425B-AAEE-039087B066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01C5004-9334-4C59-8848-F0F0603F3F6E}" type="VALUE">
                      <a:rPr lang="en-GB" sz="2000" b="1" smtClean="0"/>
                      <a:pPr/>
                      <a:t>[VALUE]</a:t>
                    </a:fld>
                    <a:endParaRPr lang="en-GB" sz="2000" b="1" baseline="0"/>
                  </a:p>
                  <a:p>
                    <a:fld id="{4481EB85-F350-42BB-8C98-930CCA8F1087}" type="CATEGORYNAME">
                      <a:rPr lang="en-GB" smtClean="0"/>
                      <a:pPr/>
                      <a:t>[CATEGORY NAME]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5F1-425B-AAEE-039087B066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DE1027D-E190-45A6-92E6-2F42A40A7D38}" type="VALUE">
                      <a:rPr lang="en-US" sz="2000" b="1" smtClean="0"/>
                      <a:pPr/>
                      <a:t>[VALUE]</a:t>
                    </a:fld>
                    <a:endParaRPr lang="en-US" sz="2000" b="1" baseline="0"/>
                  </a:p>
                  <a:p>
                    <a:fld id="{47AD094A-EFC9-4C67-AC4C-D8480BC7E1F9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5F1-425B-AAEE-039087B06677}"/>
                </c:ext>
              </c:extLst>
            </c:dLbl>
            <c:dLbl>
              <c:idx val="4"/>
              <c:layout>
                <c:manualLayout>
                  <c:x val="6.7841880341880337E-2"/>
                  <c:y val="-3.3601554878879634E-2"/>
                </c:manualLayout>
              </c:layout>
              <c:tx>
                <c:rich>
                  <a:bodyPr/>
                  <a:lstStyle/>
                  <a:p>
                    <a:fld id="{4A27DA09-7542-4673-8BEF-F8B851CBADCF}" type="VALUE">
                      <a:rPr lang="en-US" sz="2000" b="1" smtClean="0"/>
                      <a:pPr/>
                      <a:t>[VALUE]</a:t>
                    </a:fld>
                    <a:endParaRPr lang="en-US" sz="2000" b="1" baseline="0"/>
                  </a:p>
                  <a:p>
                    <a:fld id="{83BBA1BA-7554-4944-A1B5-781A3CA7DEA5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5F1-425B-AAEE-039087B066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121B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Very good</c:v>
                </c:pt>
                <c:pt idx="1">
                  <c:v>Fairly good</c:v>
                </c:pt>
                <c:pt idx="2">
                  <c:v>Neither good
nor poor</c:v>
                </c:pt>
                <c:pt idx="3">
                  <c:v>Fairly poor</c:v>
                </c:pt>
                <c:pt idx="4">
                  <c:v>Very poor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0.42416326603069698</c:v>
                </c:pt>
                <c:pt idx="1">
                  <c:v>0.31513853899716798</c:v>
                </c:pt>
                <c:pt idx="2">
                  <c:v>0.13338450645477301</c:v>
                </c:pt>
                <c:pt idx="3">
                  <c:v>7.2975653940867996E-2</c:v>
                </c:pt>
                <c:pt idx="4">
                  <c:v>5.4338034576464599E-2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F1-425B-AAEE-039087B06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26666666666664E-2"/>
          <c:y val="1.6126666666666664E-2"/>
          <c:w val="0.96774555555555541"/>
          <c:h val="0.967745555555555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noFill/>
            <a:ln w="9525">
              <a:solidFill>
                <a:srgbClr val="222D96"/>
              </a:solidFill>
            </a:ln>
          </c:spPr>
          <c:dPt>
            <c:idx val="0"/>
            <c:bubble3D val="0"/>
            <c:spPr>
              <a:solidFill>
                <a:srgbClr val="222D96"/>
              </a:solidFill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BC-48BA-8B48-0FAEB91F2ADD}"/>
              </c:ext>
            </c:extLst>
          </c:dPt>
          <c:dPt>
            <c:idx val="1"/>
            <c:bubble3D val="0"/>
            <c:spPr>
              <a:noFill/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BC-48BA-8B48-0FAEB91F2ADD}"/>
              </c:ext>
            </c:extLst>
          </c:dPt>
          <c:cat>
            <c:strRef>
              <c:f>Sheet1!$A$2:$A$3</c:f>
              <c:strCache>
                <c:ptCount val="2"/>
                <c:pt idx="0">
                  <c:v>Data</c:v>
                </c:pt>
                <c:pt idx="1">
                  <c:v>Buffer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BC-48BA-8B48-0FAEB91F2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71364284420583E-2"/>
          <c:y val="1.3816067506002444E-3"/>
          <c:w val="0.96774555555555541"/>
          <c:h val="0.967745555555555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9525">
              <a:solidFill>
                <a:srgbClr val="222D96"/>
              </a:solidFill>
            </a:ln>
          </c:spPr>
          <c:dPt>
            <c:idx val="0"/>
            <c:bubble3D val="0"/>
            <c:spPr>
              <a:solidFill>
                <a:srgbClr val="222D96"/>
              </a:solidFill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36-42AE-9744-0717B3566EC4}"/>
              </c:ext>
            </c:extLst>
          </c:dPt>
          <c:dPt>
            <c:idx val="1"/>
            <c:bubble3D val="0"/>
            <c:spPr>
              <a:noFill/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36-42AE-9744-0717B3566EC4}"/>
              </c:ext>
            </c:extLst>
          </c:dPt>
          <c:cat>
            <c:strRef>
              <c:f>Sheet1!$A$2:$A$3</c:f>
              <c:strCache>
                <c:ptCount val="2"/>
                <c:pt idx="0">
                  <c:v>Data</c:v>
                </c:pt>
                <c:pt idx="1">
                  <c:v>Buffer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36-42AE-9744-0717B3566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26666666666664E-2"/>
          <c:y val="1.6126666666666664E-2"/>
          <c:w val="0.96774555555555541"/>
          <c:h val="0.967745555555555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9525">
              <a:solidFill>
                <a:srgbClr val="222D96"/>
              </a:solidFill>
            </a:ln>
          </c:spPr>
          <c:dPt>
            <c:idx val="0"/>
            <c:bubble3D val="0"/>
            <c:spPr>
              <a:solidFill>
                <a:srgbClr val="222D96"/>
              </a:solidFill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95-4DB2-92F5-EB841BBDA10C}"/>
              </c:ext>
            </c:extLst>
          </c:dPt>
          <c:dPt>
            <c:idx val="1"/>
            <c:bubble3D val="0"/>
            <c:spPr>
              <a:noFill/>
              <a:ln w="9525">
                <a:solidFill>
                  <a:srgbClr val="222D9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95-4DB2-92F5-EB841BBDA10C}"/>
              </c:ext>
            </c:extLst>
          </c:dPt>
          <c:cat>
            <c:strRef>
              <c:f>Sheet1!$A$2:$A$3</c:f>
              <c:strCache>
                <c:ptCount val="2"/>
                <c:pt idx="0">
                  <c:v>Data</c:v>
                </c:pt>
                <c:pt idx="1">
                  <c:v>Buffer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95-4DB2-92F5-EB841BBDA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90379188949499"/>
          <c:y val="0.15875"/>
          <c:w val="0.44019241622100991"/>
          <c:h val="0.68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308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1D-4E52-B98E-F92879F2F275}"/>
              </c:ext>
            </c:extLst>
          </c:dPt>
          <c:dPt>
            <c:idx val="1"/>
            <c:bubble3D val="0"/>
            <c:spPr>
              <a:solidFill>
                <a:srgbClr val="005EB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1D-4E52-B98E-F92879F2F275}"/>
              </c:ext>
            </c:extLst>
          </c:dPt>
          <c:dPt>
            <c:idx val="2"/>
            <c:bubble3D val="0"/>
            <c:spPr>
              <a:solidFill>
                <a:srgbClr val="DDE1E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1D-4E52-B98E-F92879F2F275}"/>
              </c:ext>
            </c:extLst>
          </c:dPt>
          <c:dPt>
            <c:idx val="3"/>
            <c:bubble3D val="0"/>
            <c:spPr>
              <a:solidFill>
                <a:srgbClr val="919EA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1D-4E52-B98E-F92879F2F27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D6AC5FD-BE1D-449E-8AA7-EF868E855685}" type="VALUE">
                      <a:rPr lang="en-US" sz="2000" b="1" smtClean="0"/>
                      <a:pPr/>
                      <a:t>[VALUE]</a:t>
                    </a:fld>
                    <a:endParaRPr lang="en-US" sz="2000" b="1" baseline="0"/>
                  </a:p>
                  <a:p>
                    <a:fld id="{D5CABBDB-5696-429A-B346-8F299FE96EDE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1D-4E52-B98E-F92879F2F2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10BDC5-3E70-4489-8C32-3C71B075A16C}" type="VALUE">
                      <a:rPr lang="en-US" sz="2000" b="1" smtClean="0"/>
                      <a:pPr/>
                      <a:t>[VALUE]</a:t>
                    </a:fld>
                    <a:endParaRPr lang="en-US" sz="2000" b="1" baseline="0"/>
                  </a:p>
                  <a:p>
                    <a:fld id="{D2A95A94-10BE-49E3-A7A4-06DC9BD2736D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1D-4E52-B98E-F92879F2F2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E1027D-E190-45A6-92E6-2F42A40A7D38}" type="VALUE">
                      <a:rPr lang="en-US" sz="2000" b="1" smtClean="0"/>
                      <a:pPr/>
                      <a:t>[VALUE]</a:t>
                    </a:fld>
                    <a:endParaRPr lang="en-US" sz="2000" b="1" baseline="0"/>
                  </a:p>
                  <a:p>
                    <a:fld id="{47AD094A-EFC9-4C67-AC4C-D8480BC7E1F9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1D-4E52-B98E-F92879F2F275}"/>
                </c:ext>
              </c:extLst>
            </c:dLbl>
            <c:dLbl>
              <c:idx val="3"/>
              <c:layout>
                <c:manualLayout>
                  <c:x val="6.7841880341880337E-2"/>
                  <c:y val="-3.3601554878879634E-2"/>
                </c:manualLayout>
              </c:layout>
              <c:tx>
                <c:rich>
                  <a:bodyPr/>
                  <a:lstStyle/>
                  <a:p>
                    <a:fld id="{4A27DA09-7542-4673-8BEF-F8B851CBADCF}" type="VALUE">
                      <a:rPr lang="en-GB" sz="2000" b="1" smtClean="0"/>
                      <a:pPr/>
                      <a:t>[VALUE]</a:t>
                    </a:fld>
                    <a:endParaRPr lang="en-GB" sz="2000" b="1" baseline="0"/>
                  </a:p>
                  <a:p>
                    <a:fld id="{83BBA1BA-7554-4944-A1B5-781A3CA7DEA5}" type="CATEGORYNAME">
                      <a:rPr lang="en-GB" smtClean="0"/>
                      <a:pPr/>
                      <a:t>[CATEGORY NAME]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D1D-4E52-B98E-F92879F2F2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121B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Very helpful</c:v>
                </c:pt>
                <c:pt idx="1">
                  <c:v>Fairly helpful</c:v>
                </c:pt>
                <c:pt idx="2">
                  <c:v>Not very helpful</c:v>
                </c:pt>
                <c:pt idx="3">
                  <c:v>Not at all helpful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0.41599999999999998</c:v>
                </c:pt>
                <c:pt idx="1">
                  <c:v>0.41</c:v>
                </c:pt>
                <c:pt idx="2">
                  <c:v>0.113</c:v>
                </c:pt>
                <c:pt idx="3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1D-4E52-B98E-F92879F2F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02263801322649"/>
          <c:y val="2.8744855967078188E-2"/>
          <c:w val="0.44508744689255125"/>
          <c:h val="0.94251028806584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08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7AE462-6618-491A-B5C7-35702BE23115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2BD-4390-8C16-CD939EA34B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FFCB094-0EBD-4226-BB80-4C26429B2385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BD-4390-8C16-CD939EA34B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E108A7-C8F6-429A-BA9D-42F9F73F699B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2BD-4390-8C16-CD939EA34B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8DEAE5-D397-408C-BD26-C7038E07B128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BD-4390-8C16-CD939EA34BF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16047FC-7835-47DE-B999-739FCC9E3A0A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2BD-4390-8C16-CD939EA34BF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B1D5320-76B1-4BBA-AC8C-AAA6D8BB6080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2BD-4390-8C16-CD939EA34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 phoned the practice</c:v>
                </c:pt>
                <c:pt idx="1">
                  <c:v>I visited in person</c:v>
                </c:pt>
                <c:pt idx="2">
                  <c:v>Online, using the practice website</c:v>
                </c:pt>
                <c:pt idx="3">
                  <c:v>Online, using the NHS app</c:v>
                </c:pt>
                <c:pt idx="4">
                  <c:v>Online, using a different website or app</c:v>
                </c:pt>
                <c:pt idx="5">
                  <c:v>Another way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0.67828562622121702</c:v>
                </c:pt>
                <c:pt idx="1">
                  <c:v>0.138642682606156</c:v>
                </c:pt>
                <c:pt idx="2">
                  <c:v>0.111184248900546</c:v>
                </c:pt>
                <c:pt idx="3">
                  <c:v>3.9140649734282898E-2</c:v>
                </c:pt>
                <c:pt idx="4">
                  <c:v>1.82977566692239E-2</c:v>
                </c:pt>
                <c:pt idx="5">
                  <c:v>1.44490358685286E-2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BD-4390-8C16-CD939EA34B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10"/>
        <c:axId val="960919199"/>
        <c:axId val="81474415"/>
      </c:barChart>
      <c:catAx>
        <c:axId val="960919199"/>
        <c:scaling>
          <c:orientation val="maxMin"/>
        </c:scaling>
        <c:delete val="0"/>
        <c:axPos val="l"/>
        <c:majorGridlines>
          <c:spPr>
            <a:ln w="12700" cap="rnd" cmpd="sng" algn="ctr">
              <a:solidFill>
                <a:srgbClr val="919EA8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74415"/>
        <c:crosses val="autoZero"/>
        <c:auto val="1"/>
        <c:lblAlgn val="ctr"/>
        <c:lblOffset val="100"/>
        <c:noMultiLvlLbl val="0"/>
      </c:catAx>
      <c:valAx>
        <c:axId val="81474415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960919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0.34615</cdr:x>
      <cdr:y>0.30943</cdr:y>
    </cdr:from>
    <cdr:to>
      <cdr:x>0.65385</cdr:x>
      <cdr:y>0.69043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1563EEE8-91F2-3120-4551-EC6AC256B5A3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620000" y="1169528"/>
          <a:ext cx="1440000" cy="144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10000"/>
            </a:lnSpc>
          </a:pPr>
          <a:endParaRPr lang="en-GB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0.40231</cdr:x>
      <cdr:y>0.3789</cdr:y>
    </cdr:from>
    <cdr:to>
      <cdr:x>0.59769</cdr:x>
      <cdr:y>0.62083</cdr:y>
    </cdr:to>
    <cdr:pic>
      <cdr:nvPicPr>
        <cdr:cNvPr id="5" name="Graphic 4" descr="Medical outline">
          <a:extLst xmlns:a="http://schemas.openxmlformats.org/drawingml/2006/main">
            <a:ext uri="{FF2B5EF4-FFF2-40B4-BE49-F238E27FC236}">
              <a16:creationId xmlns:a16="http://schemas.microsoft.com/office/drawing/2014/main" id="{B6D09CFF-CD15-01E2-1722-A4FF4B1089D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82800" y="1432093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0.34615</cdr:x>
      <cdr:y>0.30943</cdr:y>
    </cdr:from>
    <cdr:to>
      <cdr:x>0.65385</cdr:x>
      <cdr:y>0.69043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1563EEE8-91F2-3120-4551-EC6AC256B5A3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620000" y="1169528"/>
          <a:ext cx="1440000" cy="144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10000"/>
            </a:lnSpc>
          </a:pPr>
          <a:endParaRPr lang="en-GB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0.40231</cdr:x>
      <cdr:y>0.3789</cdr:y>
    </cdr:from>
    <cdr:to>
      <cdr:x>0.59769</cdr:x>
      <cdr:y>0.62083</cdr:y>
    </cdr:to>
    <cdr:pic>
      <cdr:nvPicPr>
        <cdr:cNvPr id="5" name="Graphic 4" descr="Medical outline">
          <a:extLst xmlns:a="http://schemas.openxmlformats.org/drawingml/2006/main">
            <a:ext uri="{FF2B5EF4-FFF2-40B4-BE49-F238E27FC236}">
              <a16:creationId xmlns:a16="http://schemas.microsoft.com/office/drawing/2014/main" id="{B6D09CFF-CD15-01E2-1722-A4FF4B1089D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82800" y="1432093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0.34615</cdr:x>
      <cdr:y>0.30943</cdr:y>
    </cdr:from>
    <cdr:to>
      <cdr:x>0.65385</cdr:x>
      <cdr:y>0.69043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1563EEE8-91F2-3120-4551-EC6AC256B5A3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620000" y="1169528"/>
          <a:ext cx="1440000" cy="144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10000"/>
            </a:lnSpc>
          </a:pPr>
          <a:endParaRPr lang="en-GB" sz="1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24EDE16D-8876-4EF1-8863-60C2FE4CD7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188970" y="8562234"/>
            <a:ext cx="480060" cy="362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1">
                <a:latin typeface="Barlow" panose="020B0604020202020204" pitchFamily="34" charset="0"/>
              </a:defRPr>
            </a:lvl1pPr>
          </a:lstStyle>
          <a:p>
            <a:pPr algn="ctr"/>
            <a:fld id="{3B8578AD-0529-46A5-84EB-6338160D5A7D}" type="slidenum">
              <a:rPr lang="en-GB" smtClean="0"/>
              <a:pPr algn="ctr"/>
              <a:t>‹#›</a:t>
            </a:fld>
            <a:endParaRPr lang="en-GB" dirty="0"/>
          </a:p>
        </p:txBody>
      </p:sp>
      <p:pic>
        <p:nvPicPr>
          <p:cNvPr id="2" name="object 9">
            <a:extLst>
              <a:ext uri="{FF2B5EF4-FFF2-40B4-BE49-F238E27FC236}">
                <a16:creationId xmlns:a16="http://schemas.microsoft.com/office/drawing/2014/main" id="{1B3F5568-0B61-BD77-DA18-CA7F7AD5FA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0250" y="8478471"/>
            <a:ext cx="487701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0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9225" y="152400"/>
            <a:ext cx="6569075" cy="3695700"/>
          </a:xfrm>
          <a:prstGeom prst="rect">
            <a:avLst/>
          </a:prstGeom>
          <a:noFill/>
          <a:ln w="12700">
            <a:solidFill>
              <a:srgbClr val="878787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6" name="Espace réservé des notes 4">
            <a:extLst>
              <a:ext uri="{FF2B5EF4-FFF2-40B4-BE49-F238E27FC236}">
                <a16:creationId xmlns:a16="http://schemas.microsoft.com/office/drawing/2014/main" id="{D3C969E9-D72B-43D0-96E0-B91161682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7501" y="4273075"/>
            <a:ext cx="6223000" cy="402510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0" lvl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noProof="0" dirty="0"/>
              <a:t>Click here to add text</a:t>
            </a:r>
          </a:p>
          <a:p>
            <a:pPr marL="171450" lvl="1" indent="-1714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"/>
            </a:pPr>
            <a:r>
              <a:rPr lang="en-GB" noProof="0" dirty="0"/>
              <a:t>First level bullet</a:t>
            </a:r>
          </a:p>
          <a:p>
            <a:pPr marL="357188" lvl="2" indent="-1714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Barlow" panose="020B0502040204020203" pitchFamily="34" charset="0"/>
              <a:buChar char="-"/>
            </a:pPr>
            <a:r>
              <a:rPr lang="en-GB" noProof="0" dirty="0"/>
              <a:t>Second level bullet</a:t>
            </a:r>
          </a:p>
          <a:p>
            <a:pPr marL="628650" lvl="3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Barlow" panose="020B0604020202020204" pitchFamily="34" charset="0"/>
              <a:buChar char="•"/>
            </a:pPr>
            <a:r>
              <a:rPr lang="en-GB" noProof="0" dirty="0"/>
              <a:t>Third level bullet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9CC188B7-201A-41CF-A8C8-B17F56565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188970" y="8621402"/>
            <a:ext cx="480060" cy="362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 b="1">
                <a:latin typeface="Barlow" panose="020B0604020202020204" pitchFamily="34" charset="0"/>
              </a:defRPr>
            </a:lvl1pPr>
          </a:lstStyle>
          <a:p>
            <a:fld id="{3B8578AD-0529-46A5-84EB-6338160D5A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object 9">
            <a:extLst>
              <a:ext uri="{FF2B5EF4-FFF2-40B4-BE49-F238E27FC236}">
                <a16:creationId xmlns:a16="http://schemas.microsoft.com/office/drawing/2014/main" id="{1B3F5568-0B61-BD77-DA18-CA7F7AD5FA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8381" y="8606821"/>
            <a:ext cx="412119" cy="3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GB" sz="1000" kern="1200" noProof="0" dirty="0" smtClean="0">
        <a:solidFill>
          <a:schemeClr val="tx1"/>
        </a:solidFill>
        <a:latin typeface="Barlow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lang="en-GB" sz="1000" kern="1200" noProof="0" dirty="0" smtClean="0">
        <a:solidFill>
          <a:schemeClr val="tx1"/>
        </a:solidFill>
        <a:latin typeface="Barlow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lang="en-GB" sz="1000" kern="1200" noProof="0" dirty="0" smtClean="0">
        <a:solidFill>
          <a:schemeClr val="tx1"/>
        </a:solidFill>
        <a:latin typeface="Barlow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lang="en-GB" sz="1000" kern="1200" noProof="0" dirty="0">
        <a:solidFill>
          <a:schemeClr val="tx1"/>
        </a:solidFill>
        <a:latin typeface="Barlow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low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152400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398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555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160338"/>
            <a:ext cx="6559550" cy="3689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61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160338"/>
            <a:ext cx="6559550" cy="3689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201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160338"/>
            <a:ext cx="6559550" cy="3689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384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160338"/>
            <a:ext cx="6559550" cy="3689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05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160338"/>
            <a:ext cx="6559550" cy="3689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09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04510-4649-5BE4-AE45-8B26B656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71B9C7-E610-BBE6-0B68-9B1A918F2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9225" y="152400"/>
            <a:ext cx="6569075" cy="36957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591CAF-300F-064C-FDA2-53385BFCA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DE1F6-DC44-B277-A699-371D85E34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46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160338"/>
            <a:ext cx="6559550" cy="3689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11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55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160338"/>
            <a:ext cx="6559550" cy="3689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919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63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160338"/>
            <a:ext cx="6559550" cy="3689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00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11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350000"/>
            <a:ext cx="5825926" cy="715669"/>
          </a:xfrm>
        </p:spPr>
        <p:txBody>
          <a:bodyPr/>
          <a:lstStyle>
            <a:lvl1pPr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6C551072-26BC-6754-FFC3-623433564F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494989"/>
            <a:ext cx="3851275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7F8163F-D370-5C4C-500A-7D576C59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000" y="0"/>
            <a:ext cx="10300263" cy="68707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8636000 w 10287001"/>
              <a:gd name="connsiteY3" fmla="*/ 5080000 h 6858000"/>
              <a:gd name="connsiteX4" fmla="*/ 6896100 w 10287001"/>
              <a:gd name="connsiteY4" fmla="*/ 6858000 h 6858000"/>
              <a:gd name="connsiteX5" fmla="*/ 0 w 10287001"/>
              <a:gd name="connsiteY5" fmla="*/ 6858000 h 6858000"/>
              <a:gd name="connsiteX6" fmla="*/ 6858000 w 10287001"/>
              <a:gd name="connsiteY6" fmla="*/ 0 h 6858000"/>
              <a:gd name="connsiteX0" fmla="*/ 6858000 w 10287001"/>
              <a:gd name="connsiteY0" fmla="*/ 0 h 6870700"/>
              <a:gd name="connsiteX1" fmla="*/ 10287001 w 10287001"/>
              <a:gd name="connsiteY1" fmla="*/ 0 h 6870700"/>
              <a:gd name="connsiteX2" fmla="*/ 10287001 w 10287001"/>
              <a:gd name="connsiteY2" fmla="*/ 3467099 h 6870700"/>
              <a:gd name="connsiteX3" fmla="*/ 10274300 w 10287001"/>
              <a:gd name="connsiteY3" fmla="*/ 6870700 h 6870700"/>
              <a:gd name="connsiteX4" fmla="*/ 6896100 w 10287001"/>
              <a:gd name="connsiteY4" fmla="*/ 6858000 h 6870700"/>
              <a:gd name="connsiteX5" fmla="*/ 0 w 10287001"/>
              <a:gd name="connsiteY5" fmla="*/ 6858000 h 6870700"/>
              <a:gd name="connsiteX6" fmla="*/ 6858000 w 10287001"/>
              <a:gd name="connsiteY6" fmla="*/ 0 h 6870700"/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lassification">
            <a:extLst>
              <a:ext uri="{FF2B5EF4-FFF2-40B4-BE49-F238E27FC236}">
                <a16:creationId xmlns:a16="http://schemas.microsoft.com/office/drawing/2014/main" id="{6A957CF6-0DF2-748E-CBF0-17B6B8878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374219"/>
            <a:ext cx="154026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Ipsos | GPPS Webinar | July 2024| Version 1 | Public</a:t>
            </a:r>
          </a:p>
        </p:txBody>
      </p:sp>
    </p:spTree>
    <p:extLst>
      <p:ext uri="{BB962C8B-B14F-4D97-AF65-F5344CB8AC3E}">
        <p14:creationId xmlns:p14="http://schemas.microsoft.com/office/powerpoint/2010/main" val="56788600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0476" y="701874"/>
            <a:ext cx="8398725" cy="71566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textbox</a:t>
            </a:r>
            <a:endParaRPr lang="en-GB" dirty="0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70476" y="1808163"/>
            <a:ext cx="8398725" cy="4140200"/>
          </a:xfrm>
          <a:prstGeom prst="rect">
            <a:avLst/>
          </a:prstGeom>
        </p:spPr>
        <p:txBody>
          <a:bodyPr numCol="3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F3960A8C-54BB-8626-EFC5-24884A3D9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001" y="0"/>
            <a:ext cx="2591650" cy="5948363"/>
          </a:xfrm>
          <a:custGeom>
            <a:avLst/>
            <a:gdLst>
              <a:gd name="connsiteX0" fmla="*/ 0 w 2591650"/>
              <a:gd name="connsiteY0" fmla="*/ 0 h 5948363"/>
              <a:gd name="connsiteX1" fmla="*/ 2591650 w 2591650"/>
              <a:gd name="connsiteY1" fmla="*/ 0 h 5948363"/>
              <a:gd name="connsiteX2" fmla="*/ 2591650 w 2591650"/>
              <a:gd name="connsiteY2" fmla="*/ 5583497 h 5948363"/>
              <a:gd name="connsiteX3" fmla="*/ 2226784 w 2591650"/>
              <a:gd name="connsiteY3" fmla="*/ 5948363 h 5948363"/>
              <a:gd name="connsiteX4" fmla="*/ 0 w 2591650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650" h="5948363">
                <a:moveTo>
                  <a:pt x="0" y="0"/>
                </a:moveTo>
                <a:lnTo>
                  <a:pt x="2591650" y="0"/>
                </a:lnTo>
                <a:lnTo>
                  <a:pt x="2591650" y="5583497"/>
                </a:lnTo>
                <a:lnTo>
                  <a:pt x="2226784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50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er">
            <a:extLst>
              <a:ext uri="{FF2B5EF4-FFF2-40B4-BE49-F238E27FC236}">
                <a16:creationId xmlns:a16="http://schemas.microsoft.com/office/drawing/2014/main" id="{A87C81DC-5176-4847-8B6F-B68FF505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D9563778-0759-A3C7-2077-55D205685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00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710166 h 2060179"/>
              <a:gd name="connsiteX3" fmla="*/ 2213187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710166"/>
                </a:lnTo>
                <a:lnTo>
                  <a:pt x="2213187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1F8BA170-026C-4B90-B5B2-B245369E3B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Caption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B1AC80C-DFEB-8A6B-FAF6-4387D370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215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3E6D404C-1B2B-4D62-A705-92420C5E0B1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53284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Caption here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004EB87B-CDC2-8FD8-CC85-2C6F84F13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6139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0" name="Placeholder 3">
            <a:extLst>
              <a:ext uri="{FF2B5EF4-FFF2-40B4-BE49-F238E27FC236}">
                <a16:creationId xmlns:a16="http://schemas.microsoft.com/office/drawing/2014/main" id="{923258DA-B24D-4726-BEDE-A9FF5A9B32F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276263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Caption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79420B5-3D8F-CDB3-2EEE-E20638F6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063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1" name="Placeholder 4">
            <a:extLst>
              <a:ext uri="{FF2B5EF4-FFF2-40B4-BE49-F238E27FC236}">
                <a16:creationId xmlns:a16="http://schemas.microsoft.com/office/drawing/2014/main" id="{7729A41C-F3D0-4276-AF16-6EBB4FA6849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74577" y="4149080"/>
            <a:ext cx="2562696" cy="151194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774651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x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Header">
            <a:extLst>
              <a:ext uri="{FF2B5EF4-FFF2-40B4-BE49-F238E27FC236}">
                <a16:creationId xmlns:a16="http://schemas.microsoft.com/office/drawing/2014/main" id="{5245E30C-ACBC-4426-8962-C03D3DB3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5" name="Placeholder 2">
            <a:extLst>
              <a:ext uri="{FF2B5EF4-FFF2-40B4-BE49-F238E27FC236}">
                <a16:creationId xmlns:a16="http://schemas.microsoft.com/office/drawing/2014/main" id="{FED60B5C-31E2-4ABE-BB94-6CC89A3FD7F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53284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7" name="Placeholder 3">
            <a:extLst>
              <a:ext uri="{FF2B5EF4-FFF2-40B4-BE49-F238E27FC236}">
                <a16:creationId xmlns:a16="http://schemas.microsoft.com/office/drawing/2014/main" id="{F0AC0C8B-24FF-433E-9C4D-B350C449B33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76263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8" name="Placeholder 4">
            <a:extLst>
              <a:ext uri="{FF2B5EF4-FFF2-40B4-BE49-F238E27FC236}">
                <a16:creationId xmlns:a16="http://schemas.microsoft.com/office/drawing/2014/main" id="{2293604D-A39C-4151-970A-A0EBEBFE9FB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74577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130318617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ngin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0E9919A9-E10C-40B2-4E9E-9822C650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0" y="701874"/>
            <a:ext cx="5481636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64000" y="1792800"/>
            <a:ext cx="5456880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B46C10D5-25FF-ADE9-303F-74E74487A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2912" y="0"/>
            <a:ext cx="5481637" cy="5948363"/>
          </a:xfrm>
          <a:custGeom>
            <a:avLst/>
            <a:gdLst>
              <a:gd name="connsiteX0" fmla="*/ 0 w 5481637"/>
              <a:gd name="connsiteY0" fmla="*/ 0 h 5948363"/>
              <a:gd name="connsiteX1" fmla="*/ 5481637 w 5481637"/>
              <a:gd name="connsiteY1" fmla="*/ 0 h 5948363"/>
              <a:gd name="connsiteX2" fmla="*/ 5481637 w 5481637"/>
              <a:gd name="connsiteY2" fmla="*/ 5267325 h 5948363"/>
              <a:gd name="connsiteX3" fmla="*/ 4800599 w 5481637"/>
              <a:gd name="connsiteY3" fmla="*/ 5948363 h 5948363"/>
              <a:gd name="connsiteX4" fmla="*/ 0 w 5481637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637" h="5948363">
                <a:moveTo>
                  <a:pt x="0" y="0"/>
                </a:moveTo>
                <a:lnTo>
                  <a:pt x="5481637" y="0"/>
                </a:lnTo>
                <a:lnTo>
                  <a:pt x="5481637" y="5267325"/>
                </a:lnTo>
                <a:lnTo>
                  <a:pt x="4800599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4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ngin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8B6D4E6-07B9-1C8D-69DD-712BC77D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5498363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999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7DB11690-8C83-E885-3A76-8A5F9425F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2687" y="0"/>
            <a:ext cx="5481637" cy="5948363"/>
          </a:xfrm>
          <a:custGeom>
            <a:avLst/>
            <a:gdLst>
              <a:gd name="connsiteX0" fmla="*/ 0 w 5481637"/>
              <a:gd name="connsiteY0" fmla="*/ 0 h 5948363"/>
              <a:gd name="connsiteX1" fmla="*/ 5481637 w 5481637"/>
              <a:gd name="connsiteY1" fmla="*/ 0 h 5948363"/>
              <a:gd name="connsiteX2" fmla="*/ 5481637 w 5481637"/>
              <a:gd name="connsiteY2" fmla="*/ 5267325 h 5948363"/>
              <a:gd name="connsiteX3" fmla="*/ 4800599 w 5481637"/>
              <a:gd name="connsiteY3" fmla="*/ 5948363 h 5948363"/>
              <a:gd name="connsiteX4" fmla="*/ 0 w 5481637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637" h="5948363">
                <a:moveTo>
                  <a:pt x="0" y="0"/>
                </a:moveTo>
                <a:lnTo>
                  <a:pt x="5481637" y="0"/>
                </a:lnTo>
                <a:lnTo>
                  <a:pt x="5481637" y="5267325"/>
                </a:lnTo>
                <a:lnTo>
                  <a:pt x="4800599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202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half hanging box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32B23E-10F4-3213-CDDB-986CA542E2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253164 w 12192000"/>
              <a:gd name="connsiteY1" fmla="*/ 0 h 6858000"/>
              <a:gd name="connsiteX2" fmla="*/ 6253164 w 12192000"/>
              <a:gd name="connsiteY2" fmla="*/ 5948364 h 6858000"/>
              <a:gd name="connsiteX3" fmla="*/ 11083238 w 12192000"/>
              <a:gd name="connsiteY3" fmla="*/ 5948364 h 6858000"/>
              <a:gd name="connsiteX4" fmla="*/ 11772897 w 12192000"/>
              <a:gd name="connsiteY4" fmla="*/ 5258705 h 6858000"/>
              <a:gd name="connsiteX5" fmla="*/ 11772897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253164" y="0"/>
                </a:lnTo>
                <a:lnTo>
                  <a:pt x="6253164" y="5948364"/>
                </a:lnTo>
                <a:lnTo>
                  <a:pt x="11083238" y="5948364"/>
                </a:lnTo>
                <a:lnTo>
                  <a:pt x="11772897" y="5258705"/>
                </a:lnTo>
                <a:lnTo>
                  <a:pt x="1177289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8B6D4E6-07B9-1C8D-69DD-712BC77D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5498363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999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7" name="Classification">
            <a:extLst>
              <a:ext uri="{FF2B5EF4-FFF2-40B4-BE49-F238E27FC236}">
                <a16:creationId xmlns:a16="http://schemas.microsoft.com/office/drawing/2014/main" id="{E0D72275-B32F-5F9F-35DE-9D695D4DF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A0B601F-CC0B-153E-860F-4900A52C0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‹#›</a:t>
            </a:fld>
            <a:endParaRPr lang="en-GB" sz="900" dirty="0"/>
          </a:p>
        </p:txBody>
      </p:sp>
      <p:pic>
        <p:nvPicPr>
          <p:cNvPr id="9" name="Ipsos Logo">
            <a:extLst>
              <a:ext uri="{FF2B5EF4-FFF2-40B4-BE49-F238E27FC236}">
                <a16:creationId xmlns:a16="http://schemas.microsoft.com/office/drawing/2014/main" id="{54777517-18E8-B65B-210B-402639FB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2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half hanging bo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DA0D89-443F-1536-4630-B3D43B4962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52439 w 12192000"/>
              <a:gd name="connsiteY1" fmla="*/ 0 h 6858000"/>
              <a:gd name="connsiteX2" fmla="*/ 452439 w 12192000"/>
              <a:gd name="connsiteY2" fmla="*/ 5948363 h 6858000"/>
              <a:gd name="connsiteX3" fmla="*/ 5253344 w 12192000"/>
              <a:gd name="connsiteY3" fmla="*/ 5948363 h 6858000"/>
              <a:gd name="connsiteX4" fmla="*/ 5938839 w 12192000"/>
              <a:gd name="connsiteY4" fmla="*/ 5258704 h 6858000"/>
              <a:gd name="connsiteX5" fmla="*/ 5938839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52439" y="0"/>
                </a:lnTo>
                <a:lnTo>
                  <a:pt x="452439" y="5948363"/>
                </a:lnTo>
                <a:lnTo>
                  <a:pt x="5253344" y="5948363"/>
                </a:lnTo>
                <a:lnTo>
                  <a:pt x="5938839" y="5258704"/>
                </a:lnTo>
                <a:lnTo>
                  <a:pt x="593883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8B6D4E6-07B9-1C8D-69DD-712BC77D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0" y="701874"/>
            <a:ext cx="5498363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64000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7" name="Classification">
            <a:extLst>
              <a:ext uri="{FF2B5EF4-FFF2-40B4-BE49-F238E27FC236}">
                <a16:creationId xmlns:a16="http://schemas.microsoft.com/office/drawing/2014/main" id="{1B7F9D42-B89E-2E2D-5BB1-AFFFAA40F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9E6DAF9-96D7-8FA1-51A4-BDE812BB2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‹#›</a:t>
            </a:fld>
            <a:endParaRPr lang="en-GB" sz="900" dirty="0"/>
          </a:p>
        </p:txBody>
      </p:sp>
      <p:pic>
        <p:nvPicPr>
          <p:cNvPr id="9" name="Ipsos Logo">
            <a:extLst>
              <a:ext uri="{FF2B5EF4-FFF2-40B4-BE49-F238E27FC236}">
                <a16:creationId xmlns:a16="http://schemas.microsoft.com/office/drawing/2014/main" id="{290EC8AD-DB22-A6B7-9B7C-FB20889DD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7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right minim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54E27D68-304E-2851-A717-EC07EC07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2598737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laceholder">
            <a:extLst>
              <a:ext uri="{FF2B5EF4-FFF2-40B4-BE49-F238E27FC236}">
                <a16:creationId xmlns:a16="http://schemas.microsoft.com/office/drawing/2014/main" id="{65919DFD-5216-47CC-A2D5-A0B970BE9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2133600"/>
            <a:ext cx="2598737" cy="3814763"/>
          </a:xfrm>
          <a:prstGeom prst="rect">
            <a:avLst/>
          </a:prstGeom>
        </p:spPr>
        <p:txBody>
          <a:bodyPr/>
          <a:lstStyle>
            <a:lvl2pPr marL="180975" indent="-180975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B940E09C-FB56-2356-82CD-53290C1A1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55975" y="0"/>
            <a:ext cx="8386763" cy="5948363"/>
          </a:xfrm>
          <a:custGeom>
            <a:avLst/>
            <a:gdLst>
              <a:gd name="connsiteX0" fmla="*/ 0 w 8386763"/>
              <a:gd name="connsiteY0" fmla="*/ 0 h 5948363"/>
              <a:gd name="connsiteX1" fmla="*/ 8386763 w 8386763"/>
              <a:gd name="connsiteY1" fmla="*/ 0 h 5948363"/>
              <a:gd name="connsiteX2" fmla="*/ 8386763 w 8386763"/>
              <a:gd name="connsiteY2" fmla="*/ 4779992 h 5948363"/>
              <a:gd name="connsiteX3" fmla="*/ 7218392 w 8386763"/>
              <a:gd name="connsiteY3" fmla="*/ 5948363 h 5948363"/>
              <a:gd name="connsiteX4" fmla="*/ 0 w 838676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763" h="5948363">
                <a:moveTo>
                  <a:pt x="0" y="0"/>
                </a:moveTo>
                <a:lnTo>
                  <a:pt x="8386763" y="0"/>
                </a:lnTo>
                <a:lnTo>
                  <a:pt x="8386763" y="4779992"/>
                </a:lnTo>
                <a:lnTo>
                  <a:pt x="7218392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748237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eft minim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A647BE65-B969-B69D-209F-96B62E40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762" y="701874"/>
            <a:ext cx="2600325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laceholder">
            <a:extLst>
              <a:ext uri="{FF2B5EF4-FFF2-40B4-BE49-F238E27FC236}">
                <a16:creationId xmlns:a16="http://schemas.microsoft.com/office/drawing/2014/main" id="{65919DFD-5216-47CC-A2D5-A0B970BE9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8763" y="2162629"/>
            <a:ext cx="2562158" cy="3785734"/>
          </a:xfrm>
          <a:prstGeom prst="rect">
            <a:avLst/>
          </a:prstGeom>
        </p:spPr>
        <p:txBody>
          <a:bodyPr/>
          <a:lstStyle>
            <a:lvl2pPr marL="180975" indent="-180975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25894C0-F0A5-92C3-CA5E-CC0E9E192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930" y="0"/>
            <a:ext cx="8386763" cy="5948363"/>
          </a:xfrm>
          <a:custGeom>
            <a:avLst/>
            <a:gdLst>
              <a:gd name="connsiteX0" fmla="*/ 0 w 8386763"/>
              <a:gd name="connsiteY0" fmla="*/ 0 h 5948363"/>
              <a:gd name="connsiteX1" fmla="*/ 8386763 w 8386763"/>
              <a:gd name="connsiteY1" fmla="*/ 0 h 5948363"/>
              <a:gd name="connsiteX2" fmla="*/ 8386763 w 8386763"/>
              <a:gd name="connsiteY2" fmla="*/ 4798847 h 5948363"/>
              <a:gd name="connsiteX3" fmla="*/ 7237247 w 8386763"/>
              <a:gd name="connsiteY3" fmla="*/ 5948363 h 5948363"/>
              <a:gd name="connsiteX4" fmla="*/ 0 w 838676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763" h="5948363">
                <a:moveTo>
                  <a:pt x="0" y="0"/>
                </a:moveTo>
                <a:lnTo>
                  <a:pt x="8386763" y="0"/>
                </a:lnTo>
                <a:lnTo>
                  <a:pt x="8386763" y="4798847"/>
                </a:lnTo>
                <a:lnTo>
                  <a:pt x="7237247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60698336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trip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4C05822E-F8EF-0B26-EE8C-294CF585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701874"/>
            <a:ext cx="7051812" cy="715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laceholder">
            <a:extLst>
              <a:ext uri="{FF2B5EF4-FFF2-40B4-BE49-F238E27FC236}">
                <a16:creationId xmlns:a16="http://schemas.microsoft.com/office/drawing/2014/main" id="{65EFF5B5-9A6C-6AFB-ABBA-564B4F885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1809749"/>
            <a:ext cx="5499100" cy="4138613"/>
          </a:xfrm>
          <a:prstGeom prst="rect">
            <a:avLst/>
          </a:prstGeom>
        </p:spPr>
        <p:txBody>
          <a:bodyPr numCol="2" spcCol="288000"/>
          <a:lstStyle>
            <a:lvl1pPr marL="0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Wingdings 2" panose="05020102010507070707" pitchFamily="18" charset="2"/>
              <a:buNone/>
              <a:defRPr sz="1200"/>
            </a:lvl1pPr>
            <a:lvl2pPr marL="180975" indent="-180975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 sz="1200"/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1F1C54D2-D2EE-04BE-5F32-CEBA48FF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450" y="1"/>
            <a:ext cx="8591550" cy="6858000"/>
          </a:xfrm>
          <a:custGeom>
            <a:avLst/>
            <a:gdLst>
              <a:gd name="connsiteX0" fmla="*/ 6857996 w 8591550"/>
              <a:gd name="connsiteY0" fmla="*/ 0 h 6858000"/>
              <a:gd name="connsiteX1" fmla="*/ 8591550 w 8591550"/>
              <a:gd name="connsiteY1" fmla="*/ 0 h 6858000"/>
              <a:gd name="connsiteX2" fmla="*/ 8591550 w 8591550"/>
              <a:gd name="connsiteY2" fmla="*/ 3852860 h 6858000"/>
              <a:gd name="connsiteX3" fmla="*/ 5586410 w 8591550"/>
              <a:gd name="connsiteY3" fmla="*/ 6858000 h 6858000"/>
              <a:gd name="connsiteX4" fmla="*/ 0 w 8591550"/>
              <a:gd name="connsiteY4" fmla="*/ 6858000 h 6858000"/>
              <a:gd name="connsiteX5" fmla="*/ 0 w 8591550"/>
              <a:gd name="connsiteY5" fmla="*/ 68579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1550" h="6858000">
                <a:moveTo>
                  <a:pt x="6857996" y="0"/>
                </a:moveTo>
                <a:lnTo>
                  <a:pt x="8591550" y="0"/>
                </a:lnTo>
                <a:lnTo>
                  <a:pt x="8591550" y="3852860"/>
                </a:lnTo>
                <a:lnTo>
                  <a:pt x="5586410" y="6858000"/>
                </a:lnTo>
                <a:lnTo>
                  <a:pt x="0" y="6858000"/>
                </a:lnTo>
                <a:lnTo>
                  <a:pt x="0" y="6857996"/>
                </a:lnTo>
                <a:close/>
              </a:path>
            </a:pathLst>
          </a:cu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 algn="ctr"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" name="Ipsos Logo">
            <a:extLst>
              <a:ext uri="{FF2B5EF4-FFF2-40B4-BE49-F238E27FC236}">
                <a16:creationId xmlns:a16="http://schemas.microsoft.com/office/drawing/2014/main" id="{5736C387-1E30-3967-00C5-67A2D4B1A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6" name="Classification">
            <a:extLst>
              <a:ext uri="{FF2B5EF4-FFF2-40B4-BE49-F238E27FC236}">
                <a16:creationId xmlns:a16="http://schemas.microsoft.com/office/drawing/2014/main" id="{518361D6-2417-190F-D61B-91F58EE46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tx1"/>
                </a:solidFill>
                <a:effectLst/>
              </a:rPr>
              <a:t>© Ipsos | GPPS Webinar | July 2024 | Version 1 | Public</a:t>
            </a:r>
          </a:p>
        </p:txBody>
      </p:sp>
    </p:spTree>
    <p:extLst>
      <p:ext uri="{BB962C8B-B14F-4D97-AF65-F5344CB8AC3E}">
        <p14:creationId xmlns:p14="http://schemas.microsoft.com/office/powerpoint/2010/main" val="22787063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350000"/>
            <a:ext cx="5825925" cy="715669"/>
          </a:xfrm>
        </p:spPr>
        <p:txBody>
          <a:bodyPr/>
          <a:lstStyle>
            <a:lvl1pPr>
              <a:defRPr sz="48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CDCDA0A-C736-B40F-7E80-2D0FC7024A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799" y="3494989"/>
            <a:ext cx="3851275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7F8163F-D370-5C4C-500A-7D576C59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000" y="0"/>
            <a:ext cx="10300263" cy="68707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8636000 w 10287001"/>
              <a:gd name="connsiteY3" fmla="*/ 5080000 h 6858000"/>
              <a:gd name="connsiteX4" fmla="*/ 6896100 w 10287001"/>
              <a:gd name="connsiteY4" fmla="*/ 6858000 h 6858000"/>
              <a:gd name="connsiteX5" fmla="*/ 0 w 10287001"/>
              <a:gd name="connsiteY5" fmla="*/ 6858000 h 6858000"/>
              <a:gd name="connsiteX6" fmla="*/ 6858000 w 10287001"/>
              <a:gd name="connsiteY6" fmla="*/ 0 h 6858000"/>
              <a:gd name="connsiteX0" fmla="*/ 6858000 w 10287001"/>
              <a:gd name="connsiteY0" fmla="*/ 0 h 6870700"/>
              <a:gd name="connsiteX1" fmla="*/ 10287001 w 10287001"/>
              <a:gd name="connsiteY1" fmla="*/ 0 h 6870700"/>
              <a:gd name="connsiteX2" fmla="*/ 10287001 w 10287001"/>
              <a:gd name="connsiteY2" fmla="*/ 3467099 h 6870700"/>
              <a:gd name="connsiteX3" fmla="*/ 10274300 w 10287001"/>
              <a:gd name="connsiteY3" fmla="*/ 6870700 h 6870700"/>
              <a:gd name="connsiteX4" fmla="*/ 6896100 w 10287001"/>
              <a:gd name="connsiteY4" fmla="*/ 6858000 h 6870700"/>
              <a:gd name="connsiteX5" fmla="*/ 0 w 10287001"/>
              <a:gd name="connsiteY5" fmla="*/ 6858000 h 6870700"/>
              <a:gd name="connsiteX6" fmla="*/ 6858000 w 10287001"/>
              <a:gd name="connsiteY6" fmla="*/ 0 h 6870700"/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lassification">
            <a:extLst>
              <a:ext uri="{FF2B5EF4-FFF2-40B4-BE49-F238E27FC236}">
                <a16:creationId xmlns:a16="http://schemas.microsoft.com/office/drawing/2014/main" id="{268034F8-D9C2-8C58-D3F0-75FD7B94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374219"/>
            <a:ext cx="154026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tx1"/>
                </a:solidFill>
                <a:effectLst/>
              </a:rPr>
              <a:t>© Ipsos | GPPS Webinar | July 2024| Version 1 | Public</a:t>
            </a:r>
          </a:p>
        </p:txBody>
      </p:sp>
    </p:spTree>
    <p:extLst>
      <p:ext uri="{BB962C8B-B14F-4D97-AF65-F5344CB8AC3E}">
        <p14:creationId xmlns:p14="http://schemas.microsoft.com/office/powerpoint/2010/main" val="395937936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4ADF9F4-0984-90BB-D24E-468E60FF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Biographies / Team Slide</a:t>
            </a:r>
            <a:endParaRPr lang="en-GB" dirty="0"/>
          </a:p>
        </p:txBody>
      </p:sp>
      <p:sp>
        <p:nvSpPr>
          <p:cNvPr id="16" name="Name 1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1D022528-6EBA-C4A0-BEB6-F9204610C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5613" y="232385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laceholder 1">
            <a:extLst>
              <a:ext uri="{FF2B5EF4-FFF2-40B4-BE49-F238E27FC236}">
                <a16:creationId xmlns:a16="http://schemas.microsoft.com/office/drawing/2014/main" id="{A81DA3D4-EF88-48E1-A722-44D4D0FA10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913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  <p:sp>
        <p:nvSpPr>
          <p:cNvPr id="20" name="Name 2">
            <a:extLst>
              <a:ext uri="{FF2B5EF4-FFF2-40B4-BE49-F238E27FC236}">
                <a16:creationId xmlns:a16="http://schemas.microsoft.com/office/drawing/2014/main" id="{71613F17-97E2-4491-9EF3-F01FFDE6E8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9122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CAD9EA5-E736-4B69-C6BA-B70AA49A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390052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laceholder 2">
            <a:extLst>
              <a:ext uri="{FF2B5EF4-FFF2-40B4-BE49-F238E27FC236}">
                <a16:creationId xmlns:a16="http://schemas.microsoft.com/office/drawing/2014/main" id="{6F22912B-7D36-4077-8BFB-FDA6B7BA0E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79892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  <p:sp>
        <p:nvSpPr>
          <p:cNvPr id="24" name="Name 3">
            <a:extLst>
              <a:ext uri="{FF2B5EF4-FFF2-40B4-BE49-F238E27FC236}">
                <a16:creationId xmlns:a16="http://schemas.microsoft.com/office/drawing/2014/main" id="{4ACD92D7-D8E5-4F1B-8FF3-A92BC817BD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15331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57D52C6-2870-E30F-D4E4-6FE20FD8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324491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laceholder 3">
            <a:extLst>
              <a:ext uri="{FF2B5EF4-FFF2-40B4-BE49-F238E27FC236}">
                <a16:creationId xmlns:a16="http://schemas.microsoft.com/office/drawing/2014/main" id="{459EAA34-4CBD-4836-8FB9-E4972A4D47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6871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  <p:sp>
        <p:nvSpPr>
          <p:cNvPr id="27" name="Name 4">
            <a:extLst>
              <a:ext uri="{FF2B5EF4-FFF2-40B4-BE49-F238E27FC236}">
                <a16:creationId xmlns:a16="http://schemas.microsoft.com/office/drawing/2014/main" id="{95119930-DF3D-4F95-9821-DD803BEC06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540" y="1748727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74A36C6-E21E-40D7-90B6-E4EE4ED3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58930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laceholder 4">
            <a:extLst>
              <a:ext uri="{FF2B5EF4-FFF2-40B4-BE49-F238E27FC236}">
                <a16:creationId xmlns:a16="http://schemas.microsoft.com/office/drawing/2014/main" id="{F1EC47F3-3364-4097-9549-A48AAC2F52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3850" y="4058000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  <p:sp>
        <p:nvSpPr>
          <p:cNvPr id="30" name="Name 5">
            <a:extLst>
              <a:ext uri="{FF2B5EF4-FFF2-40B4-BE49-F238E27FC236}">
                <a16:creationId xmlns:a16="http://schemas.microsoft.com/office/drawing/2014/main" id="{8BC3BB59-8297-4139-8EEB-7AA6A36205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87749" y="1748727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63214CF-5EA4-B6FC-063D-D3496667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193369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Placeholder 5">
            <a:extLst>
              <a:ext uri="{FF2B5EF4-FFF2-40B4-BE49-F238E27FC236}">
                <a16:creationId xmlns:a16="http://schemas.microsoft.com/office/drawing/2014/main" id="{3539E75B-AA24-4E49-B21A-8AAB8E62C4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90829" y="4058000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  <p:sp>
        <p:nvSpPr>
          <p:cNvPr id="33" name="Name 6">
            <a:extLst>
              <a:ext uri="{FF2B5EF4-FFF2-40B4-BE49-F238E27FC236}">
                <a16:creationId xmlns:a16="http://schemas.microsoft.com/office/drawing/2014/main" id="{3F21806D-0731-464D-A660-3F50C5CAF6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23957" y="1735212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 sz="1400" b="1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95C42D8A-99F6-7643-7FD4-13CD14652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0127809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Placeholder 6">
            <a:extLst>
              <a:ext uri="{FF2B5EF4-FFF2-40B4-BE49-F238E27FC236}">
                <a16:creationId xmlns:a16="http://schemas.microsoft.com/office/drawing/2014/main" id="{E534BACD-3BA5-4149-ABE3-6C66E16EC23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27809" y="4044485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Title and brief role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042877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/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024DFEA-2014-1751-E480-8A66CDCDA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898850"/>
            <a:ext cx="7010201" cy="715669"/>
          </a:xfrm>
        </p:spPr>
        <p:txBody>
          <a:bodyPr/>
          <a:lstStyle>
            <a:lvl1pPr>
              <a:lnSpc>
                <a:spcPct val="100000"/>
              </a:lnSpc>
              <a:defRPr sz="32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or statement here – </a:t>
            </a:r>
            <a:br>
              <a:rPr lang="en-US" dirty="0"/>
            </a:br>
            <a:r>
              <a:rPr lang="en-US" dirty="0"/>
              <a:t>only black text is fully accessible on teal, green or orange</a:t>
            </a:r>
            <a:endParaRPr lang="en-GB" dirty="0"/>
          </a:p>
        </p:txBody>
      </p:sp>
      <p:sp>
        <p:nvSpPr>
          <p:cNvPr id="4" name="Triangle">
            <a:extLst>
              <a:ext uri="{FF2B5EF4-FFF2-40B4-BE49-F238E27FC236}">
                <a16:creationId xmlns:a16="http://schemas.microsoft.com/office/drawing/2014/main" id="{AE7DDF0E-41B4-9738-7FF8-611372687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BE4B9BBA-B9E4-5FF2-9CD0-52595120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Ipsos Logo">
            <a:extLst>
              <a:ext uri="{FF2B5EF4-FFF2-40B4-BE49-F238E27FC236}">
                <a16:creationId xmlns:a16="http://schemas.microsoft.com/office/drawing/2014/main" id="{C8313A58-2212-9452-4CBE-3D4E7E92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3" name="Classification">
            <a:extLst>
              <a:ext uri="{FF2B5EF4-FFF2-40B4-BE49-F238E27FC236}">
                <a16:creationId xmlns:a16="http://schemas.microsoft.com/office/drawing/2014/main" id="{08B369B3-DE09-F271-F824-8F378C808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tx1"/>
                </a:solidFill>
                <a:effectLst/>
              </a:rPr>
              <a:t>© Ipsos | GPPS Webinar | July 2024 | Version 1 | Public</a:t>
            </a:r>
          </a:p>
        </p:txBody>
      </p:sp>
    </p:spTree>
    <p:extLst>
      <p:ext uri="{BB962C8B-B14F-4D97-AF65-F5344CB8AC3E}">
        <p14:creationId xmlns:p14="http://schemas.microsoft.com/office/powerpoint/2010/main" val="2568829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Header">
            <a:extLst>
              <a:ext uri="{FF2B5EF4-FFF2-40B4-BE49-F238E27FC236}">
                <a16:creationId xmlns:a16="http://schemas.microsoft.com/office/drawing/2014/main" id="{B80FCDC1-4ADD-40AF-8A4F-44573B12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5456880" cy="3861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4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1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0" name="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3992" y="1808163"/>
            <a:ext cx="5456880" cy="3861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4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306325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tyle 1">
    <p:bg>
      <p:bgPr>
        <a:gradFill>
          <a:gsLst>
            <a:gs pos="24000">
              <a:schemeClr val="accent1">
                <a:lumMod val="35000"/>
              </a:schemeClr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Quote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8550" y="2313873"/>
            <a:ext cx="7524198" cy="26365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5" name="Triangle">
            <a:extLst>
              <a:ext uri="{FF2B5EF4-FFF2-40B4-BE49-F238E27FC236}">
                <a16:creationId xmlns:a16="http://schemas.microsoft.com/office/drawing/2014/main" id="{92369341-2A1C-B6BE-3FEC-A2BEC04F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 rot="5400000">
            <a:off x="0" y="0"/>
            <a:ext cx="3124200" cy="3124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37E2842-3D57-CC10-EC4F-9181EFE3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3" name="Ipsos Logo">
            <a:extLst>
              <a:ext uri="{FF2B5EF4-FFF2-40B4-BE49-F238E27FC236}">
                <a16:creationId xmlns:a16="http://schemas.microsoft.com/office/drawing/2014/main" id="{2B071C74-0F19-EA2F-036E-1B05F328F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60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600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6838E746-8C0D-4144-AC8E-FA9CF117C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450000" y="811950"/>
            <a:ext cx="5407103" cy="3742438"/>
          </a:xfrm>
        </p:spPr>
        <p:txBody>
          <a:bodyPr anchor="t"/>
          <a:lstStyle>
            <a:lvl1pPr>
              <a:defRPr sz="36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Summary text background image (text can be recoloured depending on image colour)</a:t>
            </a:r>
            <a:endParaRPr lang="fr-FR" dirty="0"/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A8B69072-8F91-57EB-1C5E-B1807F844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33800 h 6858000"/>
              <a:gd name="connsiteX3" fmla="*/ 90678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33800"/>
                </a:lnTo>
                <a:lnTo>
                  <a:pt x="90678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 dirty="0"/>
            </a:lvl1pPr>
          </a:lstStyle>
          <a:p>
            <a:pPr lvl="0" algn="ctr"/>
            <a:r>
              <a:rPr lang="en-GB" dirty="0"/>
              <a:t>Click icon in centre to add image</a:t>
            </a:r>
            <a:br>
              <a:rPr lang="en-GB" dirty="0"/>
            </a:br>
            <a:r>
              <a:rPr lang="en-GB" dirty="0"/>
              <a:t>Send image to back so elements show on the page</a:t>
            </a:r>
          </a:p>
          <a:p>
            <a:pPr lvl="0" algn="ctr"/>
            <a:endParaRPr lang="en-GB" dirty="0"/>
          </a:p>
          <a:p>
            <a:pPr lvl="0" algn="ctr"/>
            <a:endParaRPr lang="en-GB" dirty="0"/>
          </a:p>
          <a:p>
            <a:pPr lvl="0" algn="ctr"/>
            <a:endParaRPr lang="en-GB" dirty="0"/>
          </a:p>
        </p:txBody>
      </p:sp>
      <p:pic>
        <p:nvPicPr>
          <p:cNvPr id="6" name="Ipsos Logo">
            <a:extLst>
              <a:ext uri="{FF2B5EF4-FFF2-40B4-BE49-F238E27FC236}">
                <a16:creationId xmlns:a16="http://schemas.microsoft.com/office/drawing/2014/main" id="{52B28BDF-4159-E6C3-47E8-C045FBADA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743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0EF3274-3DAF-E90F-9AC0-22CB0B646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GB"/>
            </a:lvl1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62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">
            <a:extLst>
              <a:ext uri="{FF2B5EF4-FFF2-40B4-BE49-F238E27FC236}">
                <a16:creationId xmlns:a16="http://schemas.microsoft.com/office/drawing/2014/main" id="{F33785E0-DBDC-A691-50F6-D30517E18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Full bleed video layout</a:t>
            </a:r>
          </a:p>
        </p:txBody>
      </p:sp>
    </p:spTree>
    <p:extLst>
      <p:ext uri="{BB962C8B-B14F-4D97-AF65-F5344CB8AC3E}">
        <p14:creationId xmlns:p14="http://schemas.microsoft.com/office/powerpoint/2010/main" val="4245484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Header">
            <a:extLst>
              <a:ext uri="{FF2B5EF4-FFF2-40B4-BE49-F238E27FC236}">
                <a16:creationId xmlns:a16="http://schemas.microsoft.com/office/drawing/2014/main" id="{4E7DB10B-B766-4A3C-BABF-17B2D91DB2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1" y="1792800"/>
            <a:ext cx="2591650" cy="3876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8" name="Chart / Diagram">
            <a:extLst>
              <a:ext uri="{FF2B5EF4-FFF2-40B4-BE49-F238E27FC236}">
                <a16:creationId xmlns:a16="http://schemas.microsoft.com/office/drawing/2014/main" id="{08D894DB-FF91-4B8E-8C44-72A8DC9940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55975" y="1792800"/>
            <a:ext cx="8410071" cy="387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diagram or visual content here</a:t>
            </a:r>
          </a:p>
        </p:txBody>
      </p:sp>
      <p:sp>
        <p:nvSpPr>
          <p:cNvPr id="11" name="Base &amp; Source">
            <a:extLst>
              <a:ext uri="{FF2B5EF4-FFF2-40B4-BE49-F238E27FC236}">
                <a16:creationId xmlns:a16="http://schemas.microsoft.com/office/drawing/2014/main" id="{C52F8B06-1F56-44E1-9BCB-34E6B0549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r">
              <a:buNone/>
              <a:defRPr sz="8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Base and source info (delete if not necessary)</a:t>
            </a:r>
          </a:p>
        </p:txBody>
      </p:sp>
    </p:spTree>
    <p:extLst>
      <p:ext uri="{BB962C8B-B14F-4D97-AF65-F5344CB8AC3E}">
        <p14:creationId xmlns:p14="http://schemas.microsoft.com/office/powerpoint/2010/main" val="42569646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4" y="1092494"/>
            <a:ext cx="5391605" cy="71566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0EB7A7D-8D5E-F9FC-C8D3-285DE34876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494989"/>
            <a:ext cx="3551238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sp>
        <p:nvSpPr>
          <p:cNvPr id="5" name="Classification">
            <a:extLst>
              <a:ext uri="{FF2B5EF4-FFF2-40B4-BE49-F238E27FC236}">
                <a16:creationId xmlns:a16="http://schemas.microsoft.com/office/drawing/2014/main" id="{A2DBDE31-A0D1-C0E0-CFCE-D83929DAC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251108"/>
            <a:ext cx="1695772" cy="369332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3" name="Classification">
            <a:extLst>
              <a:ext uri="{FF2B5EF4-FFF2-40B4-BE49-F238E27FC236}">
                <a16:creationId xmlns:a16="http://schemas.microsoft.com/office/drawing/2014/main" id="{17D0DCBF-ACFF-8F0D-8623-B163A6852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251108"/>
            <a:ext cx="1695772" cy="369332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7" name="Parallelogram">
            <a:extLst>
              <a:ext uri="{FF2B5EF4-FFF2-40B4-BE49-F238E27FC236}">
                <a16:creationId xmlns:a16="http://schemas.microsoft.com/office/drawing/2014/main" id="{C86459C7-F324-154A-1F62-11C161E6B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619500" y="-1714500"/>
            <a:ext cx="6858000" cy="10287000"/>
          </a:xfrm>
          <a:custGeom>
            <a:avLst/>
            <a:gdLst>
              <a:gd name="connsiteX0" fmla="*/ 6858000 w 6858000"/>
              <a:gd name="connsiteY0" fmla="*/ 6858000 h 10287000"/>
              <a:gd name="connsiteX1" fmla="*/ 6858000 w 6858000"/>
              <a:gd name="connsiteY1" fmla="*/ 10287000 h 10287000"/>
              <a:gd name="connsiteX2" fmla="*/ 3370139 w 6858000"/>
              <a:gd name="connsiteY2" fmla="*/ 10287000 h 10287000"/>
              <a:gd name="connsiteX3" fmla="*/ 0 w 6858000"/>
              <a:gd name="connsiteY3" fmla="*/ 6916861 h 10287000"/>
              <a:gd name="connsiteX4" fmla="*/ 0 w 6858000"/>
              <a:gd name="connsiteY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0287000">
                <a:moveTo>
                  <a:pt x="6858000" y="6858000"/>
                </a:moveTo>
                <a:lnTo>
                  <a:pt x="6858000" y="10287000"/>
                </a:lnTo>
                <a:lnTo>
                  <a:pt x="3370139" y="10287000"/>
                </a:lnTo>
                <a:lnTo>
                  <a:pt x="0" y="69168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9" name="Ipsos Logo">
            <a:extLst>
              <a:ext uri="{FF2B5EF4-FFF2-40B4-BE49-F238E27FC236}">
                <a16:creationId xmlns:a16="http://schemas.microsoft.com/office/drawing/2014/main" id="{E6892621-D909-ED6B-C812-2829C2183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6842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D548BC7-F2C8-4852-8FA1-19ABB02F1B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2897" y="5823783"/>
            <a:ext cx="11277975" cy="124906"/>
          </a:xfrm>
        </p:spPr>
        <p:txBody>
          <a:bodyPr wrap="square" lIns="0" anchor="b">
            <a:spAutoFit/>
          </a:bodyPr>
          <a:lstStyle>
            <a:lvl1pPr marL="0" indent="0" algn="r">
              <a:buNone/>
              <a:defRPr sz="8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Base and source info (delete if not necessary)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4D717C-E4C3-4FDF-8607-B34CB4CA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99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3" y="1350000"/>
            <a:ext cx="5536747" cy="71566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A1A0E186-5FCC-AF1B-9AB2-F4AB588ABD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494989"/>
            <a:ext cx="3551238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8ED5220B-285D-EC14-D33F-B34A17FD9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18724" y="0"/>
            <a:ext cx="10273277" cy="6858000"/>
          </a:xfrm>
          <a:custGeom>
            <a:avLst/>
            <a:gdLst>
              <a:gd name="connsiteX0" fmla="*/ 6858000 w 10273277"/>
              <a:gd name="connsiteY0" fmla="*/ 0 h 6858000"/>
              <a:gd name="connsiteX1" fmla="*/ 10273277 w 10273277"/>
              <a:gd name="connsiteY1" fmla="*/ 0 h 6858000"/>
              <a:gd name="connsiteX2" fmla="*/ 10273277 w 10273277"/>
              <a:gd name="connsiteY2" fmla="*/ 6858000 h 6858000"/>
              <a:gd name="connsiteX3" fmla="*/ 10273276 w 10273277"/>
              <a:gd name="connsiteY3" fmla="*/ 6858000 h 6858000"/>
              <a:gd name="connsiteX4" fmla="*/ 10273276 w 10273277"/>
              <a:gd name="connsiteY4" fmla="*/ 3947601 h 6858000"/>
              <a:gd name="connsiteX5" fmla="*/ 7362877 w 10273277"/>
              <a:gd name="connsiteY5" fmla="*/ 6858000 h 6858000"/>
              <a:gd name="connsiteX6" fmla="*/ 0 w 102732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3277" h="6858000">
                <a:moveTo>
                  <a:pt x="6858000" y="0"/>
                </a:moveTo>
                <a:lnTo>
                  <a:pt x="10273277" y="0"/>
                </a:lnTo>
                <a:lnTo>
                  <a:pt x="10273277" y="6858000"/>
                </a:lnTo>
                <a:lnTo>
                  <a:pt x="10273276" y="6858000"/>
                </a:lnTo>
                <a:lnTo>
                  <a:pt x="10273276" y="3947601"/>
                </a:lnTo>
                <a:lnTo>
                  <a:pt x="7362877" y="6858000"/>
                </a:lnTo>
                <a:lnTo>
                  <a:pt x="0" y="6858000"/>
                </a:lnTo>
                <a:close/>
              </a:path>
            </a:pathLst>
          </a:cu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Classification">
            <a:extLst>
              <a:ext uri="{FF2B5EF4-FFF2-40B4-BE49-F238E27FC236}">
                <a16:creationId xmlns:a16="http://schemas.microsoft.com/office/drawing/2014/main" id="{A2DBDE31-A0D1-C0E0-CFCE-D83929DAC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0938" y="6374219"/>
            <a:ext cx="169577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Ipsos | GPPS Webinar | July 2024| Version 1 | Public</a:t>
            </a:r>
          </a:p>
        </p:txBody>
      </p:sp>
      <p:pic>
        <p:nvPicPr>
          <p:cNvPr id="3" name="Ipsos Logo">
            <a:extLst>
              <a:ext uri="{FF2B5EF4-FFF2-40B4-BE49-F238E27FC236}">
                <a16:creationId xmlns:a16="http://schemas.microsoft.com/office/drawing/2014/main" id="{C738F64B-9716-3D49-6390-B27B601A9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1128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9DDD4-2B79-45E9-AC30-6B167FBF8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EF5CD1-855B-4CD4-B475-6EB7E3D4D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72B62-48FD-40A4-90ED-5B7BF9AA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97170"/>
            <a:ext cx="5461850" cy="7755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D05FBD-CF64-4CF6-AC6F-581058D042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9263" y="2120900"/>
            <a:ext cx="5462587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0A0D2CF2-0B75-2B31-785E-6E5CDA4A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tx1"/>
                </a:solidFill>
                <a:effectLst/>
              </a:rPr>
              <a:t>© Ipsos | GPPS Webinar | July 2024 | Version 1 | Public</a:t>
            </a:r>
          </a:p>
        </p:txBody>
      </p:sp>
    </p:spTree>
    <p:extLst>
      <p:ext uri="{BB962C8B-B14F-4D97-AF65-F5344CB8AC3E}">
        <p14:creationId xmlns:p14="http://schemas.microsoft.com/office/powerpoint/2010/main" val="1736306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4D717C-E4C3-4FDF-8607-B34CB4CA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" y="397170"/>
            <a:ext cx="9341701" cy="7755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2F92C-06FA-488D-8B64-E2B929FF40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998" y="5666055"/>
            <a:ext cx="11299089" cy="287338"/>
          </a:xfrm>
        </p:spPr>
        <p:txBody>
          <a:bodyPr anchor="t"/>
          <a:lstStyle>
            <a:lvl1pPr algn="l">
              <a:defRPr sz="1400" i="1"/>
            </a:lvl1pPr>
          </a:lstStyle>
          <a:p>
            <a:pPr lvl="0"/>
            <a:r>
              <a:rPr lang="en-US" dirty="0"/>
              <a:t>Base and source:</a:t>
            </a:r>
          </a:p>
        </p:txBody>
      </p:sp>
    </p:spTree>
    <p:extLst>
      <p:ext uri="{BB962C8B-B14F-4D97-AF65-F5344CB8AC3E}">
        <p14:creationId xmlns:p14="http://schemas.microsoft.com/office/powerpoint/2010/main" val="1363421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x_3_com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23FA-A39C-47E2-B32E-D31B7F81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759E39F-B508-404A-BDCB-D2B62175A31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9999" y="2354401"/>
            <a:ext cx="3517200" cy="3309937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375443F-7471-4DA8-A090-8F31BC87AC4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47476" y="2351088"/>
            <a:ext cx="3517200" cy="3309937"/>
          </a:xfrm>
          <a:solidFill>
            <a:schemeClr val="accent5"/>
          </a:solidFill>
        </p:spPr>
        <p:txBody>
          <a:bodyPr lIns="72000" tIns="72000" rIns="72000" bIns="72000"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0F47BC8-242B-4C4D-A506-BE88DECE607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16378" y="2351088"/>
            <a:ext cx="3517200" cy="3309937"/>
          </a:xfrm>
          <a:solidFill>
            <a:schemeClr val="accent2"/>
          </a:solidFill>
        </p:spPr>
        <p:txBody>
          <a:bodyPr lIns="72000" tIns="72000" rIns="72000" bIns="72000"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6E2AA2-CDFC-44C6-AA88-D5700E4755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718031"/>
            <a:ext cx="9341700" cy="430887"/>
          </a:xfrm>
          <a:noFill/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en-GB" sz="2800" b="1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378213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600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3images with summ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876A0F-342B-4DA5-8F94-BF676946571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00" y="2354399"/>
            <a:ext cx="3524250" cy="2348229"/>
          </a:xfr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070F8B1-6374-4DE4-83A4-24EB778E4BF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36915" y="2354399"/>
            <a:ext cx="3524250" cy="2348229"/>
          </a:xfr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D7B20FE-529A-4CC3-951B-D284276AB0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4838" y="2354399"/>
            <a:ext cx="3524250" cy="2348229"/>
          </a:xfr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768A9-D493-477C-9BF6-D26507DF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51C44E1-1708-46AD-9CDD-1F9C5604C0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0000" y="4899520"/>
            <a:ext cx="3526688" cy="103614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DA621BD-0D5B-4879-9C30-AC43D263D5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36914" y="4899520"/>
            <a:ext cx="3519623" cy="103614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C3997C3-68A0-4633-BE7C-071E107EFC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24838" y="4899520"/>
            <a:ext cx="3511550" cy="103614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77EF472-2D02-4FB5-B12B-0EE11FE2BA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000" y="1718031"/>
            <a:ext cx="9341700" cy="430887"/>
          </a:xfrm>
          <a:noFill/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en-GB" sz="2800" b="1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21335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320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hite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4D39-4D4B-EF55-6284-160F99E5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4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024DFEA-2014-1751-E480-8A66CDCD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50000"/>
            <a:ext cx="6095800" cy="1610016"/>
          </a:xfrm>
        </p:spPr>
        <p:txBody>
          <a:bodyPr/>
          <a:lstStyle>
            <a:lvl1pPr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1C3EC48E-82FF-AD78-A375-4569D0559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494989"/>
            <a:ext cx="6096000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sp>
        <p:nvSpPr>
          <p:cNvPr id="11" name="Chapter Number">
            <a:extLst>
              <a:ext uri="{FF2B5EF4-FFF2-40B4-BE49-F238E27FC236}">
                <a16:creationId xmlns:a16="http://schemas.microsoft.com/office/drawing/2014/main" id="{7066FE41-55CD-1D44-7ED7-B1E742AF1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8762" y="1032463"/>
            <a:ext cx="2600325" cy="18208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" name="Triangle">
            <a:extLst>
              <a:ext uri="{FF2B5EF4-FFF2-40B4-BE49-F238E27FC236}">
                <a16:creationId xmlns:a16="http://schemas.microsoft.com/office/drawing/2014/main" id="{A47BBA45-30B2-1AE1-4D29-166B974CD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Classification">
            <a:extLst>
              <a:ext uri="{FF2B5EF4-FFF2-40B4-BE49-F238E27FC236}">
                <a16:creationId xmlns:a16="http://schemas.microsoft.com/office/drawing/2014/main" id="{FDD80340-4635-16C0-216B-A823C681F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97329"/>
            <a:ext cx="4346962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Ipsos | GPPS Webinar | July 2024 | Version 1 | Public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72396438-1F17-18D4-E6ED-2C8143857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/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Ipsos Logo">
            <a:extLst>
              <a:ext uri="{FF2B5EF4-FFF2-40B4-BE49-F238E27FC236}">
                <a16:creationId xmlns:a16="http://schemas.microsoft.com/office/drawing/2014/main" id="{0B670EF9-49DC-A59C-6B97-BFCFA58E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1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6D97C3-1B7F-5C9F-E63F-96F1A14B6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50000"/>
            <a:ext cx="6797676" cy="715669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4800" b="0" cap="all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29E5EE94-2CAC-A691-BCF2-845687798E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3494989"/>
            <a:ext cx="6096000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Optional additional information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92B650A8-9C21-DC86-F471-38B40FC6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975100 h 6858000"/>
              <a:gd name="connsiteX3" fmla="*/ 93091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975100"/>
                </a:lnTo>
                <a:lnTo>
                  <a:pt x="93091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GB" dirty="0"/>
              <a:t>Click icon to insert image</a:t>
            </a:r>
          </a:p>
        </p:txBody>
      </p:sp>
      <p:sp>
        <p:nvSpPr>
          <p:cNvPr id="4" name="Classification">
            <a:extLst>
              <a:ext uri="{FF2B5EF4-FFF2-40B4-BE49-F238E27FC236}">
                <a16:creationId xmlns:a16="http://schemas.microsoft.com/office/drawing/2014/main" id="{F24B9245-8C3F-D9F1-7FC8-4D3768017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374219"/>
            <a:ext cx="260071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02AE276-86A8-A521-58F1-3F84240A5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>
                <a:solidFill>
                  <a:schemeClr val="bg1">
                    <a:lumMod val="65000"/>
                  </a:schemeClr>
                </a:solidFill>
              </a:rPr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‹#›</a:t>
            </a:fld>
            <a:endParaRPr lang="en-GB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Ipsos Logo">
            <a:extLst>
              <a:ext uri="{FF2B5EF4-FFF2-40B4-BE49-F238E27FC236}">
                <a16:creationId xmlns:a16="http://schemas.microsoft.com/office/drawing/2014/main" id="{BEC051CE-FCDB-2EBC-A53E-B4922F048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645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3011884-C2D5-14CD-9848-37C5CB01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428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column layout</a:t>
            </a:r>
            <a:endParaRPr lang="en-GB" dirty="0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11299088" cy="386131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lnSpc>
                <a:spcPct val="115000"/>
              </a:lnSpc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lnSpc>
                <a:spcPct val="115000"/>
              </a:lnSpc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15000"/>
              </a:lnSpc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3371838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column layout</a:t>
            </a:r>
            <a:endParaRPr lang="en-GB" dirty="0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11299088" cy="3861312"/>
          </a:xfrm>
          <a:prstGeom prst="rect">
            <a:avLst/>
          </a:prstGeom>
        </p:spPr>
        <p:txBody>
          <a:bodyPr numCol="4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1963124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31429DE-4D63-DCEA-0E6E-B1E263115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701874"/>
            <a:ext cx="8398725" cy="71566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textbox</a:t>
            </a:r>
            <a:endParaRPr lang="en-GB" dirty="0"/>
          </a:p>
        </p:txBody>
      </p:sp>
      <p:sp>
        <p:nvSpPr>
          <p:cNvPr id="3" name="Placeholder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000" y="1808163"/>
            <a:ext cx="8398725" cy="4140200"/>
          </a:xfrm>
          <a:prstGeom prst="rect">
            <a:avLst/>
          </a:prstGeom>
        </p:spPr>
        <p:txBody>
          <a:bodyPr numCol="3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marL="180975" lvl="1" indent="-180975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556ABC33-C372-AF5C-2E2E-D41F4EF2D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0365" y="0"/>
            <a:ext cx="2591650" cy="5948363"/>
          </a:xfrm>
          <a:custGeom>
            <a:avLst/>
            <a:gdLst>
              <a:gd name="connsiteX0" fmla="*/ 0 w 2591650"/>
              <a:gd name="connsiteY0" fmla="*/ 0 h 5948363"/>
              <a:gd name="connsiteX1" fmla="*/ 2591650 w 2591650"/>
              <a:gd name="connsiteY1" fmla="*/ 0 h 5948363"/>
              <a:gd name="connsiteX2" fmla="*/ 2591650 w 2591650"/>
              <a:gd name="connsiteY2" fmla="*/ 5583497 h 5948363"/>
              <a:gd name="connsiteX3" fmla="*/ 2226784 w 2591650"/>
              <a:gd name="connsiteY3" fmla="*/ 5948363 h 5948363"/>
              <a:gd name="connsiteX4" fmla="*/ 0 w 2591650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650" h="5948363">
                <a:moveTo>
                  <a:pt x="0" y="0"/>
                </a:moveTo>
                <a:lnTo>
                  <a:pt x="2591650" y="0"/>
                </a:lnTo>
                <a:lnTo>
                  <a:pt x="2591650" y="5583497"/>
                </a:lnTo>
                <a:lnTo>
                  <a:pt x="2226784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57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er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11299088" cy="7156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Slide title room for two lines</a:t>
            </a:r>
          </a:p>
        </p:txBody>
      </p:sp>
      <p:sp>
        <p:nvSpPr>
          <p:cNvPr id="7" name="Placeholder">
            <a:extLst>
              <a:ext uri="{FF2B5EF4-FFF2-40B4-BE49-F238E27FC236}">
                <a16:creationId xmlns:a16="http://schemas.microsoft.com/office/drawing/2014/main" id="{D7CC2174-966F-44FC-375D-7BD78365C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002" y="1825625"/>
            <a:ext cx="11313086" cy="3843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lassification">
            <a:extLst>
              <a:ext uri="{FF2B5EF4-FFF2-40B4-BE49-F238E27FC236}">
                <a16:creationId xmlns:a16="http://schemas.microsoft.com/office/drawing/2014/main" id="{5145A4F0-7D5B-0FE6-3F2E-55FC068D8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tx1"/>
                </a:solidFill>
                <a:effectLst/>
              </a:rPr>
              <a:t>© Ipsos | GPPS Webinar | July 2024 | Version 1 | Public</a:t>
            </a:r>
          </a:p>
        </p:txBody>
      </p:sp>
      <p:sp>
        <p:nvSpPr>
          <p:cNvPr id="96" name="Slide Number">
            <a:extLst>
              <a:ext uri="{FF2B5EF4-FFF2-40B4-BE49-F238E27FC236}">
                <a16:creationId xmlns:a16="http://schemas.microsoft.com/office/drawing/2014/main" id="{A19EB2BF-21C7-DA01-6AAC-8D446BDFC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smtClean="0"/>
              <a:pPr algn="ctr" rtl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</a:pPr>
              <a:t>‹#›</a:t>
            </a:fld>
            <a:endParaRPr lang="en-GB" sz="900" dirty="0"/>
          </a:p>
        </p:txBody>
      </p:sp>
      <p:pic>
        <p:nvPicPr>
          <p:cNvPr id="8" name="Ipsos Logo">
            <a:extLst>
              <a:ext uri="{FF2B5EF4-FFF2-40B4-BE49-F238E27FC236}">
                <a16:creationId xmlns:a16="http://schemas.microsoft.com/office/drawing/2014/main" id="{28D1BB47-AB47-9982-F311-E64B0A6B4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3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1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4" r:id="rId13"/>
    <p:sldLayoutId id="2147484395" r:id="rId14"/>
    <p:sldLayoutId id="2147484396" r:id="rId15"/>
    <p:sldLayoutId id="2147484397" r:id="rId16"/>
    <p:sldLayoutId id="2147484398" r:id="rId17"/>
    <p:sldLayoutId id="2147484399" r:id="rId18"/>
    <p:sldLayoutId id="2147484403" r:id="rId19"/>
    <p:sldLayoutId id="2147484404" r:id="rId20"/>
    <p:sldLayoutId id="2147484405" r:id="rId21"/>
    <p:sldLayoutId id="2147484406" r:id="rId22"/>
    <p:sldLayoutId id="2147484407" r:id="rId23"/>
    <p:sldLayoutId id="2147484409" r:id="rId24"/>
    <p:sldLayoutId id="2147484410" r:id="rId25"/>
    <p:sldLayoutId id="2147484414" r:id="rId26"/>
    <p:sldLayoutId id="2147484411" r:id="rId27"/>
    <p:sldLayoutId id="2147484412" r:id="rId28"/>
    <p:sldLayoutId id="2147484415" r:id="rId29"/>
    <p:sldLayoutId id="2147484416" r:id="rId30"/>
    <p:sldLayoutId id="2147484417" r:id="rId31"/>
    <p:sldLayoutId id="2147484418" r:id="rId32"/>
    <p:sldLayoutId id="2147484419" r:id="rId33"/>
    <p:sldLayoutId id="2147484420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SzPct val="100000"/>
        <a:buFont typeface="Wingdings 2" panose="05020102010507070707" pitchFamily="18" charset="2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SzPct val="100000"/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73038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Font typeface="Barlow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Font typeface="Barlow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0" algn="l" defTabSz="914400" rtl="0" eaLnBrk="1" latinLnBrk="0" hangingPunct="1">
        <a:lnSpc>
          <a:spcPct val="115000"/>
        </a:lnSpc>
        <a:spcBef>
          <a:spcPts val="400"/>
        </a:spcBef>
        <a:spcAft>
          <a:spcPts val="400"/>
        </a:spcAft>
        <a:buFont typeface="Barlow" panose="020B040602020203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arlow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5" pos="2509">
          <p15:clr>
            <a:srgbClr val="F26B43"/>
          </p15:clr>
        </p15:guide>
        <p15:guide id="26" pos="2698">
          <p15:clr>
            <a:srgbClr val="F26B43"/>
          </p15:clr>
        </p15:guide>
        <p15:guide id="30" pos="4930">
          <p15:clr>
            <a:srgbClr val="F26B43"/>
          </p15:clr>
        </p15:guide>
        <p15:guide id="31" pos="5126">
          <p15:clr>
            <a:srgbClr val="F26B43"/>
          </p15:clr>
        </p15:guide>
        <p15:guide id="39" orient="horz" pos="1139">
          <p15:clr>
            <a:srgbClr val="5ACBF0"/>
          </p15:clr>
        </p15:guide>
        <p15:guide id="41" pos="1905" userDrawn="1">
          <p15:clr>
            <a:srgbClr val="5ACBF0"/>
          </p15:clr>
        </p15:guide>
        <p15:guide id="42" pos="2109" userDrawn="1">
          <p15:clr>
            <a:srgbClr val="5ACBF0"/>
          </p15:clr>
        </p15:guide>
        <p15:guide id="43" pos="3942">
          <p15:clr>
            <a:srgbClr val="5ACBF0"/>
          </p15:clr>
        </p15:guide>
        <p15:guide id="45" pos="3741" userDrawn="1">
          <p15:clr>
            <a:srgbClr val="5ACBF0"/>
          </p15:clr>
        </p15:guide>
        <p15:guide id="46" pos="5568" userDrawn="1">
          <p15:clr>
            <a:srgbClr val="5ACBF0"/>
          </p15:clr>
        </p15:guide>
        <p15:guide id="47" pos="5770" userDrawn="1">
          <p15:clr>
            <a:srgbClr val="5ACBF0"/>
          </p15:clr>
        </p15:guide>
        <p15:guide id="53" orient="horz" pos="436" userDrawn="1">
          <p15:clr>
            <a:srgbClr val="9FCC3B"/>
          </p15:clr>
        </p15:guide>
        <p15:guide id="54" pos="279" userDrawn="1">
          <p15:clr>
            <a:srgbClr val="9FCC3B"/>
          </p15:clr>
        </p15:guide>
        <p15:guide id="55" pos="7401" userDrawn="1">
          <p15:clr>
            <a:srgbClr val="9FCC3B"/>
          </p15:clr>
        </p15:guide>
        <p15:guide id="56" orient="horz" pos="3747" userDrawn="1">
          <p15:clr>
            <a:srgbClr val="9FCC3B"/>
          </p15:clr>
        </p15:guide>
        <p15:guide id="57" orient="horz" pos="3884" userDrawn="1">
          <p15:clr>
            <a:srgbClr val="000000"/>
          </p15:clr>
        </p15:guide>
        <p15:guide id="58" orient="horz" pos="913" userDrawn="1">
          <p15:clr>
            <a:srgbClr val="C35EA4"/>
          </p15:clr>
        </p15:guide>
        <p15:guide id="59" orient="horz" pos="132" userDrawn="1">
          <p15:clr>
            <a:srgbClr val="000000"/>
          </p15:clr>
        </p15:guide>
        <p15:guide id="60" orient="horz" pos="3571" userDrawn="1">
          <p15:clr>
            <a:srgbClr val="5ACBF0"/>
          </p15:clr>
        </p15:guide>
        <p15:guide id="61" orient="horz" pos="4166" userDrawn="1">
          <p15:clr>
            <a:srgbClr val="000000"/>
          </p15:clr>
        </p15:guide>
        <p15:guide id="62" pos="140" userDrawn="1">
          <p15:clr>
            <a:srgbClr val="000000"/>
          </p15:clr>
        </p15:guide>
        <p15:guide id="63" pos="7537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ppatientsurvey@ipso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gp-patient.co.uk/practices-search" TargetMode="External"/><Relationship Id="rId3" Type="http://schemas.openxmlformats.org/officeDocument/2006/relationships/hyperlink" Target="https://www.gp-patient.co.uk/ICSslidepacks2023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gp-patient.co.uk/pcn-dashboard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://www.gp-patient.co.uk/analysistool" TargetMode="External"/><Relationship Id="rId5" Type="http://schemas.openxmlformats.org/officeDocument/2006/relationships/hyperlink" Target="https://www.gp-patient.co.uk/surveysandreports" TargetMode="External"/><Relationship Id="rId4" Type="http://schemas.openxmlformats.org/officeDocument/2006/relationships/hyperlink" Target="https://www.gp-patient.co.uk/Master%20Blog%20Lis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ppatientsurvey@ipsos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olly.dawson@ipsos.com" TargetMode="External"/><Relationship Id="rId2" Type="http://schemas.openxmlformats.org/officeDocument/2006/relationships/hyperlink" Target="mailto:GPPatientSurvey@Ipsos.com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mailto:rachel.williams@ipso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Woman talking to a doctor">
            <a:extLst>
              <a:ext uri="{FF2B5EF4-FFF2-40B4-BE49-F238E27FC236}">
                <a16:creationId xmlns:a16="http://schemas.microsoft.com/office/drawing/2014/main" id="{73E5FC5D-9262-C7F5-863D-5288257DD4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8" r="28"/>
          <a:stretch/>
        </p:blipFill>
        <p:spPr>
          <a:xfrm>
            <a:off x="1905000" y="0"/>
            <a:ext cx="10300263" cy="6870700"/>
          </a:xfr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F1BB242C-CB72-440E-9602-808C3EC3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1350000"/>
            <a:ext cx="5133059" cy="715669"/>
          </a:xfrm>
        </p:spPr>
        <p:txBody>
          <a:bodyPr/>
          <a:lstStyle/>
          <a:p>
            <a:r>
              <a:rPr lang="en-GB" sz="4000" dirty="0"/>
              <a:t>Unpacking the 2024 </a:t>
            </a:r>
            <a:r>
              <a:rPr lang="en-GB" sz="4000" dirty="0" err="1"/>
              <a:t>gp</a:t>
            </a:r>
            <a:r>
              <a:rPr lang="en-GB" sz="4000" dirty="0"/>
              <a:t> patient survey:</a:t>
            </a:r>
            <a:br>
              <a:rPr lang="en-GB" sz="4000" dirty="0"/>
            </a:br>
            <a:r>
              <a:rPr lang="en-GB" sz="4000" dirty="0">
                <a:solidFill>
                  <a:schemeClr val="tx2"/>
                </a:solidFill>
              </a:rPr>
              <a:t>insights for primary care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37E0D4B-A6F1-8A92-67A3-2F27469130BF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440938" y="3867524"/>
            <a:ext cx="3851275" cy="316753"/>
          </a:xfr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Ipsos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05058EFE-4B93-814A-45B1-03F140DB89CC}"/>
              </a:ext>
            </a:extLst>
          </p:cNvPr>
          <p:cNvSpPr txBox="1"/>
          <p:nvPr/>
        </p:nvSpPr>
        <p:spPr>
          <a:xfrm>
            <a:off x="430556" y="4419591"/>
            <a:ext cx="22364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18 July 2024</a:t>
            </a:r>
          </a:p>
        </p:txBody>
      </p:sp>
      <p:sp>
        <p:nvSpPr>
          <p:cNvPr id="7" name="Parallelogram 1">
            <a:extLst>
              <a:ext uri="{FF2B5EF4-FFF2-40B4-BE49-F238E27FC236}">
                <a16:creationId xmlns:a16="http://schemas.microsoft.com/office/drawing/2014/main" id="{A6BD1784-F3A1-1046-21F9-8FEFED56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6191592" y="431596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8" name="Classification">
            <a:extLst>
              <a:ext uri="{FF2B5EF4-FFF2-40B4-BE49-F238E27FC236}">
                <a16:creationId xmlns:a16="http://schemas.microsoft.com/office/drawing/2014/main" id="{C55BE28C-696E-3867-0F63-F65387A9A6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40938" y="6367305"/>
            <a:ext cx="1859201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Ipsos | GPPS Webinar | July 2024 | Version 1 | Public</a:t>
            </a:r>
          </a:p>
        </p:txBody>
      </p:sp>
      <p:sp>
        <p:nvSpPr>
          <p:cNvPr id="11" name="Triangle">
            <a:extLst>
              <a:ext uri="{FF2B5EF4-FFF2-40B4-BE49-F238E27FC236}">
                <a16:creationId xmlns:a16="http://schemas.microsoft.com/office/drawing/2014/main" id="{E8C2CACD-E824-DE3B-60FE-427B75199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661370" y="3324649"/>
            <a:ext cx="3492560" cy="359409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9" name="Parallelogram 2">
            <a:extLst>
              <a:ext uri="{FF2B5EF4-FFF2-40B4-BE49-F238E27FC236}">
                <a16:creationId xmlns:a16="http://schemas.microsoft.com/office/drawing/2014/main" id="{CEC544CE-DA48-E496-5DA5-4BEDD3E4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7929848" y="5576008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pic>
        <p:nvPicPr>
          <p:cNvPr id="6" name="Ipsos Logo">
            <a:extLst>
              <a:ext uri="{FF2B5EF4-FFF2-40B4-BE49-F238E27FC236}">
                <a16:creationId xmlns:a16="http://schemas.microsoft.com/office/drawing/2014/main" id="{72D43848-10A6-605F-ED59-39D376941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  <p:pic>
        <p:nvPicPr>
          <p:cNvPr id="17" name="Picture 16" descr="A blue and white logo&#10;&#10;Description automatically generated">
            <a:extLst>
              <a:ext uri="{FF2B5EF4-FFF2-40B4-BE49-F238E27FC236}">
                <a16:creationId xmlns:a16="http://schemas.microsoft.com/office/drawing/2014/main" id="{876F9F3E-DF67-50A5-28ED-DFA03C51C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56" y="5762659"/>
            <a:ext cx="893064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5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E4E2-7230-42BB-BB90-7A6FE2225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10</a:t>
            </a:fld>
            <a:r>
              <a:rPr lang="en-GB"/>
              <a:t>  </a:t>
            </a:r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B51713A-0061-4CA7-89C1-41969F918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832" y="6165850"/>
            <a:ext cx="492637" cy="44767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79A241C0-9385-442F-BB8E-C0F0CF64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97170"/>
            <a:ext cx="11219086" cy="775597"/>
          </a:xfrm>
        </p:spPr>
        <p:txBody>
          <a:bodyPr/>
          <a:lstStyle/>
          <a:p>
            <a:r>
              <a:rPr lang="en-GB" dirty="0"/>
              <a:t>Response rates and online response over time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8A579C9-0BA2-4A4C-9D07-21F516963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897587"/>
              </p:ext>
            </p:extLst>
          </p:nvPr>
        </p:nvGraphicFramePr>
        <p:xfrm>
          <a:off x="365029" y="1791535"/>
          <a:ext cx="11304057" cy="432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B19ACDC-FAE1-4546-840C-1EBE4DE0A129}"/>
              </a:ext>
            </a:extLst>
          </p:cNvPr>
          <p:cNvSpPr txBox="1"/>
          <p:nvPr/>
        </p:nvSpPr>
        <p:spPr>
          <a:xfrm>
            <a:off x="10290305" y="1428408"/>
            <a:ext cx="2757562" cy="254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9361">
              <a:lnSpc>
                <a:spcPct val="110000"/>
              </a:lnSpc>
              <a:defRPr/>
            </a:pPr>
            <a:r>
              <a:rPr lang="en-GB" sz="1633" b="1" dirty="0"/>
              <a:t>Response rate</a:t>
            </a:r>
            <a:endParaRPr lang="en-GB" sz="1633" b="1" baseline="30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730299-9297-497E-8C04-7E83CB1CBADC}"/>
              </a:ext>
            </a:extLst>
          </p:cNvPr>
          <p:cNvSpPr/>
          <p:nvPr/>
        </p:nvSpPr>
        <p:spPr>
          <a:xfrm>
            <a:off x="6591202" y="1389438"/>
            <a:ext cx="2447664" cy="347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544"/>
              </a:spcBef>
              <a:spcAft>
                <a:spcPts val="544"/>
              </a:spcAft>
              <a:buClr>
                <a:srgbClr val="5BC5F1"/>
              </a:buClr>
              <a:defRPr/>
            </a:pPr>
            <a:r>
              <a:rPr lang="en-GB" sz="1633" b="1" dirty="0">
                <a:ea typeface="Times New Roman" panose="02020603050405020304" pitchFamily="18" charset="0"/>
                <a:cs typeface="Arial" panose="020B0604020202020204" pitchFamily="34" charset="0"/>
              </a:rPr>
              <a:t>% taking part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D4AA4A-1783-4C36-8B4D-02B8470110B0}"/>
              </a:ext>
            </a:extLst>
          </p:cNvPr>
          <p:cNvSpPr/>
          <p:nvPr/>
        </p:nvSpPr>
        <p:spPr bwMode="gray">
          <a:xfrm>
            <a:off x="9913280" y="1398963"/>
            <a:ext cx="109560" cy="3473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607" tIns="65303" rIns="130607" bIns="65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177"/>
              </a:spcBef>
              <a:buClr>
                <a:schemeClr val="bg2"/>
              </a:buClr>
            </a:pPr>
            <a:endParaRPr lang="en-GB" sz="1814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618772-B4B1-4755-9964-A58D9A82DCBE}"/>
              </a:ext>
            </a:extLst>
          </p:cNvPr>
          <p:cNvSpPr/>
          <p:nvPr/>
        </p:nvSpPr>
        <p:spPr bwMode="gray">
          <a:xfrm>
            <a:off x="6353621" y="1398964"/>
            <a:ext cx="109560" cy="347339"/>
          </a:xfrm>
          <a:prstGeom prst="rect">
            <a:avLst/>
          </a:prstGeom>
          <a:solidFill>
            <a:srgbClr val="2F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607" tIns="65303" rIns="130607" bIns="653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177"/>
              </a:spcBef>
              <a:buClr>
                <a:schemeClr val="bg2"/>
              </a:buClr>
            </a:pPr>
            <a:endParaRPr lang="en-GB" sz="1814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5BDC8F-D97D-D415-CDA7-73B4739FA757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725BFB7-BDCF-CE4C-62C3-04DE017AE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0F3491A-DBA2-EE25-5EED-44787C265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F5455E3-AD81-44ED-CAB1-B96ABD7D7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5D39F06-A9DB-9612-B677-E3293C5D1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3E2C020-810A-455B-1965-8A935832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636ABD3-AFA1-C6E7-ED20-E8964A2D8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69342B6-9A90-BAF1-96FA-C1F25081F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BE19F1E-BFA1-5EF8-7EB7-B6B0BD64A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C706517-E92C-06A5-5FCE-01FB2D37B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6942569-B2FF-E689-4186-F3B08301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DFEF1D4-A900-28BD-3001-054074581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130B60B-C03D-69E8-BE06-A3391356C1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52301B0-20F0-0A54-6865-F7C45DFCF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41B6D55-9D0D-7380-42B5-BC18AF000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56FF1F6-232D-3F96-7F4C-48253FA56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7577899-B921-EA42-2978-D24AA51EC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470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8F01-EA73-4A54-A3F9-3ABF2EFA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people are selected to take part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F16BD-E115-496B-A315-ABDCEBB82C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37230" y="6279028"/>
            <a:ext cx="304370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11</a:t>
            </a:fld>
            <a:r>
              <a:rPr lang="en-GB"/>
              <a:t> 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594FF-C498-4A0B-9213-F94D8A3E63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2769" y="1628845"/>
            <a:ext cx="3517200" cy="3309937"/>
          </a:xfrm>
          <a:solidFill>
            <a:srgbClr val="121B5A"/>
          </a:solidFill>
        </p:spPr>
        <p:txBody>
          <a:bodyPr>
            <a:normAutofit lnSpcReduction="10000"/>
          </a:bodyPr>
          <a:lstStyle/>
          <a:p>
            <a:r>
              <a:rPr lang="en-GB" sz="2400" dirty="0"/>
              <a:t>Random probability survey</a:t>
            </a:r>
          </a:p>
          <a:p>
            <a:r>
              <a:rPr lang="en-GB" sz="2400" b="0" dirty="0"/>
              <a:t>Gold standard in survey research</a:t>
            </a:r>
          </a:p>
          <a:p>
            <a:r>
              <a:rPr lang="en-GB" sz="2400" b="0" dirty="0"/>
              <a:t>Means we only need to invite a small number from each practice</a:t>
            </a:r>
          </a:p>
          <a:p>
            <a:endParaRPr lang="en-GB" sz="24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076E2-F148-4094-A452-9A255BB78DD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60246" y="1625532"/>
            <a:ext cx="3517200" cy="3309937"/>
          </a:xfrm>
          <a:solidFill>
            <a:srgbClr val="1DAFAD"/>
          </a:solidFill>
        </p:spPr>
        <p:txBody>
          <a:bodyPr>
            <a:normAutofit lnSpcReduction="10000"/>
          </a:bodyPr>
          <a:lstStyle/>
          <a:p>
            <a:r>
              <a:rPr lang="en-GB" sz="2400" dirty="0"/>
              <a:t>Eligible patients</a:t>
            </a:r>
          </a:p>
          <a:p>
            <a:r>
              <a:rPr lang="en-GB" sz="2400" b="0" dirty="0"/>
              <a:t>16 or over </a:t>
            </a:r>
          </a:p>
          <a:p>
            <a:r>
              <a:rPr lang="en-GB" sz="2400" b="0" dirty="0"/>
              <a:t>Registered with GP practice for at least 6 months</a:t>
            </a:r>
          </a:p>
          <a:p>
            <a:r>
              <a:rPr lang="en-GB" sz="2400" b="0" dirty="0"/>
              <a:t>Must be invited to take part</a:t>
            </a:r>
          </a:p>
          <a:p>
            <a:endParaRPr lang="en-GB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61A68-66CB-4692-BE61-F1EA4D435C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9148" y="1625532"/>
            <a:ext cx="3517200" cy="3309937"/>
          </a:xfrm>
          <a:solidFill>
            <a:srgbClr val="121B5A"/>
          </a:solidFill>
        </p:spPr>
        <p:txBody>
          <a:bodyPr>
            <a:normAutofit/>
          </a:bodyPr>
          <a:lstStyle/>
          <a:p>
            <a:r>
              <a:rPr lang="en-GB" sz="2400" dirty="0"/>
              <a:t>Data is weighted</a:t>
            </a:r>
          </a:p>
          <a:p>
            <a:r>
              <a:rPr lang="en-GB" sz="2400" b="0" dirty="0"/>
              <a:t>For analysis, we add weights to correct for unequal probability of selection and response and to the profile of the population </a:t>
            </a:r>
          </a:p>
          <a:p>
            <a:endParaRPr lang="en-GB" sz="2400" b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617276-723D-7159-0B59-67EAD78BF396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EA6E109-553A-7EEB-256E-0CB82E864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06009E8-1DC6-E53D-EC19-FFD713AEBE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D478855-1112-585A-C75D-F9623C6416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025E559-B647-DF4A-C121-4AC4B0BE0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99F720F-88DD-DE62-BBB3-74ADFE958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3709631C-3885-0107-7F12-5DBCA26D5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D0EEF98-E32F-36EE-7E27-6F6B2BDD2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DD69100-4700-9975-E0B3-814F83155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3E73E0A-0EDF-4B38-8151-3A5AB994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38ADCB4-3826-BCA8-3990-8B3A8D25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A0780597-A11E-B3FB-A455-630A919DB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9BE4C03-3401-68E6-86FF-DD006F63F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A514365-3DD5-44C0-CC91-15AE4642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61088D1-FE72-A358-4B3A-C0EC03295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0D564F-C35E-DD9B-2896-6E080A811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88D3BFA-87A4-3969-2856-27F6463F0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134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61A408FF-5E69-6A93-4DE5-8F58DE5A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GPPS 2024 </a:t>
            </a:r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10" name="Parallelogram">
            <a:extLst>
              <a:ext uri="{FF2B5EF4-FFF2-40B4-BE49-F238E27FC236}">
                <a16:creationId xmlns:a16="http://schemas.microsoft.com/office/drawing/2014/main" id="{0EC7448C-350A-4BAB-4D9D-BACA767A5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8522171" y="5570679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rgbClr val="1DA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09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429C-EE53-9C3D-9E98-8327AD49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 Questionnaire content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BFD71E-2FE1-A98F-9E4C-2D34F8C43D6F}"/>
              </a:ext>
            </a:extLst>
          </p:cNvPr>
          <p:cNvGrpSpPr/>
          <p:nvPr/>
        </p:nvGrpSpPr>
        <p:grpSpPr>
          <a:xfrm>
            <a:off x="743891" y="1557193"/>
            <a:ext cx="10704218" cy="4134010"/>
            <a:chOff x="525101" y="1647728"/>
            <a:chExt cx="10704218" cy="41340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254A4A-D9FA-927D-014E-9BEA95E60271}"/>
                </a:ext>
              </a:extLst>
            </p:cNvPr>
            <p:cNvGrpSpPr/>
            <p:nvPr/>
          </p:nvGrpSpPr>
          <p:grpSpPr>
            <a:xfrm>
              <a:off x="525101" y="1647728"/>
              <a:ext cx="10704218" cy="4134010"/>
              <a:chOff x="525101" y="1647728"/>
              <a:chExt cx="10704218" cy="413401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FEF3E28-8B04-326E-4FE0-8CCC3019DAC2}"/>
                  </a:ext>
                </a:extLst>
              </p:cNvPr>
              <p:cNvSpPr/>
              <p:nvPr/>
            </p:nvSpPr>
            <p:spPr>
              <a:xfrm>
                <a:off x="525101" y="1665838"/>
                <a:ext cx="3114392" cy="1068309"/>
              </a:xfrm>
              <a:prstGeom prst="roundRect">
                <a:avLst/>
              </a:prstGeom>
              <a:solidFill>
                <a:srgbClr val="121B5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9791A30-BCB5-5942-71B9-D8090F7C9388}"/>
                  </a:ext>
                </a:extLst>
              </p:cNvPr>
              <p:cNvSpPr/>
              <p:nvPr/>
            </p:nvSpPr>
            <p:spPr>
              <a:xfrm>
                <a:off x="4320014" y="1647728"/>
                <a:ext cx="3114392" cy="1068309"/>
              </a:xfrm>
              <a:prstGeom prst="roundRect">
                <a:avLst/>
              </a:prstGeom>
              <a:solidFill>
                <a:srgbClr val="1DAFA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0930F82-EBA3-BE32-CD14-7AAB3E96E2F6}"/>
                  </a:ext>
                </a:extLst>
              </p:cNvPr>
              <p:cNvSpPr/>
              <p:nvPr/>
            </p:nvSpPr>
            <p:spPr>
              <a:xfrm>
                <a:off x="8114927" y="1651412"/>
                <a:ext cx="3114392" cy="1068309"/>
              </a:xfrm>
              <a:prstGeom prst="roundRect">
                <a:avLst/>
              </a:prstGeom>
              <a:solidFill>
                <a:srgbClr val="121B5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1D6F096-0CE3-2BB6-DB38-13CCE3D49269}"/>
                  </a:ext>
                </a:extLst>
              </p:cNvPr>
              <p:cNvSpPr/>
              <p:nvPr/>
            </p:nvSpPr>
            <p:spPr>
              <a:xfrm>
                <a:off x="525101" y="3192597"/>
                <a:ext cx="3114392" cy="1068309"/>
              </a:xfrm>
              <a:prstGeom prst="roundRect">
                <a:avLst/>
              </a:prstGeom>
              <a:solidFill>
                <a:srgbClr val="1DAFA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D6516CE-5ABA-737B-7DA9-E6D0B908C481}"/>
                  </a:ext>
                </a:extLst>
              </p:cNvPr>
              <p:cNvSpPr/>
              <p:nvPr/>
            </p:nvSpPr>
            <p:spPr>
              <a:xfrm>
                <a:off x="4320014" y="3181857"/>
                <a:ext cx="3114392" cy="1068309"/>
              </a:xfrm>
              <a:prstGeom prst="roundRect">
                <a:avLst/>
              </a:prstGeom>
              <a:solidFill>
                <a:srgbClr val="121B5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21E8E55-E590-B888-281F-75C1DE76E156}"/>
                  </a:ext>
                </a:extLst>
              </p:cNvPr>
              <p:cNvSpPr/>
              <p:nvPr/>
            </p:nvSpPr>
            <p:spPr>
              <a:xfrm>
                <a:off x="8114927" y="3178171"/>
                <a:ext cx="3114392" cy="1068309"/>
              </a:xfrm>
              <a:prstGeom prst="roundRect">
                <a:avLst/>
              </a:prstGeom>
              <a:solidFill>
                <a:srgbClr val="1DAFA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1BEA176-1597-48ED-E2EB-41A9381A5EAB}"/>
                  </a:ext>
                </a:extLst>
              </p:cNvPr>
              <p:cNvSpPr/>
              <p:nvPr/>
            </p:nvSpPr>
            <p:spPr>
              <a:xfrm>
                <a:off x="525101" y="4713429"/>
                <a:ext cx="3114392" cy="1068309"/>
              </a:xfrm>
              <a:prstGeom prst="roundRect">
                <a:avLst/>
              </a:prstGeom>
              <a:solidFill>
                <a:srgbClr val="121B5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F670B0A-97CE-0FF1-0626-C9EAEA197413}"/>
                  </a:ext>
                </a:extLst>
              </p:cNvPr>
              <p:cNvSpPr/>
              <p:nvPr/>
            </p:nvSpPr>
            <p:spPr>
              <a:xfrm>
                <a:off x="4320014" y="4695319"/>
                <a:ext cx="3114392" cy="1068309"/>
              </a:xfrm>
              <a:prstGeom prst="roundRect">
                <a:avLst/>
              </a:prstGeom>
              <a:solidFill>
                <a:srgbClr val="1DAFA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448670A-9F82-5303-E2E5-3AD283C99272}"/>
                  </a:ext>
                </a:extLst>
              </p:cNvPr>
              <p:cNvSpPr/>
              <p:nvPr/>
            </p:nvSpPr>
            <p:spPr>
              <a:xfrm>
                <a:off x="8114927" y="4699003"/>
                <a:ext cx="3114392" cy="1068309"/>
              </a:xfrm>
              <a:prstGeom prst="roundRect">
                <a:avLst/>
              </a:prstGeom>
              <a:solidFill>
                <a:srgbClr val="121B5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>
                  <a:lnSpc>
                    <a:spcPct val="11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A737BD-228E-D53A-11A3-AB29CFBE0A2B}"/>
                </a:ext>
              </a:extLst>
            </p:cNvPr>
            <p:cNvSpPr txBox="1"/>
            <p:nvPr/>
          </p:nvSpPr>
          <p:spPr>
            <a:xfrm>
              <a:off x="828392" y="1883752"/>
              <a:ext cx="2507810" cy="603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  <a:buSzPct val="100000"/>
              </a:pPr>
              <a:r>
                <a:rPr lang="en-GB" b="1" dirty="0">
                  <a:solidFill>
                    <a:schemeClr val="bg1"/>
                  </a:solidFill>
                </a:rPr>
                <a:t>Your GP practice services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0EA5CC-AD1A-5CFD-20D6-44ED93827DAB}"/>
                </a:ext>
              </a:extLst>
            </p:cNvPr>
            <p:cNvSpPr txBox="1"/>
            <p:nvPr/>
          </p:nvSpPr>
          <p:spPr>
            <a:xfrm>
              <a:off x="4667068" y="2014621"/>
              <a:ext cx="2507810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  <a:buSzPct val="100000"/>
              </a:pPr>
              <a:r>
                <a:rPr lang="en-GB" b="1" dirty="0">
                  <a:solidFill>
                    <a:schemeClr val="bg1"/>
                  </a:solidFill>
                </a:rPr>
                <a:t>Your last contact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8774B1-5FB2-EA79-0243-82A6BDA7F68A}"/>
                </a:ext>
              </a:extLst>
            </p:cNvPr>
            <p:cNvSpPr txBox="1"/>
            <p:nvPr/>
          </p:nvSpPr>
          <p:spPr>
            <a:xfrm>
              <a:off x="8418218" y="1991816"/>
              <a:ext cx="2507810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  <a:buSzPct val="100000"/>
              </a:pPr>
              <a:r>
                <a:rPr lang="en-GB" b="1" dirty="0">
                  <a:solidFill>
                    <a:schemeClr val="bg1"/>
                  </a:solidFill>
                </a:rPr>
                <a:t>Your last appointment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16C3AF-DEE2-2B65-4434-5F292AD6E1A6}"/>
                </a:ext>
              </a:extLst>
            </p:cNvPr>
            <p:cNvSpPr txBox="1"/>
            <p:nvPr/>
          </p:nvSpPr>
          <p:spPr>
            <a:xfrm>
              <a:off x="854041" y="3559301"/>
              <a:ext cx="2507810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  <a:buSzPct val="100000"/>
              </a:pPr>
              <a:r>
                <a:rPr lang="en-GB" b="1" dirty="0">
                  <a:solidFill>
                    <a:schemeClr val="bg1"/>
                  </a:solidFill>
                </a:rPr>
                <a:t>Overall experience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DD1199-9328-2ACE-6598-08597CDA30F1}"/>
                </a:ext>
              </a:extLst>
            </p:cNvPr>
            <p:cNvSpPr txBox="1"/>
            <p:nvPr/>
          </p:nvSpPr>
          <p:spPr>
            <a:xfrm>
              <a:off x="4667068" y="3439112"/>
              <a:ext cx="2507810" cy="603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  <a:buSzPct val="100000"/>
              </a:pPr>
              <a:r>
                <a:rPr lang="en-GB" b="1" dirty="0">
                  <a:solidFill>
                    <a:schemeClr val="bg1"/>
                  </a:solidFill>
                </a:rPr>
                <a:t>When your GP practice is closed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56D194-9D24-3324-6419-70230EFC9E52}"/>
                </a:ext>
              </a:extLst>
            </p:cNvPr>
            <p:cNvSpPr txBox="1"/>
            <p:nvPr/>
          </p:nvSpPr>
          <p:spPr>
            <a:xfrm>
              <a:off x="820094" y="5049623"/>
              <a:ext cx="2507810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  <a:buSzPct val="100000"/>
              </a:pPr>
              <a:r>
                <a:rPr lang="en-GB" b="1" dirty="0">
                  <a:solidFill>
                    <a:schemeClr val="bg1"/>
                  </a:solidFill>
                </a:rPr>
                <a:t>Pharmacy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BED420-6E5B-C5FC-E706-C4DC47150E6F}"/>
                </a:ext>
              </a:extLst>
            </p:cNvPr>
            <p:cNvSpPr txBox="1"/>
            <p:nvPr/>
          </p:nvSpPr>
          <p:spPr>
            <a:xfrm>
              <a:off x="8418218" y="3507499"/>
              <a:ext cx="2507810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  <a:buSzPct val="100000"/>
              </a:pPr>
              <a:r>
                <a:rPr lang="en-GB" b="1" dirty="0">
                  <a:solidFill>
                    <a:schemeClr val="bg1"/>
                  </a:solidFill>
                </a:rPr>
                <a:t>Your health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57C892-00CE-B185-F347-D1D5A1B48138}"/>
                </a:ext>
              </a:extLst>
            </p:cNvPr>
            <p:cNvSpPr txBox="1"/>
            <p:nvPr/>
          </p:nvSpPr>
          <p:spPr>
            <a:xfrm>
              <a:off x="4623305" y="5049623"/>
              <a:ext cx="2507810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  <a:buSzPct val="100000"/>
              </a:pPr>
              <a:r>
                <a:rPr lang="en-GB" b="1" dirty="0">
                  <a:solidFill>
                    <a:schemeClr val="bg1"/>
                  </a:solidFill>
                </a:rPr>
                <a:t>Dentistry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A1677F-1577-7B2E-7C08-FD75B9DA7CB0}"/>
                </a:ext>
              </a:extLst>
            </p:cNvPr>
            <p:cNvSpPr txBox="1"/>
            <p:nvPr/>
          </p:nvSpPr>
          <p:spPr>
            <a:xfrm>
              <a:off x="8418218" y="4931343"/>
              <a:ext cx="2507810" cy="603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  <a:buSzPct val="100000"/>
              </a:pPr>
              <a:r>
                <a:rPr lang="en-GB" b="1" dirty="0">
                  <a:solidFill>
                    <a:schemeClr val="bg1"/>
                  </a:solidFill>
                </a:rPr>
                <a:t>Some questions about you (Demographics)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E2CBFC2-55A9-46D3-BD68-38E5D65C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536" y="259047"/>
            <a:ext cx="1588075" cy="1072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E5C27F-0A25-CC68-6F62-EAEF130997A5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845886AE-D09B-D776-3A1F-40691C6A2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E073D0C-AA66-17E6-054E-414DA6BA9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1557855-DDD8-4717-7492-3095A5B7F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F8F1124-AC23-80F0-777E-392724B527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13680C9-672D-2CED-9B6E-FA7A998F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6B20D773-8A0E-D90D-21F9-66952FE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C3CF7FF4-4E7A-FC05-EA45-7209C896B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C00EE8C-9DE4-C7AA-C160-A4F6B8454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F51D3056-45D6-3BED-AF26-2C18EAA41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5B094811-CDCD-AA63-0DB0-777ED8A89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13E1402B-F8B7-5948-ADC4-3D7F6237F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A93A6A63-22DC-8721-FFDC-FB00DAF7D0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CFF23B14-9C41-B061-1C15-C71E59912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2B7F1105-9F95-290A-272A-D9112D817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E737D4A2-45C9-1B3B-7341-1CDBD1E8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57AE25F6-8F1B-D773-B4C5-0D09AFFD2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572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B64C-BFC4-7193-C9C7-11B47A39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 a good overall experience…</a:t>
            </a:r>
          </a:p>
        </p:txBody>
      </p:sp>
      <p:graphicFrame>
        <p:nvGraphicFramePr>
          <p:cNvPr id="3" name="Chart">
            <a:extLst>
              <a:ext uri="{FF2B5EF4-FFF2-40B4-BE49-F238E27FC236}">
                <a16:creationId xmlns:a16="http://schemas.microsoft.com/office/drawing/2014/main" id="{86871A20-10EE-8B85-41CF-183E2633B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537466"/>
              </p:ext>
            </p:extLst>
          </p:nvPr>
        </p:nvGraphicFramePr>
        <p:xfrm>
          <a:off x="2650870" y="1592826"/>
          <a:ext cx="6797930" cy="436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ICON: Phone">
            <a:extLst>
              <a:ext uri="{FF2B5EF4-FFF2-40B4-BE49-F238E27FC236}">
                <a16:creationId xmlns:a16="http://schemas.microsoft.com/office/drawing/2014/main" id="{CAA26A8E-30D3-70EF-1928-BCC1E3DCFC13}"/>
              </a:ext>
            </a:extLst>
          </p:cNvPr>
          <p:cNvSpPr>
            <a:spLocks noChangeAspect="1"/>
          </p:cNvSpPr>
          <p:nvPr/>
        </p:nvSpPr>
        <p:spPr>
          <a:xfrm>
            <a:off x="2323544" y="1813858"/>
            <a:ext cx="654653" cy="645250"/>
          </a:xfrm>
          <a:custGeom>
            <a:avLst/>
            <a:gdLst>
              <a:gd name="connsiteX0" fmla="*/ 111005 w 182623"/>
              <a:gd name="connsiteY0" fmla="*/ 120874 h 180000"/>
              <a:gd name="connsiteX1" fmla="*/ 122598 w 182623"/>
              <a:gd name="connsiteY1" fmla="*/ 120874 h 180000"/>
              <a:gd name="connsiteX2" fmla="*/ 148641 w 182623"/>
              <a:gd name="connsiteY2" fmla="*/ 146999 h 180000"/>
              <a:gd name="connsiteX3" fmla="*/ 148641 w 182623"/>
              <a:gd name="connsiteY3" fmla="*/ 147137 h 180000"/>
              <a:gd name="connsiteX4" fmla="*/ 148641 w 182623"/>
              <a:gd name="connsiteY4" fmla="*/ 158730 h 180000"/>
              <a:gd name="connsiteX5" fmla="*/ 145729 w 182623"/>
              <a:gd name="connsiteY5" fmla="*/ 161477 h 180000"/>
              <a:gd name="connsiteX6" fmla="*/ 108258 w 182623"/>
              <a:gd name="connsiteY6" fmla="*/ 123841 h 180000"/>
              <a:gd name="connsiteX7" fmla="*/ 89220 w 182623"/>
              <a:gd name="connsiteY7" fmla="*/ 52416 h 180000"/>
              <a:gd name="connsiteX8" fmla="*/ 128065 w 182623"/>
              <a:gd name="connsiteY8" fmla="*/ 96151 h 180000"/>
              <a:gd name="connsiteX9" fmla="*/ 117076 w 182623"/>
              <a:gd name="connsiteY9" fmla="*/ 96151 h 180000"/>
              <a:gd name="connsiteX10" fmla="*/ 89220 w 182623"/>
              <a:gd name="connsiteY10" fmla="*/ 63625 h 180000"/>
              <a:gd name="connsiteX11" fmla="*/ 12656 w 182623"/>
              <a:gd name="connsiteY11" fmla="*/ 39998 h 180000"/>
              <a:gd name="connsiteX12" fmla="*/ 50100 w 182623"/>
              <a:gd name="connsiteY12" fmla="*/ 77414 h 180000"/>
              <a:gd name="connsiteX13" fmla="*/ 44276 w 182623"/>
              <a:gd name="connsiteY13" fmla="*/ 83073 h 180000"/>
              <a:gd name="connsiteX14" fmla="*/ 44276 w 182623"/>
              <a:gd name="connsiteY14" fmla="*/ 88897 h 180000"/>
              <a:gd name="connsiteX15" fmla="*/ 90977 w 182623"/>
              <a:gd name="connsiteY15" fmla="*/ 135599 h 180000"/>
              <a:gd name="connsiteX16" fmla="*/ 91025 w 182623"/>
              <a:gd name="connsiteY16" fmla="*/ 135646 h 180000"/>
              <a:gd name="connsiteX17" fmla="*/ 96774 w 182623"/>
              <a:gd name="connsiteY17" fmla="*/ 135599 h 180000"/>
              <a:gd name="connsiteX18" fmla="*/ 102434 w 182623"/>
              <a:gd name="connsiteY18" fmla="*/ 129775 h 180000"/>
              <a:gd name="connsiteX19" fmla="*/ 140014 w 182623"/>
              <a:gd name="connsiteY19" fmla="*/ 167219 h 180000"/>
              <a:gd name="connsiteX20" fmla="*/ 134850 w 182623"/>
              <a:gd name="connsiteY20" fmla="*/ 172383 h 180000"/>
              <a:gd name="connsiteX21" fmla="*/ 115619 w 182623"/>
              <a:gd name="connsiteY21" fmla="*/ 179938 h 180000"/>
              <a:gd name="connsiteX22" fmla="*/ 85401 w 182623"/>
              <a:gd name="connsiteY22" fmla="*/ 171147 h 180000"/>
              <a:gd name="connsiteX23" fmla="*/ 73478 w 182623"/>
              <a:gd name="connsiteY23" fmla="*/ 163592 h 180000"/>
              <a:gd name="connsiteX24" fmla="*/ 15788 w 182623"/>
              <a:gd name="connsiteY24" fmla="*/ 104034 h 180000"/>
              <a:gd name="connsiteX25" fmla="*/ 4442 w 182623"/>
              <a:gd name="connsiteY25" fmla="*/ 84282 h 180000"/>
              <a:gd name="connsiteX26" fmla="*/ 47 w 182623"/>
              <a:gd name="connsiteY26" fmla="*/ 59750 h 180000"/>
              <a:gd name="connsiteX27" fmla="*/ 6338 w 182623"/>
              <a:gd name="connsiteY27" fmla="*/ 46234 h 180000"/>
              <a:gd name="connsiteX28" fmla="*/ 12656 w 182623"/>
              <a:gd name="connsiteY28" fmla="*/ 39998 h 180000"/>
              <a:gd name="connsiteX29" fmla="*/ 27079 w 182623"/>
              <a:gd name="connsiteY29" fmla="*/ 28928 h 180000"/>
              <a:gd name="connsiteX30" fmla="*/ 32875 w 182623"/>
              <a:gd name="connsiteY30" fmla="*/ 31346 h 180000"/>
              <a:gd name="connsiteX31" fmla="*/ 58918 w 182623"/>
              <a:gd name="connsiteY31" fmla="*/ 57416 h 180000"/>
              <a:gd name="connsiteX32" fmla="*/ 61308 w 182623"/>
              <a:gd name="connsiteY32" fmla="*/ 63185 h 180000"/>
              <a:gd name="connsiteX33" fmla="*/ 59000 w 182623"/>
              <a:gd name="connsiteY33" fmla="*/ 68899 h 180000"/>
              <a:gd name="connsiteX34" fmla="*/ 56006 w 182623"/>
              <a:gd name="connsiteY34" fmla="*/ 71756 h 180000"/>
              <a:gd name="connsiteX35" fmla="*/ 18425 w 182623"/>
              <a:gd name="connsiteY35" fmla="*/ 34258 h 180000"/>
              <a:gd name="connsiteX36" fmla="*/ 21310 w 182623"/>
              <a:gd name="connsiteY36" fmla="*/ 31346 h 180000"/>
              <a:gd name="connsiteX37" fmla="*/ 27079 w 182623"/>
              <a:gd name="connsiteY37" fmla="*/ 28928 h 180000"/>
              <a:gd name="connsiteX38" fmla="*/ 89220 w 182623"/>
              <a:gd name="connsiteY38" fmla="*/ 25548 h 180000"/>
              <a:gd name="connsiteX39" fmla="*/ 154327 w 182623"/>
              <a:gd name="connsiteY39" fmla="*/ 90656 h 180000"/>
              <a:gd name="connsiteX40" fmla="*/ 154080 w 182623"/>
              <a:gd name="connsiteY40" fmla="*/ 96150 h 180000"/>
              <a:gd name="connsiteX41" fmla="*/ 143091 w 182623"/>
              <a:gd name="connsiteY41" fmla="*/ 96150 h 180000"/>
              <a:gd name="connsiteX42" fmla="*/ 143366 w 182623"/>
              <a:gd name="connsiteY42" fmla="*/ 90656 h 180000"/>
              <a:gd name="connsiteX43" fmla="*/ 89220 w 182623"/>
              <a:gd name="connsiteY43" fmla="*/ 36537 h 180000"/>
              <a:gd name="connsiteX44" fmla="*/ 89220 w 182623"/>
              <a:gd name="connsiteY44" fmla="*/ 0 h 180000"/>
              <a:gd name="connsiteX45" fmla="*/ 91967 w 182623"/>
              <a:gd name="connsiteY45" fmla="*/ 0 h 180000"/>
              <a:gd name="connsiteX46" fmla="*/ 182623 w 182623"/>
              <a:gd name="connsiteY46" fmla="*/ 90656 h 180000"/>
              <a:gd name="connsiteX47" fmla="*/ 182431 w 182623"/>
              <a:gd name="connsiteY47" fmla="*/ 96150 h 180000"/>
              <a:gd name="connsiteX48" fmla="*/ 171442 w 182623"/>
              <a:gd name="connsiteY48" fmla="*/ 96150 h 180000"/>
              <a:gd name="connsiteX49" fmla="*/ 171662 w 182623"/>
              <a:gd name="connsiteY49" fmla="*/ 90656 h 180000"/>
              <a:gd name="connsiteX50" fmla="*/ 91995 w 182623"/>
              <a:gd name="connsiteY50" fmla="*/ 10989 h 180000"/>
              <a:gd name="connsiteX51" fmla="*/ 91967 w 182623"/>
              <a:gd name="connsiteY51" fmla="*/ 10989 h 180000"/>
              <a:gd name="connsiteX52" fmla="*/ 89220 w 182623"/>
              <a:gd name="connsiteY52" fmla="*/ 10989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2623" h="180000">
                <a:moveTo>
                  <a:pt x="111005" y="120874"/>
                </a:moveTo>
                <a:cubicBezTo>
                  <a:pt x="114217" y="117697"/>
                  <a:pt x="119387" y="117697"/>
                  <a:pt x="122598" y="120874"/>
                </a:cubicBezTo>
                <a:lnTo>
                  <a:pt x="148641" y="146999"/>
                </a:lnTo>
                <a:lnTo>
                  <a:pt x="148641" y="147137"/>
                </a:lnTo>
                <a:cubicBezTo>
                  <a:pt x="151819" y="150348"/>
                  <a:pt x="151819" y="155519"/>
                  <a:pt x="148641" y="158730"/>
                </a:cubicBezTo>
                <a:lnTo>
                  <a:pt x="145729" y="161477"/>
                </a:lnTo>
                <a:lnTo>
                  <a:pt x="108258" y="123841"/>
                </a:lnTo>
                <a:close/>
                <a:moveTo>
                  <a:pt x="89220" y="52416"/>
                </a:moveTo>
                <a:cubicBezTo>
                  <a:pt x="110720" y="56264"/>
                  <a:pt x="126781" y="74347"/>
                  <a:pt x="128065" y="96151"/>
                </a:cubicBezTo>
                <a:lnTo>
                  <a:pt x="117076" y="96151"/>
                </a:lnTo>
                <a:cubicBezTo>
                  <a:pt x="115885" y="80391"/>
                  <a:pt x="104609" y="67225"/>
                  <a:pt x="89220" y="63625"/>
                </a:cubicBezTo>
                <a:close/>
                <a:moveTo>
                  <a:pt x="12656" y="39998"/>
                </a:moveTo>
                <a:lnTo>
                  <a:pt x="50100" y="77414"/>
                </a:lnTo>
                <a:lnTo>
                  <a:pt x="44276" y="83073"/>
                </a:lnTo>
                <a:cubicBezTo>
                  <a:pt x="42670" y="84682"/>
                  <a:pt x="42670" y="87288"/>
                  <a:pt x="44276" y="88897"/>
                </a:cubicBezTo>
                <a:lnTo>
                  <a:pt x="90977" y="135599"/>
                </a:lnTo>
                <a:cubicBezTo>
                  <a:pt x="90993" y="135614"/>
                  <a:pt x="91009" y="135630"/>
                  <a:pt x="91025" y="135646"/>
                </a:cubicBezTo>
                <a:cubicBezTo>
                  <a:pt x="92626" y="137221"/>
                  <a:pt x="95200" y="137199"/>
                  <a:pt x="96774" y="135599"/>
                </a:cubicBezTo>
                <a:lnTo>
                  <a:pt x="102434" y="129775"/>
                </a:lnTo>
                <a:lnTo>
                  <a:pt x="140014" y="167219"/>
                </a:lnTo>
                <a:lnTo>
                  <a:pt x="134850" y="172383"/>
                </a:lnTo>
                <a:cubicBezTo>
                  <a:pt x="129915" y="177685"/>
                  <a:pt x="122843" y="180463"/>
                  <a:pt x="115619" y="179938"/>
                </a:cubicBezTo>
                <a:cubicBezTo>
                  <a:pt x="105058" y="179067"/>
                  <a:pt x="94781" y="176077"/>
                  <a:pt x="85401" y="171147"/>
                </a:cubicBezTo>
                <a:cubicBezTo>
                  <a:pt x="81251" y="168918"/>
                  <a:pt x="77266" y="166393"/>
                  <a:pt x="73478" y="163592"/>
                </a:cubicBezTo>
                <a:cubicBezTo>
                  <a:pt x="50793" y="147405"/>
                  <a:pt x="31244" y="127224"/>
                  <a:pt x="15788" y="104034"/>
                </a:cubicBezTo>
                <a:cubicBezTo>
                  <a:pt x="11344" y="97853"/>
                  <a:pt x="7543" y="91235"/>
                  <a:pt x="4442" y="84282"/>
                </a:cubicBezTo>
                <a:cubicBezTo>
                  <a:pt x="1208" y="76523"/>
                  <a:pt x="-293" y="68150"/>
                  <a:pt x="47" y="59750"/>
                </a:cubicBezTo>
                <a:cubicBezTo>
                  <a:pt x="315" y="54600"/>
                  <a:pt x="2570" y="49755"/>
                  <a:pt x="6338" y="46234"/>
                </a:cubicBezTo>
                <a:cubicBezTo>
                  <a:pt x="7876" y="44778"/>
                  <a:pt x="10239" y="42416"/>
                  <a:pt x="12656" y="39998"/>
                </a:cubicBezTo>
                <a:close/>
                <a:moveTo>
                  <a:pt x="27079" y="28928"/>
                </a:moveTo>
                <a:cubicBezTo>
                  <a:pt x="29254" y="28937"/>
                  <a:pt x="31338" y="29806"/>
                  <a:pt x="32875" y="31346"/>
                </a:cubicBezTo>
                <a:lnTo>
                  <a:pt x="58918" y="57416"/>
                </a:lnTo>
                <a:cubicBezTo>
                  <a:pt x="60455" y="58941"/>
                  <a:pt x="61317" y="61019"/>
                  <a:pt x="61308" y="63185"/>
                </a:cubicBezTo>
                <a:cubicBezTo>
                  <a:pt x="61307" y="65317"/>
                  <a:pt x="60479" y="67364"/>
                  <a:pt x="59000" y="68899"/>
                </a:cubicBezTo>
                <a:lnTo>
                  <a:pt x="56006" y="71756"/>
                </a:lnTo>
                <a:lnTo>
                  <a:pt x="18425" y="34258"/>
                </a:lnTo>
                <a:lnTo>
                  <a:pt x="21310" y="31346"/>
                </a:lnTo>
                <a:cubicBezTo>
                  <a:pt x="22841" y="29813"/>
                  <a:pt x="24913" y="28945"/>
                  <a:pt x="27079" y="28928"/>
                </a:cubicBezTo>
                <a:close/>
                <a:moveTo>
                  <a:pt x="89220" y="25548"/>
                </a:moveTo>
                <a:cubicBezTo>
                  <a:pt x="125165" y="25578"/>
                  <a:pt x="154297" y="54710"/>
                  <a:pt x="154327" y="90656"/>
                </a:cubicBezTo>
                <a:cubicBezTo>
                  <a:pt x="154327" y="92496"/>
                  <a:pt x="154327" y="94337"/>
                  <a:pt x="154080" y="96150"/>
                </a:cubicBezTo>
                <a:lnTo>
                  <a:pt x="143091" y="96150"/>
                </a:lnTo>
                <a:cubicBezTo>
                  <a:pt x="143280" y="94325"/>
                  <a:pt x="143371" y="92491"/>
                  <a:pt x="143366" y="90656"/>
                </a:cubicBezTo>
                <a:cubicBezTo>
                  <a:pt x="143320" y="60775"/>
                  <a:pt x="119101" y="36567"/>
                  <a:pt x="89220" y="36537"/>
                </a:cubicBezTo>
                <a:close/>
                <a:moveTo>
                  <a:pt x="89220" y="0"/>
                </a:moveTo>
                <a:lnTo>
                  <a:pt x="91967" y="0"/>
                </a:lnTo>
                <a:cubicBezTo>
                  <a:pt x="142035" y="0"/>
                  <a:pt x="182623" y="40588"/>
                  <a:pt x="182623" y="90656"/>
                </a:cubicBezTo>
                <a:cubicBezTo>
                  <a:pt x="182623" y="92496"/>
                  <a:pt x="182623" y="94337"/>
                  <a:pt x="182431" y="96150"/>
                </a:cubicBezTo>
                <a:lnTo>
                  <a:pt x="171442" y="96150"/>
                </a:lnTo>
                <a:cubicBezTo>
                  <a:pt x="171442" y="94337"/>
                  <a:pt x="171662" y="92496"/>
                  <a:pt x="171662" y="90656"/>
                </a:cubicBezTo>
                <a:cubicBezTo>
                  <a:pt x="171662" y="46657"/>
                  <a:pt x="135994" y="10989"/>
                  <a:pt x="91995" y="10989"/>
                </a:cubicBezTo>
                <a:cubicBezTo>
                  <a:pt x="91985" y="10989"/>
                  <a:pt x="91976" y="10989"/>
                  <a:pt x="91967" y="10989"/>
                </a:cubicBezTo>
                <a:cubicBezTo>
                  <a:pt x="91033" y="10989"/>
                  <a:pt x="90127" y="10989"/>
                  <a:pt x="89220" y="10989"/>
                </a:cubicBezTo>
                <a:close/>
              </a:path>
            </a:pathLst>
          </a:custGeom>
          <a:solidFill>
            <a:srgbClr val="222D96"/>
          </a:solidFill>
          <a:ln w="29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5" name="ICON: GP">
            <a:extLst>
              <a:ext uri="{FF2B5EF4-FFF2-40B4-BE49-F238E27FC236}">
                <a16:creationId xmlns:a16="http://schemas.microsoft.com/office/drawing/2014/main" id="{12A9BBBD-CE61-28EB-66EB-010A2DC893DF}"/>
              </a:ext>
            </a:extLst>
          </p:cNvPr>
          <p:cNvSpPr>
            <a:spLocks noChangeAspect="1"/>
          </p:cNvSpPr>
          <p:nvPr/>
        </p:nvSpPr>
        <p:spPr>
          <a:xfrm>
            <a:off x="2323544" y="2687686"/>
            <a:ext cx="553636" cy="645251"/>
          </a:xfrm>
          <a:custGeom>
            <a:avLst/>
            <a:gdLst>
              <a:gd name="connsiteX0" fmla="*/ 415291 w 535305"/>
              <a:gd name="connsiteY0" fmla="*/ 430530 h 623888"/>
              <a:gd name="connsiteX1" fmla="*/ 432436 w 535305"/>
              <a:gd name="connsiteY1" fmla="*/ 447675 h 623888"/>
              <a:gd name="connsiteX2" fmla="*/ 415291 w 535305"/>
              <a:gd name="connsiteY2" fmla="*/ 464820 h 623888"/>
              <a:gd name="connsiteX3" fmla="*/ 398146 w 535305"/>
              <a:gd name="connsiteY3" fmla="*/ 447675 h 623888"/>
              <a:gd name="connsiteX4" fmla="*/ 415291 w 535305"/>
              <a:gd name="connsiteY4" fmla="*/ 430530 h 623888"/>
              <a:gd name="connsiteX5" fmla="*/ 136208 w 535305"/>
              <a:gd name="connsiteY5" fmla="*/ 303848 h 623888"/>
              <a:gd name="connsiteX6" fmla="*/ 154305 w 535305"/>
              <a:gd name="connsiteY6" fmla="*/ 318136 h 623888"/>
              <a:gd name="connsiteX7" fmla="*/ 120015 w 535305"/>
              <a:gd name="connsiteY7" fmla="*/ 421005 h 623888"/>
              <a:gd name="connsiteX8" fmla="*/ 56198 w 535305"/>
              <a:gd name="connsiteY8" fmla="*/ 496253 h 623888"/>
              <a:gd name="connsiteX9" fmla="*/ 56198 w 535305"/>
              <a:gd name="connsiteY9" fmla="*/ 544831 h 623888"/>
              <a:gd name="connsiteX10" fmla="*/ 69533 w 535305"/>
              <a:gd name="connsiteY10" fmla="*/ 558166 h 623888"/>
              <a:gd name="connsiteX11" fmla="*/ 102870 w 535305"/>
              <a:gd name="connsiteY11" fmla="*/ 558166 h 623888"/>
              <a:gd name="connsiteX12" fmla="*/ 116205 w 535305"/>
              <a:gd name="connsiteY12" fmla="*/ 544831 h 623888"/>
              <a:gd name="connsiteX13" fmla="*/ 102870 w 535305"/>
              <a:gd name="connsiteY13" fmla="*/ 531495 h 623888"/>
              <a:gd name="connsiteX14" fmla="*/ 81915 w 535305"/>
              <a:gd name="connsiteY14" fmla="*/ 531495 h 623888"/>
              <a:gd name="connsiteX15" fmla="*/ 81915 w 535305"/>
              <a:gd name="connsiteY15" fmla="*/ 496253 h 623888"/>
              <a:gd name="connsiteX16" fmla="*/ 131445 w 535305"/>
              <a:gd name="connsiteY16" fmla="*/ 446723 h 623888"/>
              <a:gd name="connsiteX17" fmla="*/ 180975 w 535305"/>
              <a:gd name="connsiteY17" fmla="*/ 496253 h 623888"/>
              <a:gd name="connsiteX18" fmla="*/ 180975 w 535305"/>
              <a:gd name="connsiteY18" fmla="*/ 531495 h 623888"/>
              <a:gd name="connsiteX19" fmla="*/ 160973 w 535305"/>
              <a:gd name="connsiteY19" fmla="*/ 531495 h 623888"/>
              <a:gd name="connsiteX20" fmla="*/ 147638 w 535305"/>
              <a:gd name="connsiteY20" fmla="*/ 544831 h 623888"/>
              <a:gd name="connsiteX21" fmla="*/ 160973 w 535305"/>
              <a:gd name="connsiteY21" fmla="*/ 558166 h 623888"/>
              <a:gd name="connsiteX22" fmla="*/ 195263 w 535305"/>
              <a:gd name="connsiteY22" fmla="*/ 558166 h 623888"/>
              <a:gd name="connsiteX23" fmla="*/ 208598 w 535305"/>
              <a:gd name="connsiteY23" fmla="*/ 544831 h 623888"/>
              <a:gd name="connsiteX24" fmla="*/ 208598 w 535305"/>
              <a:gd name="connsiteY24" fmla="*/ 496253 h 623888"/>
              <a:gd name="connsiteX25" fmla="*/ 146685 w 535305"/>
              <a:gd name="connsiteY25" fmla="*/ 421958 h 623888"/>
              <a:gd name="connsiteX26" fmla="*/ 177165 w 535305"/>
              <a:gd name="connsiteY26" fmla="*/ 333375 h 623888"/>
              <a:gd name="connsiteX27" fmla="*/ 266700 w 535305"/>
              <a:gd name="connsiteY27" fmla="*/ 354330 h 623888"/>
              <a:gd name="connsiteX28" fmla="*/ 359093 w 535305"/>
              <a:gd name="connsiteY28" fmla="*/ 331470 h 623888"/>
              <a:gd name="connsiteX29" fmla="*/ 400050 w 535305"/>
              <a:gd name="connsiteY29" fmla="*/ 405766 h 623888"/>
              <a:gd name="connsiteX30" fmla="*/ 370523 w 535305"/>
              <a:gd name="connsiteY30" fmla="*/ 447676 h 623888"/>
              <a:gd name="connsiteX31" fmla="*/ 415290 w 535305"/>
              <a:gd name="connsiteY31" fmla="*/ 492443 h 623888"/>
              <a:gd name="connsiteX32" fmla="*/ 460058 w 535305"/>
              <a:gd name="connsiteY32" fmla="*/ 447676 h 623888"/>
              <a:gd name="connsiteX33" fmla="*/ 427673 w 535305"/>
              <a:gd name="connsiteY33" fmla="*/ 404813 h 623888"/>
              <a:gd name="connsiteX34" fmla="*/ 382905 w 535305"/>
              <a:gd name="connsiteY34" fmla="*/ 317183 h 623888"/>
              <a:gd name="connsiteX35" fmla="*/ 397193 w 535305"/>
              <a:gd name="connsiteY35" fmla="*/ 305753 h 623888"/>
              <a:gd name="connsiteX36" fmla="*/ 496253 w 535305"/>
              <a:gd name="connsiteY36" fmla="*/ 373380 h 623888"/>
              <a:gd name="connsiteX37" fmla="*/ 535305 w 535305"/>
              <a:gd name="connsiteY37" fmla="*/ 489585 h 623888"/>
              <a:gd name="connsiteX38" fmla="*/ 535305 w 535305"/>
              <a:gd name="connsiteY38" fmla="*/ 584835 h 623888"/>
              <a:gd name="connsiteX39" fmla="*/ 496253 w 535305"/>
              <a:gd name="connsiteY39" fmla="*/ 623888 h 623888"/>
              <a:gd name="connsiteX40" fmla="*/ 39053 w 535305"/>
              <a:gd name="connsiteY40" fmla="*/ 623888 h 623888"/>
              <a:gd name="connsiteX41" fmla="*/ 0 w 535305"/>
              <a:gd name="connsiteY41" fmla="*/ 584835 h 623888"/>
              <a:gd name="connsiteX42" fmla="*/ 0 w 535305"/>
              <a:gd name="connsiteY42" fmla="*/ 487681 h 623888"/>
              <a:gd name="connsiteX43" fmla="*/ 39053 w 535305"/>
              <a:gd name="connsiteY43" fmla="*/ 371475 h 623888"/>
              <a:gd name="connsiteX44" fmla="*/ 136208 w 535305"/>
              <a:gd name="connsiteY44" fmla="*/ 303848 h 623888"/>
              <a:gd name="connsiteX45" fmla="*/ 266700 w 535305"/>
              <a:gd name="connsiteY45" fmla="*/ 0 h 623888"/>
              <a:gd name="connsiteX46" fmla="*/ 421005 w 535305"/>
              <a:gd name="connsiteY46" fmla="*/ 154305 h 623888"/>
              <a:gd name="connsiteX47" fmla="*/ 266700 w 535305"/>
              <a:gd name="connsiteY47" fmla="*/ 308610 h 623888"/>
              <a:gd name="connsiteX48" fmla="*/ 112395 w 535305"/>
              <a:gd name="connsiteY48" fmla="*/ 154305 h 623888"/>
              <a:gd name="connsiteX49" fmla="*/ 266700 w 535305"/>
              <a:gd name="connsiteY49" fmla="*/ 0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35305" h="623888">
                <a:moveTo>
                  <a:pt x="415291" y="430530"/>
                </a:moveTo>
                <a:cubicBezTo>
                  <a:pt x="424816" y="430530"/>
                  <a:pt x="432436" y="438150"/>
                  <a:pt x="432436" y="447675"/>
                </a:cubicBezTo>
                <a:cubicBezTo>
                  <a:pt x="432436" y="457200"/>
                  <a:pt x="424816" y="464820"/>
                  <a:pt x="415291" y="464820"/>
                </a:cubicBezTo>
                <a:cubicBezTo>
                  <a:pt x="405766" y="464820"/>
                  <a:pt x="398146" y="457200"/>
                  <a:pt x="398146" y="447675"/>
                </a:cubicBezTo>
                <a:cubicBezTo>
                  <a:pt x="398146" y="438150"/>
                  <a:pt x="405766" y="430530"/>
                  <a:pt x="415291" y="430530"/>
                </a:cubicBezTo>
                <a:close/>
                <a:moveTo>
                  <a:pt x="136208" y="303848"/>
                </a:moveTo>
                <a:cubicBezTo>
                  <a:pt x="141923" y="309563"/>
                  <a:pt x="148590" y="314325"/>
                  <a:pt x="154305" y="318136"/>
                </a:cubicBezTo>
                <a:cubicBezTo>
                  <a:pt x="140018" y="341948"/>
                  <a:pt x="122873" y="378143"/>
                  <a:pt x="120015" y="421005"/>
                </a:cubicBezTo>
                <a:cubicBezTo>
                  <a:pt x="83820" y="427673"/>
                  <a:pt x="56198" y="459106"/>
                  <a:pt x="56198" y="496253"/>
                </a:cubicBezTo>
                <a:lnTo>
                  <a:pt x="56198" y="544831"/>
                </a:lnTo>
                <a:cubicBezTo>
                  <a:pt x="56198" y="552451"/>
                  <a:pt x="61913" y="558166"/>
                  <a:pt x="69533" y="558166"/>
                </a:cubicBezTo>
                <a:lnTo>
                  <a:pt x="102870" y="558166"/>
                </a:lnTo>
                <a:cubicBezTo>
                  <a:pt x="109538" y="558166"/>
                  <a:pt x="116205" y="552451"/>
                  <a:pt x="116205" y="544831"/>
                </a:cubicBezTo>
                <a:cubicBezTo>
                  <a:pt x="116205" y="537210"/>
                  <a:pt x="110490" y="531495"/>
                  <a:pt x="102870" y="531495"/>
                </a:cubicBezTo>
                <a:lnTo>
                  <a:pt x="81915" y="531495"/>
                </a:lnTo>
                <a:lnTo>
                  <a:pt x="81915" y="496253"/>
                </a:lnTo>
                <a:cubicBezTo>
                  <a:pt x="81915" y="468631"/>
                  <a:pt x="104775" y="446723"/>
                  <a:pt x="131445" y="446723"/>
                </a:cubicBezTo>
                <a:cubicBezTo>
                  <a:pt x="159068" y="446723"/>
                  <a:pt x="180975" y="469583"/>
                  <a:pt x="180975" y="496253"/>
                </a:cubicBezTo>
                <a:lnTo>
                  <a:pt x="180975" y="531495"/>
                </a:lnTo>
                <a:lnTo>
                  <a:pt x="160973" y="531495"/>
                </a:lnTo>
                <a:cubicBezTo>
                  <a:pt x="153353" y="531495"/>
                  <a:pt x="147638" y="537210"/>
                  <a:pt x="147638" y="544831"/>
                </a:cubicBezTo>
                <a:cubicBezTo>
                  <a:pt x="147638" y="552451"/>
                  <a:pt x="153353" y="558166"/>
                  <a:pt x="160973" y="558166"/>
                </a:cubicBezTo>
                <a:lnTo>
                  <a:pt x="195263" y="558166"/>
                </a:lnTo>
                <a:cubicBezTo>
                  <a:pt x="202883" y="558166"/>
                  <a:pt x="208598" y="552451"/>
                  <a:pt x="208598" y="544831"/>
                </a:cubicBezTo>
                <a:lnTo>
                  <a:pt x="208598" y="496253"/>
                </a:lnTo>
                <a:cubicBezTo>
                  <a:pt x="208598" y="460058"/>
                  <a:pt x="182880" y="428626"/>
                  <a:pt x="146685" y="421958"/>
                </a:cubicBezTo>
                <a:cubicBezTo>
                  <a:pt x="149543" y="382905"/>
                  <a:pt x="166688" y="350520"/>
                  <a:pt x="177165" y="333375"/>
                </a:cubicBezTo>
                <a:cubicBezTo>
                  <a:pt x="204788" y="346711"/>
                  <a:pt x="236220" y="354330"/>
                  <a:pt x="266700" y="354330"/>
                </a:cubicBezTo>
                <a:cubicBezTo>
                  <a:pt x="299085" y="354330"/>
                  <a:pt x="330518" y="346711"/>
                  <a:pt x="359093" y="331470"/>
                </a:cubicBezTo>
                <a:cubicBezTo>
                  <a:pt x="368618" y="341948"/>
                  <a:pt x="395288" y="384811"/>
                  <a:pt x="400050" y="405766"/>
                </a:cubicBezTo>
                <a:cubicBezTo>
                  <a:pt x="382905" y="412433"/>
                  <a:pt x="370523" y="428626"/>
                  <a:pt x="370523" y="447676"/>
                </a:cubicBezTo>
                <a:cubicBezTo>
                  <a:pt x="370523" y="472441"/>
                  <a:pt x="390525" y="492443"/>
                  <a:pt x="415290" y="492443"/>
                </a:cubicBezTo>
                <a:cubicBezTo>
                  <a:pt x="440055" y="492443"/>
                  <a:pt x="460058" y="472441"/>
                  <a:pt x="460058" y="447676"/>
                </a:cubicBezTo>
                <a:cubicBezTo>
                  <a:pt x="460058" y="427673"/>
                  <a:pt x="446723" y="410528"/>
                  <a:pt x="427673" y="404813"/>
                </a:cubicBezTo>
                <a:cubicBezTo>
                  <a:pt x="423863" y="378143"/>
                  <a:pt x="396240" y="332423"/>
                  <a:pt x="382905" y="317183"/>
                </a:cubicBezTo>
                <a:cubicBezTo>
                  <a:pt x="387668" y="314325"/>
                  <a:pt x="392430" y="309563"/>
                  <a:pt x="397193" y="305753"/>
                </a:cubicBezTo>
                <a:cubicBezTo>
                  <a:pt x="436245" y="317183"/>
                  <a:pt x="470535" y="340995"/>
                  <a:pt x="496253" y="373380"/>
                </a:cubicBezTo>
                <a:cubicBezTo>
                  <a:pt x="521970" y="407670"/>
                  <a:pt x="535305" y="447676"/>
                  <a:pt x="535305" y="489585"/>
                </a:cubicBezTo>
                <a:lnTo>
                  <a:pt x="535305" y="584835"/>
                </a:lnTo>
                <a:cubicBezTo>
                  <a:pt x="535305" y="606743"/>
                  <a:pt x="518160" y="623888"/>
                  <a:pt x="496253" y="623888"/>
                </a:cubicBezTo>
                <a:lnTo>
                  <a:pt x="39053" y="623888"/>
                </a:lnTo>
                <a:cubicBezTo>
                  <a:pt x="17145" y="623888"/>
                  <a:pt x="0" y="606743"/>
                  <a:pt x="0" y="584835"/>
                </a:cubicBezTo>
                <a:lnTo>
                  <a:pt x="0" y="487681"/>
                </a:lnTo>
                <a:cubicBezTo>
                  <a:pt x="0" y="444818"/>
                  <a:pt x="13335" y="404813"/>
                  <a:pt x="39053" y="371475"/>
                </a:cubicBezTo>
                <a:cubicBezTo>
                  <a:pt x="62865" y="339091"/>
                  <a:pt x="98108" y="315278"/>
                  <a:pt x="136208" y="303848"/>
                </a:cubicBezTo>
                <a:close/>
                <a:moveTo>
                  <a:pt x="266700" y="0"/>
                </a:moveTo>
                <a:cubicBezTo>
                  <a:pt x="351473" y="0"/>
                  <a:pt x="421005" y="69533"/>
                  <a:pt x="421005" y="154305"/>
                </a:cubicBezTo>
                <a:cubicBezTo>
                  <a:pt x="421005" y="239078"/>
                  <a:pt x="351473" y="308610"/>
                  <a:pt x="266700" y="308610"/>
                </a:cubicBezTo>
                <a:cubicBezTo>
                  <a:pt x="181928" y="308610"/>
                  <a:pt x="112395" y="239078"/>
                  <a:pt x="112395" y="154305"/>
                </a:cubicBezTo>
                <a:cubicBezTo>
                  <a:pt x="112395" y="69533"/>
                  <a:pt x="181928" y="0"/>
                  <a:pt x="266700" y="0"/>
                </a:cubicBezTo>
                <a:close/>
              </a:path>
            </a:pathLst>
          </a:custGeom>
          <a:solidFill>
            <a:srgbClr val="222D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ICON: Closed">
            <a:extLst>
              <a:ext uri="{FF2B5EF4-FFF2-40B4-BE49-F238E27FC236}">
                <a16:creationId xmlns:a16="http://schemas.microsoft.com/office/drawing/2014/main" id="{8CCC1CEA-FA2F-025F-7B3F-FCFA4BF9B06A}"/>
              </a:ext>
            </a:extLst>
          </p:cNvPr>
          <p:cNvSpPr>
            <a:spLocks noChangeAspect="1"/>
          </p:cNvSpPr>
          <p:nvPr/>
        </p:nvSpPr>
        <p:spPr>
          <a:xfrm>
            <a:off x="2323544" y="3561515"/>
            <a:ext cx="612987" cy="645250"/>
          </a:xfrm>
          <a:custGeom>
            <a:avLst/>
            <a:gdLst>
              <a:gd name="connsiteX0" fmla="*/ 242960 w 372975"/>
              <a:gd name="connsiteY0" fmla="*/ 206960 h 392605"/>
              <a:gd name="connsiteX1" fmla="*/ 224172 w 372975"/>
              <a:gd name="connsiteY1" fmla="*/ 215933 h 392605"/>
              <a:gd name="connsiteX2" fmla="*/ 196277 w 372975"/>
              <a:gd name="connsiteY2" fmla="*/ 215933 h 392605"/>
              <a:gd name="connsiteX3" fmla="*/ 196277 w 372975"/>
              <a:gd name="connsiteY3" fmla="*/ 225748 h 392605"/>
              <a:gd name="connsiteX4" fmla="*/ 224172 w 372975"/>
              <a:gd name="connsiteY4" fmla="*/ 225748 h 392605"/>
              <a:gd name="connsiteX5" fmla="*/ 233145 w 372975"/>
              <a:gd name="connsiteY5" fmla="*/ 234721 h 392605"/>
              <a:gd name="connsiteX6" fmla="*/ 251933 w 372975"/>
              <a:gd name="connsiteY6" fmla="*/ 225748 h 392605"/>
              <a:gd name="connsiteX7" fmla="*/ 242960 w 372975"/>
              <a:gd name="connsiteY7" fmla="*/ 206960 h 392605"/>
              <a:gd name="connsiteX8" fmla="*/ 103058 w 372975"/>
              <a:gd name="connsiteY8" fmla="*/ 44168 h 392605"/>
              <a:gd name="connsiteX9" fmla="*/ 269915 w 372975"/>
              <a:gd name="connsiteY9" fmla="*/ 44168 h 392605"/>
              <a:gd name="connsiteX10" fmla="*/ 269915 w 372975"/>
              <a:gd name="connsiteY10" fmla="*/ 392605 h 392605"/>
              <a:gd name="connsiteX11" fmla="*/ 103058 w 372975"/>
              <a:gd name="connsiteY11" fmla="*/ 392605 h 392605"/>
              <a:gd name="connsiteX12" fmla="*/ 58891 w 372975"/>
              <a:gd name="connsiteY12" fmla="*/ 0 h 392605"/>
              <a:gd name="connsiteX13" fmla="*/ 314084 w 372975"/>
              <a:gd name="connsiteY13" fmla="*/ 0 h 392605"/>
              <a:gd name="connsiteX14" fmla="*/ 314084 w 372975"/>
              <a:gd name="connsiteY14" fmla="*/ 363160 h 392605"/>
              <a:gd name="connsiteX15" fmla="*/ 372975 w 372975"/>
              <a:gd name="connsiteY15" fmla="*/ 363160 h 392605"/>
              <a:gd name="connsiteX16" fmla="*/ 372975 w 372975"/>
              <a:gd name="connsiteY16" fmla="*/ 392605 h 392605"/>
              <a:gd name="connsiteX17" fmla="*/ 314084 w 372975"/>
              <a:gd name="connsiteY17" fmla="*/ 392605 h 392605"/>
              <a:gd name="connsiteX18" fmla="*/ 304269 w 372975"/>
              <a:gd name="connsiteY18" fmla="*/ 392605 h 392605"/>
              <a:gd name="connsiteX19" fmla="*/ 284639 w 372975"/>
              <a:gd name="connsiteY19" fmla="*/ 392605 h 392605"/>
              <a:gd name="connsiteX20" fmla="*/ 284639 w 372975"/>
              <a:gd name="connsiteY20" fmla="*/ 29445 h 392605"/>
              <a:gd name="connsiteX21" fmla="*/ 88336 w 372975"/>
              <a:gd name="connsiteY21" fmla="*/ 29445 h 392605"/>
              <a:gd name="connsiteX22" fmla="*/ 88336 w 372975"/>
              <a:gd name="connsiteY22" fmla="*/ 392605 h 392605"/>
              <a:gd name="connsiteX23" fmla="*/ 68701 w 372975"/>
              <a:gd name="connsiteY23" fmla="*/ 392605 h 392605"/>
              <a:gd name="connsiteX24" fmla="*/ 58891 w 372975"/>
              <a:gd name="connsiteY24" fmla="*/ 392605 h 392605"/>
              <a:gd name="connsiteX25" fmla="*/ 0 w 372975"/>
              <a:gd name="connsiteY25" fmla="*/ 392605 h 392605"/>
              <a:gd name="connsiteX26" fmla="*/ 0 w 372975"/>
              <a:gd name="connsiteY26" fmla="*/ 363160 h 392605"/>
              <a:gd name="connsiteX27" fmla="*/ 58891 w 372975"/>
              <a:gd name="connsiteY27" fmla="*/ 363160 h 39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2975" h="392605">
                <a:moveTo>
                  <a:pt x="242960" y="206960"/>
                </a:moveTo>
                <a:cubicBezTo>
                  <a:pt x="235294" y="204249"/>
                  <a:pt x="226882" y="208267"/>
                  <a:pt x="224172" y="215933"/>
                </a:cubicBezTo>
                <a:lnTo>
                  <a:pt x="196277" y="215933"/>
                </a:lnTo>
                <a:lnTo>
                  <a:pt x="196277" y="225748"/>
                </a:lnTo>
                <a:lnTo>
                  <a:pt x="224172" y="225748"/>
                </a:lnTo>
                <a:cubicBezTo>
                  <a:pt x="225654" y="229940"/>
                  <a:pt x="228952" y="233239"/>
                  <a:pt x="233145" y="234721"/>
                </a:cubicBezTo>
                <a:cubicBezTo>
                  <a:pt x="240811" y="237431"/>
                  <a:pt x="249223" y="233414"/>
                  <a:pt x="251933" y="225748"/>
                </a:cubicBezTo>
                <a:cubicBezTo>
                  <a:pt x="254643" y="218082"/>
                  <a:pt x="250626" y="209670"/>
                  <a:pt x="242960" y="206960"/>
                </a:cubicBezTo>
                <a:close/>
                <a:moveTo>
                  <a:pt x="103058" y="44168"/>
                </a:moveTo>
                <a:lnTo>
                  <a:pt x="269915" y="44168"/>
                </a:lnTo>
                <a:lnTo>
                  <a:pt x="269915" y="392605"/>
                </a:lnTo>
                <a:lnTo>
                  <a:pt x="103058" y="392605"/>
                </a:lnTo>
                <a:close/>
                <a:moveTo>
                  <a:pt x="58891" y="0"/>
                </a:moveTo>
                <a:lnTo>
                  <a:pt x="314084" y="0"/>
                </a:lnTo>
                <a:lnTo>
                  <a:pt x="314084" y="363160"/>
                </a:lnTo>
                <a:lnTo>
                  <a:pt x="372975" y="363160"/>
                </a:lnTo>
                <a:lnTo>
                  <a:pt x="372975" y="392605"/>
                </a:lnTo>
                <a:lnTo>
                  <a:pt x="314084" y="392605"/>
                </a:lnTo>
                <a:lnTo>
                  <a:pt x="304269" y="392605"/>
                </a:lnTo>
                <a:lnTo>
                  <a:pt x="284639" y="392605"/>
                </a:lnTo>
                <a:lnTo>
                  <a:pt x="284639" y="29445"/>
                </a:lnTo>
                <a:lnTo>
                  <a:pt x="88336" y="29445"/>
                </a:lnTo>
                <a:lnTo>
                  <a:pt x="88336" y="392605"/>
                </a:lnTo>
                <a:lnTo>
                  <a:pt x="68701" y="392605"/>
                </a:lnTo>
                <a:lnTo>
                  <a:pt x="58891" y="392605"/>
                </a:lnTo>
                <a:lnTo>
                  <a:pt x="0" y="392605"/>
                </a:lnTo>
                <a:lnTo>
                  <a:pt x="0" y="363160"/>
                </a:lnTo>
                <a:lnTo>
                  <a:pt x="58891" y="363160"/>
                </a:lnTo>
                <a:close/>
              </a:path>
            </a:pathLst>
          </a:custGeom>
          <a:solidFill>
            <a:srgbClr val="222D96"/>
          </a:solidFill>
          <a:ln w="486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ICON: Pills &amp; Bottle">
            <a:extLst>
              <a:ext uri="{FF2B5EF4-FFF2-40B4-BE49-F238E27FC236}">
                <a16:creationId xmlns:a16="http://schemas.microsoft.com/office/drawing/2014/main" id="{25D79652-2584-BCDF-70D5-79EDD2CD8DC1}"/>
              </a:ext>
            </a:extLst>
          </p:cNvPr>
          <p:cNvSpPr>
            <a:spLocks noChangeAspect="1"/>
          </p:cNvSpPr>
          <p:nvPr/>
        </p:nvSpPr>
        <p:spPr>
          <a:xfrm>
            <a:off x="2323544" y="4435343"/>
            <a:ext cx="695734" cy="645250"/>
          </a:xfrm>
          <a:custGeom>
            <a:avLst/>
            <a:gdLst>
              <a:gd name="connsiteX0" fmla="*/ 7907 w 194083"/>
              <a:gd name="connsiteY0" fmla="*/ 142320 h 180000"/>
              <a:gd name="connsiteX1" fmla="*/ 7907 w 194083"/>
              <a:gd name="connsiteY1" fmla="*/ 156292 h 180000"/>
              <a:gd name="connsiteX2" fmla="*/ 23719 w 194083"/>
              <a:gd name="connsiteY2" fmla="*/ 172104 h 180000"/>
              <a:gd name="connsiteX3" fmla="*/ 89613 w 194083"/>
              <a:gd name="connsiteY3" fmla="*/ 172104 h 180000"/>
              <a:gd name="connsiteX4" fmla="*/ 105425 w 194083"/>
              <a:gd name="connsiteY4" fmla="*/ 156292 h 180000"/>
              <a:gd name="connsiteX5" fmla="*/ 105425 w 194083"/>
              <a:gd name="connsiteY5" fmla="*/ 142320 h 180000"/>
              <a:gd name="connsiteX6" fmla="*/ 147055 w 194083"/>
              <a:gd name="connsiteY6" fmla="*/ 123809 h 180000"/>
              <a:gd name="connsiteX7" fmla="*/ 131777 w 194083"/>
              <a:gd name="connsiteY7" fmla="*/ 139086 h 180000"/>
              <a:gd name="connsiteX8" fmla="*/ 130206 w 194083"/>
              <a:gd name="connsiteY8" fmla="*/ 161960 h 180000"/>
              <a:gd name="connsiteX9" fmla="*/ 153080 w 194083"/>
              <a:gd name="connsiteY9" fmla="*/ 160389 h 180000"/>
              <a:gd name="connsiteX10" fmla="*/ 168357 w 194083"/>
              <a:gd name="connsiteY10" fmla="*/ 145111 h 180000"/>
              <a:gd name="connsiteX11" fmla="*/ 174616 w 194083"/>
              <a:gd name="connsiteY11" fmla="*/ 102557 h 180000"/>
              <a:gd name="connsiteX12" fmla="*/ 163692 w 194083"/>
              <a:gd name="connsiteY12" fmla="*/ 107082 h 180000"/>
              <a:gd name="connsiteX13" fmla="*/ 156749 w 194083"/>
              <a:gd name="connsiteY13" fmla="*/ 114025 h 180000"/>
              <a:gd name="connsiteX14" fmla="*/ 156498 w 194083"/>
              <a:gd name="connsiteY14" fmla="*/ 114276 h 180000"/>
              <a:gd name="connsiteX15" fmla="*/ 156602 w 194083"/>
              <a:gd name="connsiteY15" fmla="*/ 114380 h 180000"/>
              <a:gd name="connsiteX16" fmla="*/ 156183 w 194083"/>
              <a:gd name="connsiteY16" fmla="*/ 115391 h 180000"/>
              <a:gd name="connsiteX17" fmla="*/ 156749 w 194083"/>
              <a:gd name="connsiteY17" fmla="*/ 116756 h 180000"/>
              <a:gd name="connsiteX18" fmla="*/ 158114 w 194083"/>
              <a:gd name="connsiteY18" fmla="*/ 117322 h 180000"/>
              <a:gd name="connsiteX19" fmla="*/ 159125 w 194083"/>
              <a:gd name="connsiteY19" fmla="*/ 116903 h 180000"/>
              <a:gd name="connsiteX20" fmla="*/ 159229 w 194083"/>
              <a:gd name="connsiteY20" fmla="*/ 117007 h 180000"/>
              <a:gd name="connsiteX21" fmla="*/ 159480 w 194083"/>
              <a:gd name="connsiteY21" fmla="*/ 116756 h 180000"/>
              <a:gd name="connsiteX22" fmla="*/ 166423 w 194083"/>
              <a:gd name="connsiteY22" fmla="*/ 109813 h 180000"/>
              <a:gd name="connsiteX23" fmla="*/ 182808 w 194083"/>
              <a:gd name="connsiteY23" fmla="*/ 109813 h 180000"/>
              <a:gd name="connsiteX24" fmla="*/ 183332 w 194083"/>
              <a:gd name="connsiteY24" fmla="*/ 110454 h 180000"/>
              <a:gd name="connsiteX25" fmla="*/ 183391 w 194083"/>
              <a:gd name="connsiteY25" fmla="*/ 110395 h 180000"/>
              <a:gd name="connsiteX26" fmla="*/ 186122 w 194083"/>
              <a:gd name="connsiteY26" fmla="*/ 110395 h 180000"/>
              <a:gd name="connsiteX27" fmla="*/ 186122 w 194083"/>
              <a:gd name="connsiteY27" fmla="*/ 107664 h 180000"/>
              <a:gd name="connsiteX28" fmla="*/ 185961 w 194083"/>
              <a:gd name="connsiteY28" fmla="*/ 107597 h 180000"/>
              <a:gd name="connsiteX29" fmla="*/ 185539 w 194083"/>
              <a:gd name="connsiteY29" fmla="*/ 107082 h 180000"/>
              <a:gd name="connsiteX30" fmla="*/ 174616 w 194083"/>
              <a:gd name="connsiteY30" fmla="*/ 102557 h 180000"/>
              <a:gd name="connsiteX31" fmla="*/ 174774 w 194083"/>
              <a:gd name="connsiteY31" fmla="*/ 98082 h 180000"/>
              <a:gd name="connsiteX32" fmla="*/ 188428 w 194083"/>
              <a:gd name="connsiteY32" fmla="*/ 103738 h 180000"/>
              <a:gd name="connsiteX33" fmla="*/ 188428 w 194083"/>
              <a:gd name="connsiteY33" fmla="*/ 131046 h 180000"/>
              <a:gd name="connsiteX34" fmla="*/ 171360 w 194083"/>
              <a:gd name="connsiteY34" fmla="*/ 148114 h 180000"/>
              <a:gd name="connsiteX35" fmla="*/ 154292 w 194083"/>
              <a:gd name="connsiteY35" fmla="*/ 165182 h 180000"/>
              <a:gd name="connsiteX36" fmla="*/ 126984 w 194083"/>
              <a:gd name="connsiteY36" fmla="*/ 165182 h 180000"/>
              <a:gd name="connsiteX37" fmla="*/ 126984 w 194083"/>
              <a:gd name="connsiteY37" fmla="*/ 137874 h 180000"/>
              <a:gd name="connsiteX38" fmla="*/ 144052 w 194083"/>
              <a:gd name="connsiteY38" fmla="*/ 120806 h 180000"/>
              <a:gd name="connsiteX39" fmla="*/ 161120 w 194083"/>
              <a:gd name="connsiteY39" fmla="*/ 103738 h 180000"/>
              <a:gd name="connsiteX40" fmla="*/ 174774 w 194083"/>
              <a:gd name="connsiteY40" fmla="*/ 98082 h 180000"/>
              <a:gd name="connsiteX41" fmla="*/ 56666 w 194083"/>
              <a:gd name="connsiteY41" fmla="*/ 89892 h 180000"/>
              <a:gd name="connsiteX42" fmla="*/ 52713 w 194083"/>
              <a:gd name="connsiteY42" fmla="*/ 93846 h 180000"/>
              <a:gd name="connsiteX43" fmla="*/ 52713 w 194083"/>
              <a:gd name="connsiteY43" fmla="*/ 104655 h 180000"/>
              <a:gd name="connsiteX44" fmla="*/ 41904 w 194083"/>
              <a:gd name="connsiteY44" fmla="*/ 104655 h 180000"/>
              <a:gd name="connsiteX45" fmla="*/ 37951 w 194083"/>
              <a:gd name="connsiteY45" fmla="*/ 108608 h 180000"/>
              <a:gd name="connsiteX46" fmla="*/ 41904 w 194083"/>
              <a:gd name="connsiteY46" fmla="*/ 112561 h 180000"/>
              <a:gd name="connsiteX47" fmla="*/ 52713 w 194083"/>
              <a:gd name="connsiteY47" fmla="*/ 112561 h 180000"/>
              <a:gd name="connsiteX48" fmla="*/ 52713 w 194083"/>
              <a:gd name="connsiteY48" fmla="*/ 123370 h 180000"/>
              <a:gd name="connsiteX49" fmla="*/ 56666 w 194083"/>
              <a:gd name="connsiteY49" fmla="*/ 127323 h 180000"/>
              <a:gd name="connsiteX50" fmla="*/ 60619 w 194083"/>
              <a:gd name="connsiteY50" fmla="*/ 123370 h 180000"/>
              <a:gd name="connsiteX51" fmla="*/ 60619 w 194083"/>
              <a:gd name="connsiteY51" fmla="*/ 112561 h 180000"/>
              <a:gd name="connsiteX52" fmla="*/ 71429 w 194083"/>
              <a:gd name="connsiteY52" fmla="*/ 112561 h 180000"/>
              <a:gd name="connsiteX53" fmla="*/ 75382 w 194083"/>
              <a:gd name="connsiteY53" fmla="*/ 108608 h 180000"/>
              <a:gd name="connsiteX54" fmla="*/ 71429 w 194083"/>
              <a:gd name="connsiteY54" fmla="*/ 104655 h 180000"/>
              <a:gd name="connsiteX55" fmla="*/ 60619 w 194083"/>
              <a:gd name="connsiteY55" fmla="*/ 104655 h 180000"/>
              <a:gd name="connsiteX56" fmla="*/ 60619 w 194083"/>
              <a:gd name="connsiteY56" fmla="*/ 93846 h 180000"/>
              <a:gd name="connsiteX57" fmla="*/ 56666 w 194083"/>
              <a:gd name="connsiteY57" fmla="*/ 89892 h 180000"/>
              <a:gd name="connsiteX58" fmla="*/ 147055 w 194083"/>
              <a:gd name="connsiteY58" fmla="*/ 60682 h 180000"/>
              <a:gd name="connsiteX59" fmla="*/ 131777 w 194083"/>
              <a:gd name="connsiteY59" fmla="*/ 75959 h 180000"/>
              <a:gd name="connsiteX60" fmla="*/ 130206 w 194083"/>
              <a:gd name="connsiteY60" fmla="*/ 98833 h 180000"/>
              <a:gd name="connsiteX61" fmla="*/ 153080 w 194083"/>
              <a:gd name="connsiteY61" fmla="*/ 97262 h 180000"/>
              <a:gd name="connsiteX62" fmla="*/ 168357 w 194083"/>
              <a:gd name="connsiteY62" fmla="*/ 81984 h 180000"/>
              <a:gd name="connsiteX63" fmla="*/ 174616 w 194083"/>
              <a:gd name="connsiteY63" fmla="*/ 39430 h 180000"/>
              <a:gd name="connsiteX64" fmla="*/ 163692 w 194083"/>
              <a:gd name="connsiteY64" fmla="*/ 43955 h 180000"/>
              <a:gd name="connsiteX65" fmla="*/ 156749 w 194083"/>
              <a:gd name="connsiteY65" fmla="*/ 50898 h 180000"/>
              <a:gd name="connsiteX66" fmla="*/ 156498 w 194083"/>
              <a:gd name="connsiteY66" fmla="*/ 51149 h 180000"/>
              <a:gd name="connsiteX67" fmla="*/ 156602 w 194083"/>
              <a:gd name="connsiteY67" fmla="*/ 51253 h 180000"/>
              <a:gd name="connsiteX68" fmla="*/ 156183 w 194083"/>
              <a:gd name="connsiteY68" fmla="*/ 52264 h 180000"/>
              <a:gd name="connsiteX69" fmla="*/ 156749 w 194083"/>
              <a:gd name="connsiteY69" fmla="*/ 53629 h 180000"/>
              <a:gd name="connsiteX70" fmla="*/ 158114 w 194083"/>
              <a:gd name="connsiteY70" fmla="*/ 54195 h 180000"/>
              <a:gd name="connsiteX71" fmla="*/ 159125 w 194083"/>
              <a:gd name="connsiteY71" fmla="*/ 53776 h 180000"/>
              <a:gd name="connsiteX72" fmla="*/ 159229 w 194083"/>
              <a:gd name="connsiteY72" fmla="*/ 53880 h 180000"/>
              <a:gd name="connsiteX73" fmla="*/ 159480 w 194083"/>
              <a:gd name="connsiteY73" fmla="*/ 53629 h 180000"/>
              <a:gd name="connsiteX74" fmla="*/ 166423 w 194083"/>
              <a:gd name="connsiteY74" fmla="*/ 46686 h 180000"/>
              <a:gd name="connsiteX75" fmla="*/ 182808 w 194083"/>
              <a:gd name="connsiteY75" fmla="*/ 46686 h 180000"/>
              <a:gd name="connsiteX76" fmla="*/ 183332 w 194083"/>
              <a:gd name="connsiteY76" fmla="*/ 47327 h 180000"/>
              <a:gd name="connsiteX77" fmla="*/ 183391 w 194083"/>
              <a:gd name="connsiteY77" fmla="*/ 47268 h 180000"/>
              <a:gd name="connsiteX78" fmla="*/ 186122 w 194083"/>
              <a:gd name="connsiteY78" fmla="*/ 47268 h 180000"/>
              <a:gd name="connsiteX79" fmla="*/ 186122 w 194083"/>
              <a:gd name="connsiteY79" fmla="*/ 44537 h 180000"/>
              <a:gd name="connsiteX80" fmla="*/ 185961 w 194083"/>
              <a:gd name="connsiteY80" fmla="*/ 44470 h 180000"/>
              <a:gd name="connsiteX81" fmla="*/ 185539 w 194083"/>
              <a:gd name="connsiteY81" fmla="*/ 43955 h 180000"/>
              <a:gd name="connsiteX82" fmla="*/ 174616 w 194083"/>
              <a:gd name="connsiteY82" fmla="*/ 39430 h 180000"/>
              <a:gd name="connsiteX83" fmla="*/ 174774 w 194083"/>
              <a:gd name="connsiteY83" fmla="*/ 34955 h 180000"/>
              <a:gd name="connsiteX84" fmla="*/ 188428 w 194083"/>
              <a:gd name="connsiteY84" fmla="*/ 40611 h 180000"/>
              <a:gd name="connsiteX85" fmla="*/ 188428 w 194083"/>
              <a:gd name="connsiteY85" fmla="*/ 67919 h 180000"/>
              <a:gd name="connsiteX86" fmla="*/ 171360 w 194083"/>
              <a:gd name="connsiteY86" fmla="*/ 84987 h 180000"/>
              <a:gd name="connsiteX87" fmla="*/ 154292 w 194083"/>
              <a:gd name="connsiteY87" fmla="*/ 102055 h 180000"/>
              <a:gd name="connsiteX88" fmla="*/ 126984 w 194083"/>
              <a:gd name="connsiteY88" fmla="*/ 102055 h 180000"/>
              <a:gd name="connsiteX89" fmla="*/ 126984 w 194083"/>
              <a:gd name="connsiteY89" fmla="*/ 74747 h 180000"/>
              <a:gd name="connsiteX90" fmla="*/ 144052 w 194083"/>
              <a:gd name="connsiteY90" fmla="*/ 57679 h 180000"/>
              <a:gd name="connsiteX91" fmla="*/ 161120 w 194083"/>
              <a:gd name="connsiteY91" fmla="*/ 40611 h 180000"/>
              <a:gd name="connsiteX92" fmla="*/ 174774 w 194083"/>
              <a:gd name="connsiteY92" fmla="*/ 34955 h 180000"/>
              <a:gd name="connsiteX93" fmla="*/ 26684 w 194083"/>
              <a:gd name="connsiteY93" fmla="*/ 30730 h 180000"/>
              <a:gd name="connsiteX94" fmla="*/ 26684 w 194083"/>
              <a:gd name="connsiteY94" fmla="*/ 45789 h 180000"/>
              <a:gd name="connsiteX95" fmla="*/ 25844 w 194083"/>
              <a:gd name="connsiteY95" fmla="*/ 48223 h 180000"/>
              <a:gd name="connsiteX96" fmla="*/ 9871 w 194083"/>
              <a:gd name="connsiteY96" fmla="*/ 68606 h 180000"/>
              <a:gd name="connsiteX97" fmla="*/ 7907 w 194083"/>
              <a:gd name="connsiteY97" fmla="*/ 74301 h 180000"/>
              <a:gd name="connsiteX98" fmla="*/ 7907 w 194083"/>
              <a:gd name="connsiteY98" fmla="*/ 74906 h 180000"/>
              <a:gd name="connsiteX99" fmla="*/ 105425 w 194083"/>
              <a:gd name="connsiteY99" fmla="*/ 74906 h 180000"/>
              <a:gd name="connsiteX100" fmla="*/ 105425 w 194083"/>
              <a:gd name="connsiteY100" fmla="*/ 74387 h 180000"/>
              <a:gd name="connsiteX101" fmla="*/ 103399 w 194083"/>
              <a:gd name="connsiteY101" fmla="*/ 68606 h 180000"/>
              <a:gd name="connsiteX102" fmla="*/ 87041 w 194083"/>
              <a:gd name="connsiteY102" fmla="*/ 48260 h 180000"/>
              <a:gd name="connsiteX103" fmla="*/ 86177 w 194083"/>
              <a:gd name="connsiteY103" fmla="*/ 45789 h 180000"/>
              <a:gd name="connsiteX104" fmla="*/ 86177 w 194083"/>
              <a:gd name="connsiteY104" fmla="*/ 30730 h 180000"/>
              <a:gd name="connsiteX105" fmla="*/ 24409 w 194083"/>
              <a:gd name="connsiteY105" fmla="*/ 0 h 180000"/>
              <a:gd name="connsiteX106" fmla="*/ 88907 w 194083"/>
              <a:gd name="connsiteY106" fmla="*/ 0 h 180000"/>
              <a:gd name="connsiteX107" fmla="*/ 102089 w 194083"/>
              <a:gd name="connsiteY107" fmla="*/ 13181 h 180000"/>
              <a:gd name="connsiteX108" fmla="*/ 102089 w 194083"/>
              <a:gd name="connsiteY108" fmla="*/ 17542 h 180000"/>
              <a:gd name="connsiteX109" fmla="*/ 94084 w 194083"/>
              <a:gd name="connsiteY109" fmla="*/ 29661 h 180000"/>
              <a:gd name="connsiteX110" fmla="*/ 94096 w 194083"/>
              <a:gd name="connsiteY110" fmla="*/ 44386 h 180000"/>
              <a:gd name="connsiteX111" fmla="*/ 109563 w 194083"/>
              <a:gd name="connsiteY111" fmla="*/ 63657 h 180000"/>
              <a:gd name="connsiteX112" fmla="*/ 113330 w 194083"/>
              <a:gd name="connsiteY112" fmla="*/ 74380 h 180000"/>
              <a:gd name="connsiteX113" fmla="*/ 113330 w 194083"/>
              <a:gd name="connsiteY113" fmla="*/ 156282 h 180000"/>
              <a:gd name="connsiteX114" fmla="*/ 89612 w 194083"/>
              <a:gd name="connsiteY114" fmla="*/ 180000 h 180000"/>
              <a:gd name="connsiteX115" fmla="*/ 23719 w 194083"/>
              <a:gd name="connsiteY115" fmla="*/ 180000 h 180000"/>
              <a:gd name="connsiteX116" fmla="*/ 0 w 194083"/>
              <a:gd name="connsiteY116" fmla="*/ 156282 h 180000"/>
              <a:gd name="connsiteX117" fmla="*/ 0 w 194083"/>
              <a:gd name="connsiteY117" fmla="*/ 74291 h 180000"/>
              <a:gd name="connsiteX118" fmla="*/ 3644 w 194083"/>
              <a:gd name="connsiteY118" fmla="*/ 63729 h 180000"/>
              <a:gd name="connsiteX119" fmla="*/ 18776 w 194083"/>
              <a:gd name="connsiteY119" fmla="*/ 44411 h 180000"/>
              <a:gd name="connsiteX120" fmla="*/ 18776 w 194083"/>
              <a:gd name="connsiteY120" fmla="*/ 29438 h 180000"/>
              <a:gd name="connsiteX121" fmla="*/ 11228 w 194083"/>
              <a:gd name="connsiteY121" fmla="*/ 17542 h 180000"/>
              <a:gd name="connsiteX122" fmla="*/ 11228 w 194083"/>
              <a:gd name="connsiteY122" fmla="*/ 13181 h 180000"/>
              <a:gd name="connsiteX123" fmla="*/ 24409 w 194083"/>
              <a:gd name="connsiteY123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94083" h="180000">
                <a:moveTo>
                  <a:pt x="7907" y="142320"/>
                </a:moveTo>
                <a:lnTo>
                  <a:pt x="7907" y="156292"/>
                </a:lnTo>
                <a:cubicBezTo>
                  <a:pt x="7907" y="165013"/>
                  <a:pt x="14998" y="172104"/>
                  <a:pt x="23719" y="172104"/>
                </a:cubicBezTo>
                <a:lnTo>
                  <a:pt x="89613" y="172104"/>
                </a:lnTo>
                <a:cubicBezTo>
                  <a:pt x="98334" y="172104"/>
                  <a:pt x="105425" y="165001"/>
                  <a:pt x="105425" y="156292"/>
                </a:cubicBezTo>
                <a:lnTo>
                  <a:pt x="105425" y="142320"/>
                </a:lnTo>
                <a:close/>
                <a:moveTo>
                  <a:pt x="147055" y="123809"/>
                </a:moveTo>
                <a:lnTo>
                  <a:pt x="131777" y="139086"/>
                </a:lnTo>
                <a:cubicBezTo>
                  <a:pt x="125027" y="145837"/>
                  <a:pt x="124324" y="156077"/>
                  <a:pt x="130206" y="161960"/>
                </a:cubicBezTo>
                <a:cubicBezTo>
                  <a:pt x="136089" y="167842"/>
                  <a:pt x="146329" y="167139"/>
                  <a:pt x="153080" y="160389"/>
                </a:cubicBezTo>
                <a:lnTo>
                  <a:pt x="168357" y="145111"/>
                </a:lnTo>
                <a:close/>
                <a:moveTo>
                  <a:pt x="174616" y="102557"/>
                </a:moveTo>
                <a:cubicBezTo>
                  <a:pt x="170662" y="102557"/>
                  <a:pt x="166709" y="104065"/>
                  <a:pt x="163692" y="107082"/>
                </a:cubicBezTo>
                <a:lnTo>
                  <a:pt x="156749" y="114025"/>
                </a:lnTo>
                <a:lnTo>
                  <a:pt x="156498" y="114276"/>
                </a:lnTo>
                <a:lnTo>
                  <a:pt x="156602" y="114380"/>
                </a:lnTo>
                <a:lnTo>
                  <a:pt x="156183" y="115391"/>
                </a:lnTo>
                <a:cubicBezTo>
                  <a:pt x="156183" y="115885"/>
                  <a:pt x="156372" y="116379"/>
                  <a:pt x="156749" y="116756"/>
                </a:cubicBezTo>
                <a:cubicBezTo>
                  <a:pt x="157126" y="117133"/>
                  <a:pt x="157620" y="117322"/>
                  <a:pt x="158114" y="117322"/>
                </a:cubicBezTo>
                <a:lnTo>
                  <a:pt x="159125" y="116903"/>
                </a:lnTo>
                <a:lnTo>
                  <a:pt x="159229" y="117007"/>
                </a:lnTo>
                <a:lnTo>
                  <a:pt x="159480" y="116756"/>
                </a:lnTo>
                <a:lnTo>
                  <a:pt x="166423" y="109813"/>
                </a:lnTo>
                <a:cubicBezTo>
                  <a:pt x="170948" y="105288"/>
                  <a:pt x="178284" y="105288"/>
                  <a:pt x="182808" y="109813"/>
                </a:cubicBezTo>
                <a:lnTo>
                  <a:pt x="183332" y="110454"/>
                </a:lnTo>
                <a:lnTo>
                  <a:pt x="183391" y="110395"/>
                </a:lnTo>
                <a:cubicBezTo>
                  <a:pt x="184145" y="111149"/>
                  <a:pt x="185368" y="111149"/>
                  <a:pt x="186122" y="110395"/>
                </a:cubicBezTo>
                <a:cubicBezTo>
                  <a:pt x="186876" y="109641"/>
                  <a:pt x="186876" y="108418"/>
                  <a:pt x="186122" y="107664"/>
                </a:cubicBezTo>
                <a:lnTo>
                  <a:pt x="185961" y="107597"/>
                </a:lnTo>
                <a:lnTo>
                  <a:pt x="185539" y="107082"/>
                </a:lnTo>
                <a:cubicBezTo>
                  <a:pt x="182523" y="104065"/>
                  <a:pt x="178569" y="102557"/>
                  <a:pt x="174616" y="102557"/>
                </a:cubicBezTo>
                <a:close/>
                <a:moveTo>
                  <a:pt x="174774" y="98082"/>
                </a:moveTo>
                <a:cubicBezTo>
                  <a:pt x="179716" y="98082"/>
                  <a:pt x="184658" y="99967"/>
                  <a:pt x="188428" y="103738"/>
                </a:cubicBezTo>
                <a:cubicBezTo>
                  <a:pt x="195969" y="111279"/>
                  <a:pt x="195969" y="123505"/>
                  <a:pt x="188428" y="131046"/>
                </a:cubicBezTo>
                <a:lnTo>
                  <a:pt x="171360" y="148114"/>
                </a:lnTo>
                <a:lnTo>
                  <a:pt x="154292" y="165182"/>
                </a:lnTo>
                <a:cubicBezTo>
                  <a:pt x="146751" y="172723"/>
                  <a:pt x="134525" y="172723"/>
                  <a:pt x="126984" y="165182"/>
                </a:cubicBezTo>
                <a:cubicBezTo>
                  <a:pt x="119443" y="157641"/>
                  <a:pt x="119443" y="145415"/>
                  <a:pt x="126984" y="137874"/>
                </a:cubicBezTo>
                <a:lnTo>
                  <a:pt x="144052" y="120806"/>
                </a:lnTo>
                <a:lnTo>
                  <a:pt x="161120" y="103738"/>
                </a:lnTo>
                <a:cubicBezTo>
                  <a:pt x="164890" y="99967"/>
                  <a:pt x="169832" y="98082"/>
                  <a:pt x="174774" y="98082"/>
                </a:cubicBezTo>
                <a:close/>
                <a:moveTo>
                  <a:pt x="56666" y="89892"/>
                </a:moveTo>
                <a:cubicBezTo>
                  <a:pt x="54480" y="89892"/>
                  <a:pt x="52713" y="91659"/>
                  <a:pt x="52713" y="93846"/>
                </a:cubicBezTo>
                <a:lnTo>
                  <a:pt x="52713" y="104655"/>
                </a:lnTo>
                <a:lnTo>
                  <a:pt x="41904" y="104655"/>
                </a:lnTo>
                <a:cubicBezTo>
                  <a:pt x="39717" y="104655"/>
                  <a:pt x="37951" y="106422"/>
                  <a:pt x="37951" y="108608"/>
                </a:cubicBezTo>
                <a:cubicBezTo>
                  <a:pt x="37951" y="110795"/>
                  <a:pt x="39717" y="112561"/>
                  <a:pt x="41904" y="112561"/>
                </a:cubicBezTo>
                <a:lnTo>
                  <a:pt x="52713" y="112561"/>
                </a:lnTo>
                <a:lnTo>
                  <a:pt x="52713" y="123370"/>
                </a:lnTo>
                <a:cubicBezTo>
                  <a:pt x="52713" y="125557"/>
                  <a:pt x="54480" y="127323"/>
                  <a:pt x="56666" y="127323"/>
                </a:cubicBezTo>
                <a:cubicBezTo>
                  <a:pt x="58853" y="127323"/>
                  <a:pt x="60619" y="125557"/>
                  <a:pt x="60619" y="123370"/>
                </a:cubicBezTo>
                <a:lnTo>
                  <a:pt x="60619" y="112561"/>
                </a:lnTo>
                <a:lnTo>
                  <a:pt x="71429" y="112561"/>
                </a:lnTo>
                <a:cubicBezTo>
                  <a:pt x="73615" y="112561"/>
                  <a:pt x="75382" y="110795"/>
                  <a:pt x="75382" y="108608"/>
                </a:cubicBezTo>
                <a:cubicBezTo>
                  <a:pt x="75382" y="106422"/>
                  <a:pt x="73615" y="104655"/>
                  <a:pt x="71429" y="104655"/>
                </a:cubicBezTo>
                <a:lnTo>
                  <a:pt x="60619" y="104655"/>
                </a:lnTo>
                <a:lnTo>
                  <a:pt x="60619" y="93846"/>
                </a:lnTo>
                <a:cubicBezTo>
                  <a:pt x="60619" y="91659"/>
                  <a:pt x="58853" y="89892"/>
                  <a:pt x="56666" y="89892"/>
                </a:cubicBezTo>
                <a:close/>
                <a:moveTo>
                  <a:pt x="147055" y="60682"/>
                </a:moveTo>
                <a:lnTo>
                  <a:pt x="131777" y="75959"/>
                </a:lnTo>
                <a:cubicBezTo>
                  <a:pt x="125027" y="82710"/>
                  <a:pt x="124324" y="92950"/>
                  <a:pt x="130206" y="98833"/>
                </a:cubicBezTo>
                <a:cubicBezTo>
                  <a:pt x="136089" y="104715"/>
                  <a:pt x="146329" y="104012"/>
                  <a:pt x="153080" y="97262"/>
                </a:cubicBezTo>
                <a:lnTo>
                  <a:pt x="168357" y="81984"/>
                </a:lnTo>
                <a:close/>
                <a:moveTo>
                  <a:pt x="174616" y="39430"/>
                </a:moveTo>
                <a:cubicBezTo>
                  <a:pt x="170662" y="39430"/>
                  <a:pt x="166709" y="40938"/>
                  <a:pt x="163692" y="43955"/>
                </a:cubicBezTo>
                <a:lnTo>
                  <a:pt x="156749" y="50898"/>
                </a:lnTo>
                <a:lnTo>
                  <a:pt x="156498" y="51149"/>
                </a:lnTo>
                <a:lnTo>
                  <a:pt x="156602" y="51253"/>
                </a:lnTo>
                <a:lnTo>
                  <a:pt x="156183" y="52264"/>
                </a:lnTo>
                <a:cubicBezTo>
                  <a:pt x="156183" y="52758"/>
                  <a:pt x="156372" y="53252"/>
                  <a:pt x="156749" y="53629"/>
                </a:cubicBezTo>
                <a:cubicBezTo>
                  <a:pt x="157126" y="54006"/>
                  <a:pt x="157620" y="54195"/>
                  <a:pt x="158114" y="54195"/>
                </a:cubicBezTo>
                <a:lnTo>
                  <a:pt x="159125" y="53776"/>
                </a:lnTo>
                <a:lnTo>
                  <a:pt x="159229" y="53880"/>
                </a:lnTo>
                <a:lnTo>
                  <a:pt x="159480" y="53629"/>
                </a:lnTo>
                <a:lnTo>
                  <a:pt x="166423" y="46686"/>
                </a:lnTo>
                <a:cubicBezTo>
                  <a:pt x="170948" y="42161"/>
                  <a:pt x="178284" y="42161"/>
                  <a:pt x="182808" y="46686"/>
                </a:cubicBezTo>
                <a:lnTo>
                  <a:pt x="183332" y="47327"/>
                </a:lnTo>
                <a:lnTo>
                  <a:pt x="183391" y="47268"/>
                </a:lnTo>
                <a:cubicBezTo>
                  <a:pt x="184145" y="48022"/>
                  <a:pt x="185368" y="48022"/>
                  <a:pt x="186122" y="47268"/>
                </a:cubicBezTo>
                <a:cubicBezTo>
                  <a:pt x="186876" y="46514"/>
                  <a:pt x="186876" y="45291"/>
                  <a:pt x="186122" y="44537"/>
                </a:cubicBezTo>
                <a:lnTo>
                  <a:pt x="185961" y="44470"/>
                </a:lnTo>
                <a:lnTo>
                  <a:pt x="185539" y="43955"/>
                </a:lnTo>
                <a:cubicBezTo>
                  <a:pt x="182523" y="40938"/>
                  <a:pt x="178569" y="39430"/>
                  <a:pt x="174616" y="39430"/>
                </a:cubicBezTo>
                <a:close/>
                <a:moveTo>
                  <a:pt x="174774" y="34955"/>
                </a:moveTo>
                <a:cubicBezTo>
                  <a:pt x="179716" y="34955"/>
                  <a:pt x="184658" y="36840"/>
                  <a:pt x="188428" y="40611"/>
                </a:cubicBezTo>
                <a:cubicBezTo>
                  <a:pt x="195969" y="48152"/>
                  <a:pt x="195969" y="60378"/>
                  <a:pt x="188428" y="67919"/>
                </a:cubicBezTo>
                <a:lnTo>
                  <a:pt x="171360" y="84987"/>
                </a:lnTo>
                <a:lnTo>
                  <a:pt x="154292" y="102055"/>
                </a:lnTo>
                <a:cubicBezTo>
                  <a:pt x="146751" y="109596"/>
                  <a:pt x="134525" y="109596"/>
                  <a:pt x="126984" y="102055"/>
                </a:cubicBezTo>
                <a:cubicBezTo>
                  <a:pt x="119443" y="94514"/>
                  <a:pt x="119443" y="82288"/>
                  <a:pt x="126984" y="74747"/>
                </a:cubicBezTo>
                <a:lnTo>
                  <a:pt x="144052" y="57679"/>
                </a:lnTo>
                <a:lnTo>
                  <a:pt x="161120" y="40611"/>
                </a:lnTo>
                <a:cubicBezTo>
                  <a:pt x="164890" y="36840"/>
                  <a:pt x="169832" y="34955"/>
                  <a:pt x="174774" y="34955"/>
                </a:cubicBezTo>
                <a:close/>
                <a:moveTo>
                  <a:pt x="26684" y="30730"/>
                </a:moveTo>
                <a:lnTo>
                  <a:pt x="26684" y="45789"/>
                </a:lnTo>
                <a:cubicBezTo>
                  <a:pt x="26684" y="46666"/>
                  <a:pt x="26388" y="47531"/>
                  <a:pt x="25844" y="48223"/>
                </a:cubicBezTo>
                <a:lnTo>
                  <a:pt x="9871" y="68606"/>
                </a:lnTo>
                <a:cubicBezTo>
                  <a:pt x="8599" y="70224"/>
                  <a:pt x="7907" y="72250"/>
                  <a:pt x="7907" y="74301"/>
                </a:cubicBezTo>
                <a:lnTo>
                  <a:pt x="7907" y="74906"/>
                </a:lnTo>
                <a:lnTo>
                  <a:pt x="105425" y="74906"/>
                </a:lnTo>
                <a:lnTo>
                  <a:pt x="105425" y="74387"/>
                </a:lnTo>
                <a:cubicBezTo>
                  <a:pt x="105425" y="72287"/>
                  <a:pt x="104709" y="70237"/>
                  <a:pt x="103399" y="68606"/>
                </a:cubicBezTo>
                <a:lnTo>
                  <a:pt x="87041" y="48260"/>
                </a:lnTo>
                <a:cubicBezTo>
                  <a:pt x="86486" y="47568"/>
                  <a:pt x="86177" y="46691"/>
                  <a:pt x="86177" y="45789"/>
                </a:cubicBezTo>
                <a:lnTo>
                  <a:pt x="86177" y="30730"/>
                </a:lnTo>
                <a:close/>
                <a:moveTo>
                  <a:pt x="24409" y="0"/>
                </a:moveTo>
                <a:lnTo>
                  <a:pt x="88907" y="0"/>
                </a:lnTo>
                <a:cubicBezTo>
                  <a:pt x="96184" y="0"/>
                  <a:pt x="102089" y="5917"/>
                  <a:pt x="102089" y="13181"/>
                </a:cubicBezTo>
                <a:lnTo>
                  <a:pt x="102089" y="17542"/>
                </a:lnTo>
                <a:cubicBezTo>
                  <a:pt x="102089" y="22977"/>
                  <a:pt x="98791" y="27647"/>
                  <a:pt x="94084" y="29661"/>
                </a:cubicBezTo>
                <a:lnTo>
                  <a:pt x="94096" y="44386"/>
                </a:lnTo>
                <a:lnTo>
                  <a:pt x="109563" y="63657"/>
                </a:lnTo>
                <a:cubicBezTo>
                  <a:pt x="111996" y="66684"/>
                  <a:pt x="113330" y="70489"/>
                  <a:pt x="113330" y="74380"/>
                </a:cubicBezTo>
                <a:lnTo>
                  <a:pt x="113330" y="156282"/>
                </a:lnTo>
                <a:cubicBezTo>
                  <a:pt x="113330" y="169364"/>
                  <a:pt x="102694" y="180000"/>
                  <a:pt x="89612" y="180000"/>
                </a:cubicBezTo>
                <a:lnTo>
                  <a:pt x="23719" y="180000"/>
                </a:lnTo>
                <a:cubicBezTo>
                  <a:pt x="10636" y="180000"/>
                  <a:pt x="0" y="169364"/>
                  <a:pt x="0" y="156282"/>
                </a:cubicBezTo>
                <a:lnTo>
                  <a:pt x="0" y="74291"/>
                </a:lnTo>
                <a:cubicBezTo>
                  <a:pt x="0" y="70487"/>
                  <a:pt x="1297" y="66731"/>
                  <a:pt x="3644" y="63729"/>
                </a:cubicBezTo>
                <a:lnTo>
                  <a:pt x="18776" y="44411"/>
                </a:lnTo>
                <a:lnTo>
                  <a:pt x="18776" y="29438"/>
                </a:lnTo>
                <a:cubicBezTo>
                  <a:pt x="14316" y="27326"/>
                  <a:pt x="11228" y="22792"/>
                  <a:pt x="11228" y="17542"/>
                </a:cubicBezTo>
                <a:lnTo>
                  <a:pt x="11228" y="13181"/>
                </a:lnTo>
                <a:cubicBezTo>
                  <a:pt x="11228" y="5905"/>
                  <a:pt x="17145" y="0"/>
                  <a:pt x="24409" y="0"/>
                </a:cubicBezTo>
                <a:close/>
              </a:path>
            </a:pathLst>
          </a:custGeom>
          <a:solidFill>
            <a:srgbClr val="222D9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8" name="ICON: Dentist" descr="Tooth with solid fill">
            <a:extLst>
              <a:ext uri="{FF2B5EF4-FFF2-40B4-BE49-F238E27FC236}">
                <a16:creationId xmlns:a16="http://schemas.microsoft.com/office/drawing/2014/main" id="{5FC4E7F8-BF89-66C5-F996-DBDD1F16D08C}"/>
              </a:ext>
            </a:extLst>
          </p:cNvPr>
          <p:cNvSpPr>
            <a:spLocks noChangeAspect="1"/>
          </p:cNvSpPr>
          <p:nvPr/>
        </p:nvSpPr>
        <p:spPr>
          <a:xfrm>
            <a:off x="2323544" y="5309170"/>
            <a:ext cx="483938" cy="645250"/>
          </a:xfrm>
          <a:custGeom>
            <a:avLst/>
            <a:gdLst>
              <a:gd name="connsiteX0" fmla="*/ 571500 w 571500"/>
              <a:gd name="connsiteY0" fmla="*/ 152400 h 762000"/>
              <a:gd name="connsiteX1" fmla="*/ 447675 w 571500"/>
              <a:gd name="connsiteY1" fmla="*/ 0 h 762000"/>
              <a:gd name="connsiteX2" fmla="*/ 285750 w 571500"/>
              <a:gd name="connsiteY2" fmla="*/ 38100 h 762000"/>
              <a:gd name="connsiteX3" fmla="*/ 123825 w 571500"/>
              <a:gd name="connsiteY3" fmla="*/ 0 h 762000"/>
              <a:gd name="connsiteX4" fmla="*/ 0 w 571500"/>
              <a:gd name="connsiteY4" fmla="*/ 152400 h 762000"/>
              <a:gd name="connsiteX5" fmla="*/ 66675 w 571500"/>
              <a:gd name="connsiteY5" fmla="*/ 390525 h 762000"/>
              <a:gd name="connsiteX6" fmla="*/ 57150 w 571500"/>
              <a:gd name="connsiteY6" fmla="*/ 561975 h 762000"/>
              <a:gd name="connsiteX7" fmla="*/ 123825 w 571500"/>
              <a:gd name="connsiteY7" fmla="*/ 762000 h 762000"/>
              <a:gd name="connsiteX8" fmla="*/ 190500 w 571500"/>
              <a:gd name="connsiteY8" fmla="*/ 561975 h 762000"/>
              <a:gd name="connsiteX9" fmla="*/ 285750 w 571500"/>
              <a:gd name="connsiteY9" fmla="*/ 409575 h 762000"/>
              <a:gd name="connsiteX10" fmla="*/ 381000 w 571500"/>
              <a:gd name="connsiteY10" fmla="*/ 561975 h 762000"/>
              <a:gd name="connsiteX11" fmla="*/ 447675 w 571500"/>
              <a:gd name="connsiteY11" fmla="*/ 762000 h 762000"/>
              <a:gd name="connsiteX12" fmla="*/ 514350 w 571500"/>
              <a:gd name="connsiteY12" fmla="*/ 561975 h 762000"/>
              <a:gd name="connsiteX13" fmla="*/ 504825 w 571500"/>
              <a:gd name="connsiteY13" fmla="*/ 390525 h 762000"/>
              <a:gd name="connsiteX14" fmla="*/ 571500 w 571500"/>
              <a:gd name="connsiteY14" fmla="*/ 1524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" h="762000">
                <a:moveTo>
                  <a:pt x="571500" y="152400"/>
                </a:moveTo>
                <a:cubicBezTo>
                  <a:pt x="571500" y="68580"/>
                  <a:pt x="530543" y="0"/>
                  <a:pt x="447675" y="0"/>
                </a:cubicBezTo>
                <a:cubicBezTo>
                  <a:pt x="364808" y="0"/>
                  <a:pt x="367665" y="38100"/>
                  <a:pt x="285750" y="38100"/>
                </a:cubicBezTo>
                <a:cubicBezTo>
                  <a:pt x="203835" y="38100"/>
                  <a:pt x="206693" y="0"/>
                  <a:pt x="123825" y="0"/>
                </a:cubicBezTo>
                <a:cubicBezTo>
                  <a:pt x="40957" y="0"/>
                  <a:pt x="0" y="68580"/>
                  <a:pt x="0" y="152400"/>
                </a:cubicBezTo>
                <a:cubicBezTo>
                  <a:pt x="0" y="236220"/>
                  <a:pt x="66675" y="319088"/>
                  <a:pt x="66675" y="390525"/>
                </a:cubicBezTo>
                <a:cubicBezTo>
                  <a:pt x="66675" y="458153"/>
                  <a:pt x="57150" y="515303"/>
                  <a:pt x="57150" y="561975"/>
                </a:cubicBezTo>
                <a:cubicBezTo>
                  <a:pt x="57150" y="608648"/>
                  <a:pt x="56197" y="762000"/>
                  <a:pt x="123825" y="762000"/>
                </a:cubicBezTo>
                <a:cubicBezTo>
                  <a:pt x="191452" y="762000"/>
                  <a:pt x="190500" y="622935"/>
                  <a:pt x="190500" y="561975"/>
                </a:cubicBezTo>
                <a:cubicBezTo>
                  <a:pt x="190500" y="501015"/>
                  <a:pt x="198120" y="409575"/>
                  <a:pt x="285750" y="409575"/>
                </a:cubicBezTo>
                <a:cubicBezTo>
                  <a:pt x="373380" y="409575"/>
                  <a:pt x="381000" y="501015"/>
                  <a:pt x="381000" y="561975"/>
                </a:cubicBezTo>
                <a:cubicBezTo>
                  <a:pt x="381000" y="622935"/>
                  <a:pt x="380048" y="762000"/>
                  <a:pt x="447675" y="762000"/>
                </a:cubicBezTo>
                <a:cubicBezTo>
                  <a:pt x="515303" y="762000"/>
                  <a:pt x="514350" y="608648"/>
                  <a:pt x="514350" y="561975"/>
                </a:cubicBezTo>
                <a:cubicBezTo>
                  <a:pt x="514350" y="515303"/>
                  <a:pt x="504825" y="458153"/>
                  <a:pt x="504825" y="390525"/>
                </a:cubicBezTo>
                <a:cubicBezTo>
                  <a:pt x="504825" y="319088"/>
                  <a:pt x="571500" y="236220"/>
                  <a:pt x="571500" y="152400"/>
                </a:cubicBezTo>
                <a:close/>
              </a:path>
            </a:pathLst>
          </a:custGeom>
          <a:solidFill>
            <a:srgbClr val="222D96"/>
          </a:solidFill>
          <a:ln w="29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909399-DFEC-47C5-CCBD-F8D2412170F3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3772904-C03B-24BE-EC68-ADA764F7F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5BC3430-C99C-3E5D-C5E9-9AB1EBEB26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4C581F2-DC02-B179-9A80-B70BAF79A7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0930263-8F21-9C81-139A-5A7B0E4229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DE30CBD-7729-98FE-6591-7A0FD4CAA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D581C256-67E9-FA2A-03A2-C0C5E774B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EECE47D-0D36-79EB-669C-284D85B3C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7C79BD5-D85E-841C-C4AC-EF14CDC1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72168DC-0DA5-55F9-63C4-5D4A630BE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FE63F2-3F89-4493-505D-E515AC9B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C1E39A3-0341-CD65-EB9E-5A2D6999E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F696D35-0640-D24D-40CB-D71A7CC81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9712A9E-EF40-6109-7750-4439B3FAA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F5D1619-BA97-86F5-B648-38F4250E9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2224D90-1DEA-BD87-20AA-5A6D30967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1741C89-7B49-F133-ECD8-C3F040556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1211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mmentary">
            <a:extLst>
              <a:ext uri="{FF2B5EF4-FFF2-40B4-BE49-F238E27FC236}">
                <a16:creationId xmlns:a16="http://schemas.microsoft.com/office/drawing/2014/main" id="{C6735B8B-BA6B-97C3-97C8-FA63AA90A259}"/>
              </a:ext>
            </a:extLst>
          </p:cNvPr>
          <p:cNvSpPr txBox="1">
            <a:spLocks/>
          </p:cNvSpPr>
          <p:nvPr/>
        </p:nvSpPr>
        <p:spPr>
          <a:xfrm>
            <a:off x="329714" y="180975"/>
            <a:ext cx="11523662" cy="1618508"/>
          </a:xfrm>
          <a:prstGeom prst="rect">
            <a:avLst/>
          </a:prstGeom>
          <a:solidFill>
            <a:srgbClr val="121B5A"/>
          </a:solidFill>
        </p:spPr>
        <p:txBody>
          <a:bodyPr numCol="1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4B64C-BFC4-7193-C9C7-11B47A39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Overall experience of GP practice</a:t>
            </a:r>
          </a:p>
        </p:txBody>
      </p:sp>
      <p:sp>
        <p:nvSpPr>
          <p:cNvPr id="3" name="Question Text #1">
            <a:extLst>
              <a:ext uri="{FF2B5EF4-FFF2-40B4-BE49-F238E27FC236}">
                <a16:creationId xmlns:a16="http://schemas.microsoft.com/office/drawing/2014/main" id="{06AB33AE-D42F-77A1-16CF-3884479F5431}"/>
              </a:ext>
            </a:extLst>
          </p:cNvPr>
          <p:cNvSpPr txBox="1"/>
          <p:nvPr/>
        </p:nvSpPr>
        <p:spPr>
          <a:xfrm>
            <a:off x="252349" y="1808163"/>
            <a:ext cx="11523663" cy="540000"/>
          </a:xfrm>
          <a:prstGeom prst="rect">
            <a:avLst/>
          </a:prstGeom>
          <a:noFill/>
        </p:spPr>
        <p:txBody>
          <a:bodyPr wrap="square" lIns="180000" tIns="1800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defRPr sz="1200" b="1">
                <a:solidFill>
                  <a:srgbClr val="231F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Q32. Overall, how would you describe your experience of your GP practice?</a:t>
            </a:r>
          </a:p>
        </p:txBody>
      </p:sp>
      <p:graphicFrame>
        <p:nvGraphicFramePr>
          <p:cNvPr id="4" name="Doughnut Chart" descr="Doughnut chart - add concise insights here or mark as decorative if details are covered in the commentary.">
            <a:extLst>
              <a:ext uri="{FF2B5EF4-FFF2-40B4-BE49-F238E27FC236}">
                <a16:creationId xmlns:a16="http://schemas.microsoft.com/office/drawing/2014/main" id="{1D8FCFC8-3B4B-DC96-0AE2-C639FC0D5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758732"/>
              </p:ext>
            </p:extLst>
          </p:nvPr>
        </p:nvGraphicFramePr>
        <p:xfrm>
          <a:off x="333375" y="2359276"/>
          <a:ext cx="4680000" cy="377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A purple and pink map&#10;&#10;Description automatically generated">
            <a:extLst>
              <a:ext uri="{FF2B5EF4-FFF2-40B4-BE49-F238E27FC236}">
                <a16:creationId xmlns:a16="http://schemas.microsoft.com/office/drawing/2014/main" id="{7BD524A5-8F51-43DF-4296-BF8F2AEAF6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t="22332" r="11261" b="16911"/>
          <a:stretch/>
        </p:blipFill>
        <p:spPr>
          <a:xfrm>
            <a:off x="7381302" y="1808163"/>
            <a:ext cx="4472074" cy="4917254"/>
          </a:xfrm>
          <a:prstGeom prst="rect">
            <a:avLst/>
          </a:prstGeom>
        </p:spPr>
      </p:pic>
      <p:pic>
        <p:nvPicPr>
          <p:cNvPr id="9" name="Picture 8" descr="A number of numbers on a white background&#10;&#10;Description automatically generated">
            <a:extLst>
              <a:ext uri="{FF2B5EF4-FFF2-40B4-BE49-F238E27FC236}">
                <a16:creationId xmlns:a16="http://schemas.microsoft.com/office/drawing/2014/main" id="{A251B476-89F7-AF40-8416-660F129B23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" r="45066" b="8541"/>
          <a:stretch/>
        </p:blipFill>
        <p:spPr>
          <a:xfrm>
            <a:off x="6864112" y="2348163"/>
            <a:ext cx="1764792" cy="1422300"/>
          </a:xfrm>
          <a:prstGeom prst="rect">
            <a:avLst/>
          </a:prstGeom>
        </p:spPr>
      </p:pic>
      <p:sp>
        <p:nvSpPr>
          <p:cNvPr id="10" name="Base and Footnotes">
            <a:extLst>
              <a:ext uri="{FF2B5EF4-FFF2-40B4-BE49-F238E27FC236}">
                <a16:creationId xmlns:a16="http://schemas.microsoft.com/office/drawing/2014/main" id="{AA1C4CC8-4C9C-F616-B1B6-9D4B488AF63B}"/>
              </a:ext>
            </a:extLst>
          </p:cNvPr>
          <p:cNvSpPr txBox="1">
            <a:spLocks/>
          </p:cNvSpPr>
          <p:nvPr/>
        </p:nvSpPr>
        <p:spPr>
          <a:xfrm>
            <a:off x="333374" y="6149263"/>
            <a:ext cx="11523664" cy="1594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¹Good = ‘very good’ and ‘fairly good’. ²Poor = ‘very poor’ and ‘fairly poor’. Base: asked of all patients: 2024 (693,982).</a:t>
            </a:r>
          </a:p>
        </p:txBody>
      </p:sp>
    </p:spTree>
    <p:extLst>
      <p:ext uri="{BB962C8B-B14F-4D97-AF65-F5344CB8AC3E}">
        <p14:creationId xmlns:p14="http://schemas.microsoft.com/office/powerpoint/2010/main" val="279122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mentary">
            <a:extLst>
              <a:ext uri="{FF2B5EF4-FFF2-40B4-BE49-F238E27FC236}">
                <a16:creationId xmlns:a16="http://schemas.microsoft.com/office/drawing/2014/main" id="{C4BF80D3-7B52-E452-67D6-F1063C5D3545}"/>
              </a:ext>
            </a:extLst>
          </p:cNvPr>
          <p:cNvSpPr txBox="1">
            <a:spLocks/>
          </p:cNvSpPr>
          <p:nvPr/>
        </p:nvSpPr>
        <p:spPr>
          <a:xfrm>
            <a:off x="377826" y="335223"/>
            <a:ext cx="11523662" cy="1618508"/>
          </a:xfrm>
          <a:prstGeom prst="rect">
            <a:avLst/>
          </a:prstGeom>
          <a:solidFill>
            <a:srgbClr val="121B5A"/>
          </a:solidFill>
        </p:spPr>
        <p:txBody>
          <a:bodyPr numCol="1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579205-2B3A-3320-8DE0-5C3E1DEB73F0}"/>
              </a:ext>
            </a:extLst>
          </p:cNvPr>
          <p:cNvSpPr txBox="1">
            <a:spLocks/>
          </p:cNvSpPr>
          <p:nvPr/>
        </p:nvSpPr>
        <p:spPr>
          <a:xfrm>
            <a:off x="602400" y="854274"/>
            <a:ext cx="11299088" cy="7156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Access: Ease of contacting GP practice</a:t>
            </a:r>
          </a:p>
        </p:txBody>
      </p:sp>
      <p:sp>
        <p:nvSpPr>
          <p:cNvPr id="5" name="Data 01">
            <a:extLst>
              <a:ext uri="{FF2B5EF4-FFF2-40B4-BE49-F238E27FC236}">
                <a16:creationId xmlns:a16="http://schemas.microsoft.com/office/drawing/2014/main" id="{CAA1A27E-EACD-8FE8-2971-900DC578C7E0}"/>
              </a:ext>
            </a:extLst>
          </p:cNvPr>
          <p:cNvSpPr txBox="1"/>
          <p:nvPr/>
        </p:nvSpPr>
        <p:spPr>
          <a:xfrm>
            <a:off x="1171496" y="4849414"/>
            <a:ext cx="245987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>
                <a:solidFill>
                  <a:srgbClr val="121B5A"/>
                </a:solidFill>
              </a:rPr>
              <a:t>50%</a:t>
            </a:r>
          </a:p>
          <a:p>
            <a:pPr algn="ctr">
              <a:tabLst>
                <a:tab pos="806450" algn="l"/>
              </a:tabLst>
            </a:pPr>
            <a:r>
              <a:rPr lang="en-GB" sz="2000" b="1" dirty="0">
                <a:solidFill>
                  <a:srgbClr val="121B5A"/>
                </a:solidFill>
              </a:rPr>
              <a:t>easy</a:t>
            </a:r>
            <a:r>
              <a:rPr lang="en-GB" sz="2000" dirty="0">
                <a:solidFill>
                  <a:srgbClr val="121B5A"/>
                </a:solidFill>
              </a:rPr>
              <a:t> on the </a:t>
            </a:r>
            <a:r>
              <a:rPr lang="en-GB" sz="2000" b="1" dirty="0">
                <a:solidFill>
                  <a:srgbClr val="121B5A"/>
                </a:solidFill>
              </a:rPr>
              <a:t>phone</a:t>
            </a:r>
          </a:p>
        </p:txBody>
      </p:sp>
      <p:graphicFrame>
        <p:nvGraphicFramePr>
          <p:cNvPr id="6" name="Chart 01">
            <a:extLst>
              <a:ext uri="{FF2B5EF4-FFF2-40B4-BE49-F238E27FC236}">
                <a16:creationId xmlns:a16="http://schemas.microsoft.com/office/drawing/2014/main" id="{2178D94C-DE68-0867-2ABE-3D849D70A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8206"/>
              </p:ext>
            </p:extLst>
          </p:nvPr>
        </p:nvGraphicFramePr>
        <p:xfrm>
          <a:off x="1109459" y="2190744"/>
          <a:ext cx="2583948" cy="258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a 02">
            <a:extLst>
              <a:ext uri="{FF2B5EF4-FFF2-40B4-BE49-F238E27FC236}">
                <a16:creationId xmlns:a16="http://schemas.microsoft.com/office/drawing/2014/main" id="{EDE9CF6A-0287-791C-1A28-7389BDDD0701}"/>
              </a:ext>
            </a:extLst>
          </p:cNvPr>
          <p:cNvSpPr txBox="1"/>
          <p:nvPr/>
        </p:nvSpPr>
        <p:spPr>
          <a:xfrm>
            <a:off x="4877704" y="4849414"/>
            <a:ext cx="2459874" cy="10464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>
                <a:solidFill>
                  <a:srgbClr val="121B5A"/>
                </a:solidFill>
              </a:rPr>
              <a:t>48%</a:t>
            </a:r>
          </a:p>
          <a:p>
            <a:pPr algn="ctr">
              <a:tabLst>
                <a:tab pos="806450" algn="l"/>
              </a:tabLst>
            </a:pPr>
            <a:r>
              <a:rPr lang="en-GB" sz="2000" b="1" dirty="0">
                <a:solidFill>
                  <a:srgbClr val="121B5A"/>
                </a:solidFill>
              </a:rPr>
              <a:t>easy</a:t>
            </a:r>
            <a:r>
              <a:rPr lang="en-GB" sz="2000" dirty="0">
                <a:solidFill>
                  <a:srgbClr val="121B5A"/>
                </a:solidFill>
              </a:rPr>
              <a:t> using </a:t>
            </a:r>
            <a:r>
              <a:rPr lang="en-GB" sz="2000" b="1" dirty="0">
                <a:solidFill>
                  <a:srgbClr val="121B5A"/>
                </a:solidFill>
              </a:rPr>
              <a:t>practice</a:t>
            </a:r>
            <a:r>
              <a:rPr lang="en-GB" sz="2000" dirty="0">
                <a:solidFill>
                  <a:srgbClr val="121B5A"/>
                </a:solidFill>
              </a:rPr>
              <a:t> </a:t>
            </a:r>
            <a:r>
              <a:rPr lang="en-GB" sz="2000" b="1" dirty="0">
                <a:solidFill>
                  <a:srgbClr val="121B5A"/>
                </a:solidFill>
              </a:rPr>
              <a:t>website</a:t>
            </a:r>
          </a:p>
        </p:txBody>
      </p:sp>
      <p:graphicFrame>
        <p:nvGraphicFramePr>
          <p:cNvPr id="8" name="Chart 02">
            <a:extLst>
              <a:ext uri="{FF2B5EF4-FFF2-40B4-BE49-F238E27FC236}">
                <a16:creationId xmlns:a16="http://schemas.microsoft.com/office/drawing/2014/main" id="{6F493550-A57D-9FFA-5275-5E121327D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52805"/>
              </p:ext>
            </p:extLst>
          </p:nvPr>
        </p:nvGraphicFramePr>
        <p:xfrm>
          <a:off x="4754435" y="2190744"/>
          <a:ext cx="2583948" cy="258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ata 03">
            <a:extLst>
              <a:ext uri="{FF2B5EF4-FFF2-40B4-BE49-F238E27FC236}">
                <a16:creationId xmlns:a16="http://schemas.microsoft.com/office/drawing/2014/main" id="{A2A8E824-1447-598F-7F71-84576227FB0A}"/>
              </a:ext>
            </a:extLst>
          </p:cNvPr>
          <p:cNvSpPr txBox="1"/>
          <p:nvPr/>
        </p:nvSpPr>
        <p:spPr>
          <a:xfrm>
            <a:off x="8515588" y="4849414"/>
            <a:ext cx="2459874" cy="10464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>
                <a:solidFill>
                  <a:srgbClr val="121B5A"/>
                </a:solidFill>
              </a:rPr>
              <a:t>45%</a:t>
            </a:r>
          </a:p>
          <a:p>
            <a:pPr algn="ctr">
              <a:tabLst>
                <a:tab pos="806450" algn="l"/>
              </a:tabLst>
            </a:pPr>
            <a:r>
              <a:rPr lang="en-GB" sz="2000" b="1" dirty="0">
                <a:solidFill>
                  <a:srgbClr val="121B5A"/>
                </a:solidFill>
              </a:rPr>
              <a:t>easy</a:t>
            </a:r>
            <a:r>
              <a:rPr lang="en-GB" sz="2000" dirty="0">
                <a:solidFill>
                  <a:srgbClr val="121B5A"/>
                </a:solidFill>
              </a:rPr>
              <a:t> using the </a:t>
            </a:r>
            <a:r>
              <a:rPr lang="en-GB" sz="2000" b="1" dirty="0">
                <a:solidFill>
                  <a:srgbClr val="121B5A"/>
                </a:solidFill>
              </a:rPr>
              <a:t>NHS App</a:t>
            </a:r>
          </a:p>
        </p:txBody>
      </p:sp>
      <p:graphicFrame>
        <p:nvGraphicFramePr>
          <p:cNvPr id="10" name="Chart 03">
            <a:extLst>
              <a:ext uri="{FF2B5EF4-FFF2-40B4-BE49-F238E27FC236}">
                <a16:creationId xmlns:a16="http://schemas.microsoft.com/office/drawing/2014/main" id="{69AEB94A-89CD-2BDE-0C89-FF98E0A63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56576"/>
              </p:ext>
            </p:extLst>
          </p:nvPr>
        </p:nvGraphicFramePr>
        <p:xfrm>
          <a:off x="8399411" y="2190744"/>
          <a:ext cx="2583948" cy="258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ICON: Phone">
            <a:extLst>
              <a:ext uri="{FF2B5EF4-FFF2-40B4-BE49-F238E27FC236}">
                <a16:creationId xmlns:a16="http://schemas.microsoft.com/office/drawing/2014/main" id="{1A7E6645-0F61-3306-D5D9-CD918061142B}"/>
              </a:ext>
            </a:extLst>
          </p:cNvPr>
          <p:cNvSpPr>
            <a:spLocks noChangeAspect="1"/>
          </p:cNvSpPr>
          <p:nvPr/>
        </p:nvSpPr>
        <p:spPr>
          <a:xfrm>
            <a:off x="1928757" y="2883722"/>
            <a:ext cx="945352" cy="931771"/>
          </a:xfrm>
          <a:custGeom>
            <a:avLst/>
            <a:gdLst>
              <a:gd name="connsiteX0" fmla="*/ 133207 w 219148"/>
              <a:gd name="connsiteY0" fmla="*/ 145048 h 216000"/>
              <a:gd name="connsiteX1" fmla="*/ 147118 w 219148"/>
              <a:gd name="connsiteY1" fmla="*/ 145048 h 216000"/>
              <a:gd name="connsiteX2" fmla="*/ 178370 w 219148"/>
              <a:gd name="connsiteY2" fmla="*/ 176399 h 216000"/>
              <a:gd name="connsiteX3" fmla="*/ 178370 w 219148"/>
              <a:gd name="connsiteY3" fmla="*/ 176564 h 216000"/>
              <a:gd name="connsiteX4" fmla="*/ 178370 w 219148"/>
              <a:gd name="connsiteY4" fmla="*/ 190475 h 216000"/>
              <a:gd name="connsiteX5" fmla="*/ 174875 w 219148"/>
              <a:gd name="connsiteY5" fmla="*/ 193772 h 216000"/>
              <a:gd name="connsiteX6" fmla="*/ 129910 w 219148"/>
              <a:gd name="connsiteY6" fmla="*/ 148609 h 216000"/>
              <a:gd name="connsiteX7" fmla="*/ 107064 w 219148"/>
              <a:gd name="connsiteY7" fmla="*/ 62899 h 216000"/>
              <a:gd name="connsiteX8" fmla="*/ 153678 w 219148"/>
              <a:gd name="connsiteY8" fmla="*/ 115381 h 216000"/>
              <a:gd name="connsiteX9" fmla="*/ 140492 w 219148"/>
              <a:gd name="connsiteY9" fmla="*/ 115381 h 216000"/>
              <a:gd name="connsiteX10" fmla="*/ 107064 w 219148"/>
              <a:gd name="connsiteY10" fmla="*/ 76349 h 216000"/>
              <a:gd name="connsiteX11" fmla="*/ 15187 w 219148"/>
              <a:gd name="connsiteY11" fmla="*/ 47997 h 216000"/>
              <a:gd name="connsiteX12" fmla="*/ 60120 w 219148"/>
              <a:gd name="connsiteY12" fmla="*/ 92897 h 216000"/>
              <a:gd name="connsiteX13" fmla="*/ 53131 w 219148"/>
              <a:gd name="connsiteY13" fmla="*/ 99688 h 216000"/>
              <a:gd name="connsiteX14" fmla="*/ 53131 w 219148"/>
              <a:gd name="connsiteY14" fmla="*/ 106676 h 216000"/>
              <a:gd name="connsiteX15" fmla="*/ 109173 w 219148"/>
              <a:gd name="connsiteY15" fmla="*/ 162718 h 216000"/>
              <a:gd name="connsiteX16" fmla="*/ 109230 w 219148"/>
              <a:gd name="connsiteY16" fmla="*/ 162774 h 216000"/>
              <a:gd name="connsiteX17" fmla="*/ 116129 w 219148"/>
              <a:gd name="connsiteY17" fmla="*/ 162718 h 216000"/>
              <a:gd name="connsiteX18" fmla="*/ 122921 w 219148"/>
              <a:gd name="connsiteY18" fmla="*/ 155730 h 216000"/>
              <a:gd name="connsiteX19" fmla="*/ 168017 w 219148"/>
              <a:gd name="connsiteY19" fmla="*/ 200662 h 216000"/>
              <a:gd name="connsiteX20" fmla="*/ 161821 w 219148"/>
              <a:gd name="connsiteY20" fmla="*/ 206860 h 216000"/>
              <a:gd name="connsiteX21" fmla="*/ 138743 w 219148"/>
              <a:gd name="connsiteY21" fmla="*/ 215925 h 216000"/>
              <a:gd name="connsiteX22" fmla="*/ 102481 w 219148"/>
              <a:gd name="connsiteY22" fmla="*/ 205376 h 216000"/>
              <a:gd name="connsiteX23" fmla="*/ 88174 w 219148"/>
              <a:gd name="connsiteY23" fmla="*/ 196311 h 216000"/>
              <a:gd name="connsiteX24" fmla="*/ 18945 w 219148"/>
              <a:gd name="connsiteY24" fmla="*/ 124841 h 216000"/>
              <a:gd name="connsiteX25" fmla="*/ 5331 w 219148"/>
              <a:gd name="connsiteY25" fmla="*/ 101138 h 216000"/>
              <a:gd name="connsiteX26" fmla="*/ 56 w 219148"/>
              <a:gd name="connsiteY26" fmla="*/ 71699 h 216000"/>
              <a:gd name="connsiteX27" fmla="*/ 7605 w 219148"/>
              <a:gd name="connsiteY27" fmla="*/ 55480 h 216000"/>
              <a:gd name="connsiteX28" fmla="*/ 15187 w 219148"/>
              <a:gd name="connsiteY28" fmla="*/ 47997 h 216000"/>
              <a:gd name="connsiteX29" fmla="*/ 32494 w 219148"/>
              <a:gd name="connsiteY29" fmla="*/ 34713 h 216000"/>
              <a:gd name="connsiteX30" fmla="*/ 39450 w 219148"/>
              <a:gd name="connsiteY30" fmla="*/ 37614 h 216000"/>
              <a:gd name="connsiteX31" fmla="*/ 70702 w 219148"/>
              <a:gd name="connsiteY31" fmla="*/ 68899 h 216000"/>
              <a:gd name="connsiteX32" fmla="*/ 73570 w 219148"/>
              <a:gd name="connsiteY32" fmla="*/ 75822 h 216000"/>
              <a:gd name="connsiteX33" fmla="*/ 70801 w 219148"/>
              <a:gd name="connsiteY33" fmla="*/ 82679 h 216000"/>
              <a:gd name="connsiteX34" fmla="*/ 67208 w 219148"/>
              <a:gd name="connsiteY34" fmla="*/ 86107 h 216000"/>
              <a:gd name="connsiteX35" fmla="*/ 22110 w 219148"/>
              <a:gd name="connsiteY35" fmla="*/ 41108 h 216000"/>
              <a:gd name="connsiteX36" fmla="*/ 25571 w 219148"/>
              <a:gd name="connsiteY36" fmla="*/ 37614 h 216000"/>
              <a:gd name="connsiteX37" fmla="*/ 32494 w 219148"/>
              <a:gd name="connsiteY37" fmla="*/ 34713 h 216000"/>
              <a:gd name="connsiteX38" fmla="*/ 107064 w 219148"/>
              <a:gd name="connsiteY38" fmla="*/ 30657 h 216000"/>
              <a:gd name="connsiteX39" fmla="*/ 185193 w 219148"/>
              <a:gd name="connsiteY39" fmla="*/ 108786 h 216000"/>
              <a:gd name="connsiteX40" fmla="*/ 184896 w 219148"/>
              <a:gd name="connsiteY40" fmla="*/ 115379 h 216000"/>
              <a:gd name="connsiteX41" fmla="*/ 171710 w 219148"/>
              <a:gd name="connsiteY41" fmla="*/ 115379 h 216000"/>
              <a:gd name="connsiteX42" fmla="*/ 172040 w 219148"/>
              <a:gd name="connsiteY42" fmla="*/ 108786 h 216000"/>
              <a:gd name="connsiteX43" fmla="*/ 107064 w 219148"/>
              <a:gd name="connsiteY43" fmla="*/ 43843 h 216000"/>
              <a:gd name="connsiteX44" fmla="*/ 107064 w 219148"/>
              <a:gd name="connsiteY44" fmla="*/ 0 h 216000"/>
              <a:gd name="connsiteX45" fmla="*/ 110361 w 219148"/>
              <a:gd name="connsiteY45" fmla="*/ 0 h 216000"/>
              <a:gd name="connsiteX46" fmla="*/ 219148 w 219148"/>
              <a:gd name="connsiteY46" fmla="*/ 108788 h 216000"/>
              <a:gd name="connsiteX47" fmla="*/ 218917 w 219148"/>
              <a:gd name="connsiteY47" fmla="*/ 115381 h 216000"/>
              <a:gd name="connsiteX48" fmla="*/ 205731 w 219148"/>
              <a:gd name="connsiteY48" fmla="*/ 115381 h 216000"/>
              <a:gd name="connsiteX49" fmla="*/ 205995 w 219148"/>
              <a:gd name="connsiteY49" fmla="*/ 108788 h 216000"/>
              <a:gd name="connsiteX50" fmla="*/ 110394 w 219148"/>
              <a:gd name="connsiteY50" fmla="*/ 13186 h 216000"/>
              <a:gd name="connsiteX51" fmla="*/ 110361 w 219148"/>
              <a:gd name="connsiteY51" fmla="*/ 13186 h 216000"/>
              <a:gd name="connsiteX52" fmla="*/ 107064 w 219148"/>
              <a:gd name="connsiteY52" fmla="*/ 13186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9148" h="216000">
                <a:moveTo>
                  <a:pt x="133207" y="145048"/>
                </a:moveTo>
                <a:cubicBezTo>
                  <a:pt x="137060" y="141236"/>
                  <a:pt x="143264" y="141236"/>
                  <a:pt x="147118" y="145048"/>
                </a:cubicBezTo>
                <a:lnTo>
                  <a:pt x="178370" y="176399"/>
                </a:lnTo>
                <a:lnTo>
                  <a:pt x="178370" y="176564"/>
                </a:lnTo>
                <a:cubicBezTo>
                  <a:pt x="182183" y="180417"/>
                  <a:pt x="182183" y="186623"/>
                  <a:pt x="178370" y="190475"/>
                </a:cubicBezTo>
                <a:lnTo>
                  <a:pt x="174875" y="193772"/>
                </a:lnTo>
                <a:lnTo>
                  <a:pt x="129910" y="148609"/>
                </a:lnTo>
                <a:close/>
                <a:moveTo>
                  <a:pt x="107064" y="62899"/>
                </a:moveTo>
                <a:cubicBezTo>
                  <a:pt x="132864" y="67516"/>
                  <a:pt x="152138" y="89216"/>
                  <a:pt x="153678" y="115381"/>
                </a:cubicBezTo>
                <a:lnTo>
                  <a:pt x="140492" y="115381"/>
                </a:lnTo>
                <a:cubicBezTo>
                  <a:pt x="139062" y="96470"/>
                  <a:pt x="125531" y="80670"/>
                  <a:pt x="107064" y="76349"/>
                </a:cubicBezTo>
                <a:close/>
                <a:moveTo>
                  <a:pt x="15187" y="47997"/>
                </a:moveTo>
                <a:lnTo>
                  <a:pt x="60120" y="92897"/>
                </a:lnTo>
                <a:lnTo>
                  <a:pt x="53131" y="99688"/>
                </a:lnTo>
                <a:cubicBezTo>
                  <a:pt x="51204" y="101618"/>
                  <a:pt x="51204" y="104746"/>
                  <a:pt x="53131" y="106676"/>
                </a:cubicBezTo>
                <a:lnTo>
                  <a:pt x="109173" y="162718"/>
                </a:lnTo>
                <a:cubicBezTo>
                  <a:pt x="109192" y="162737"/>
                  <a:pt x="109210" y="162756"/>
                  <a:pt x="109230" y="162774"/>
                </a:cubicBezTo>
                <a:cubicBezTo>
                  <a:pt x="111151" y="164664"/>
                  <a:pt x="114240" y="164639"/>
                  <a:pt x="116129" y="162718"/>
                </a:cubicBezTo>
                <a:lnTo>
                  <a:pt x="122921" y="155730"/>
                </a:lnTo>
                <a:lnTo>
                  <a:pt x="168017" y="200662"/>
                </a:lnTo>
                <a:lnTo>
                  <a:pt x="161821" y="206860"/>
                </a:lnTo>
                <a:cubicBezTo>
                  <a:pt x="155899" y="213222"/>
                  <a:pt x="147412" y="216556"/>
                  <a:pt x="138743" y="215925"/>
                </a:cubicBezTo>
                <a:cubicBezTo>
                  <a:pt x="126070" y="214880"/>
                  <a:pt x="113738" y="211292"/>
                  <a:pt x="102481" y="205376"/>
                </a:cubicBezTo>
                <a:cubicBezTo>
                  <a:pt x="97501" y="202702"/>
                  <a:pt x="92720" y="199672"/>
                  <a:pt x="88174" y="196311"/>
                </a:cubicBezTo>
                <a:cubicBezTo>
                  <a:pt x="60952" y="176886"/>
                  <a:pt x="37493" y="152668"/>
                  <a:pt x="18945" y="124841"/>
                </a:cubicBezTo>
                <a:cubicBezTo>
                  <a:pt x="13613" y="117423"/>
                  <a:pt x="9051" y="109482"/>
                  <a:pt x="5331" y="101138"/>
                </a:cubicBezTo>
                <a:cubicBezTo>
                  <a:pt x="1449" y="91827"/>
                  <a:pt x="-352" y="81779"/>
                  <a:pt x="56" y="71699"/>
                </a:cubicBezTo>
                <a:cubicBezTo>
                  <a:pt x="378" y="65519"/>
                  <a:pt x="3084" y="59705"/>
                  <a:pt x="7605" y="55480"/>
                </a:cubicBezTo>
                <a:cubicBezTo>
                  <a:pt x="9451" y="53733"/>
                  <a:pt x="12286" y="50898"/>
                  <a:pt x="15187" y="47997"/>
                </a:cubicBezTo>
                <a:close/>
                <a:moveTo>
                  <a:pt x="32494" y="34713"/>
                </a:moveTo>
                <a:cubicBezTo>
                  <a:pt x="35105" y="34724"/>
                  <a:pt x="37605" y="35767"/>
                  <a:pt x="39450" y="37614"/>
                </a:cubicBezTo>
                <a:lnTo>
                  <a:pt x="70702" y="68899"/>
                </a:lnTo>
                <a:cubicBezTo>
                  <a:pt x="72547" y="70728"/>
                  <a:pt x="73581" y="73223"/>
                  <a:pt x="73570" y="75822"/>
                </a:cubicBezTo>
                <a:cubicBezTo>
                  <a:pt x="73569" y="78380"/>
                  <a:pt x="72576" y="80837"/>
                  <a:pt x="70801" y="82679"/>
                </a:cubicBezTo>
                <a:lnTo>
                  <a:pt x="67208" y="86107"/>
                </a:lnTo>
                <a:lnTo>
                  <a:pt x="22110" y="41108"/>
                </a:lnTo>
                <a:lnTo>
                  <a:pt x="25571" y="37614"/>
                </a:lnTo>
                <a:cubicBezTo>
                  <a:pt x="27409" y="35775"/>
                  <a:pt x="29896" y="34733"/>
                  <a:pt x="32494" y="34713"/>
                </a:cubicBezTo>
                <a:close/>
                <a:moveTo>
                  <a:pt x="107064" y="30657"/>
                </a:moveTo>
                <a:cubicBezTo>
                  <a:pt x="150199" y="30693"/>
                  <a:pt x="185157" y="65651"/>
                  <a:pt x="185193" y="108786"/>
                </a:cubicBezTo>
                <a:cubicBezTo>
                  <a:pt x="185193" y="110995"/>
                  <a:pt x="185193" y="113203"/>
                  <a:pt x="184896" y="115379"/>
                </a:cubicBezTo>
                <a:lnTo>
                  <a:pt x="171710" y="115379"/>
                </a:lnTo>
                <a:cubicBezTo>
                  <a:pt x="171936" y="113189"/>
                  <a:pt x="172046" y="110988"/>
                  <a:pt x="172040" y="108786"/>
                </a:cubicBezTo>
                <a:cubicBezTo>
                  <a:pt x="171985" y="72929"/>
                  <a:pt x="142921" y="43880"/>
                  <a:pt x="107064" y="43843"/>
                </a:cubicBezTo>
                <a:close/>
                <a:moveTo>
                  <a:pt x="107064" y="0"/>
                </a:moveTo>
                <a:lnTo>
                  <a:pt x="110361" y="0"/>
                </a:lnTo>
                <a:cubicBezTo>
                  <a:pt x="170442" y="0"/>
                  <a:pt x="219148" y="48706"/>
                  <a:pt x="219148" y="108788"/>
                </a:cubicBezTo>
                <a:cubicBezTo>
                  <a:pt x="219148" y="110997"/>
                  <a:pt x="219148" y="113205"/>
                  <a:pt x="218917" y="115381"/>
                </a:cubicBezTo>
                <a:lnTo>
                  <a:pt x="205731" y="115381"/>
                </a:lnTo>
                <a:cubicBezTo>
                  <a:pt x="205731" y="113205"/>
                  <a:pt x="205995" y="110997"/>
                  <a:pt x="205995" y="108788"/>
                </a:cubicBezTo>
                <a:cubicBezTo>
                  <a:pt x="205995" y="55988"/>
                  <a:pt x="163193" y="13186"/>
                  <a:pt x="110394" y="13186"/>
                </a:cubicBezTo>
                <a:cubicBezTo>
                  <a:pt x="110383" y="13186"/>
                  <a:pt x="110372" y="13186"/>
                  <a:pt x="110361" y="13186"/>
                </a:cubicBezTo>
                <a:cubicBezTo>
                  <a:pt x="109240" y="13186"/>
                  <a:pt x="108152" y="13186"/>
                  <a:pt x="107064" y="13186"/>
                </a:cubicBezTo>
                <a:close/>
              </a:path>
            </a:pathLst>
          </a:custGeom>
          <a:solidFill>
            <a:srgbClr val="222D96"/>
          </a:solidFill>
          <a:ln w="29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" name="ICON: Website">
            <a:extLst>
              <a:ext uri="{FF2B5EF4-FFF2-40B4-BE49-F238E27FC236}">
                <a16:creationId xmlns:a16="http://schemas.microsoft.com/office/drawing/2014/main" id="{FBB1ED83-91AD-5A20-0AC0-C7659A4415AC}"/>
              </a:ext>
            </a:extLst>
          </p:cNvPr>
          <p:cNvSpPr>
            <a:spLocks noChangeAspect="1"/>
          </p:cNvSpPr>
          <p:nvPr/>
        </p:nvSpPr>
        <p:spPr>
          <a:xfrm>
            <a:off x="5396892" y="2883722"/>
            <a:ext cx="1299033" cy="931771"/>
          </a:xfrm>
          <a:custGeom>
            <a:avLst/>
            <a:gdLst>
              <a:gd name="connsiteX0" fmla="*/ 28598 w 1432180"/>
              <a:gd name="connsiteY0" fmla="*/ 907919 h 1027277"/>
              <a:gd name="connsiteX1" fmla="*/ 28598 w 1432180"/>
              <a:gd name="connsiteY1" fmla="*/ 941950 h 1027277"/>
              <a:gd name="connsiteX2" fmla="*/ 71086 w 1432180"/>
              <a:gd name="connsiteY2" fmla="*/ 998625 h 1027277"/>
              <a:gd name="connsiteX3" fmla="*/ 1360985 w 1432180"/>
              <a:gd name="connsiteY3" fmla="*/ 998625 h 1027277"/>
              <a:gd name="connsiteX4" fmla="*/ 1403474 w 1432180"/>
              <a:gd name="connsiteY4" fmla="*/ 941950 h 1027277"/>
              <a:gd name="connsiteX5" fmla="*/ 1403474 w 1432180"/>
              <a:gd name="connsiteY5" fmla="*/ 907919 h 1027277"/>
              <a:gd name="connsiteX6" fmla="*/ 702317 w 1432180"/>
              <a:gd name="connsiteY6" fmla="*/ 350124 h 1027277"/>
              <a:gd name="connsiteX7" fmla="*/ 350720 w 1432180"/>
              <a:gd name="connsiteY7" fmla="*/ 458401 h 1027277"/>
              <a:gd name="connsiteX8" fmla="*/ 414329 w 1432180"/>
              <a:gd name="connsiteY8" fmla="*/ 522009 h 1027277"/>
              <a:gd name="connsiteX9" fmla="*/ 300915 w 1432180"/>
              <a:gd name="connsiteY9" fmla="*/ 635423 h 1027277"/>
              <a:gd name="connsiteX10" fmla="*/ 417018 w 1432180"/>
              <a:gd name="connsiteY10" fmla="*/ 751526 h 1027277"/>
              <a:gd name="connsiteX11" fmla="*/ 530431 w 1432180"/>
              <a:gd name="connsiteY11" fmla="*/ 638112 h 1027277"/>
              <a:gd name="connsiteX12" fmla="*/ 594040 w 1432180"/>
              <a:gd name="connsiteY12" fmla="*/ 701721 h 1027277"/>
              <a:gd name="connsiteX13" fmla="*/ 238447 w 1432180"/>
              <a:gd name="connsiteY13" fmla="*/ 158988 h 1027277"/>
              <a:gd name="connsiteX14" fmla="*/ 215288 w 1432180"/>
              <a:gd name="connsiteY14" fmla="*/ 182147 h 1027277"/>
              <a:gd name="connsiteX15" fmla="*/ 215288 w 1432180"/>
              <a:gd name="connsiteY15" fmla="*/ 274782 h 1027277"/>
              <a:gd name="connsiteX16" fmla="*/ 238447 w 1432180"/>
              <a:gd name="connsiteY16" fmla="*/ 297941 h 1027277"/>
              <a:gd name="connsiteX17" fmla="*/ 1193732 w 1432180"/>
              <a:gd name="connsiteY17" fmla="*/ 297941 h 1027277"/>
              <a:gd name="connsiteX18" fmla="*/ 1216891 w 1432180"/>
              <a:gd name="connsiteY18" fmla="*/ 274782 h 1027277"/>
              <a:gd name="connsiteX19" fmla="*/ 1216891 w 1432180"/>
              <a:gd name="connsiteY19" fmla="*/ 182147 h 1027277"/>
              <a:gd name="connsiteX20" fmla="*/ 1193732 w 1432180"/>
              <a:gd name="connsiteY20" fmla="*/ 158988 h 1027277"/>
              <a:gd name="connsiteX21" fmla="*/ 163552 w 1432180"/>
              <a:gd name="connsiteY21" fmla="*/ 84279 h 1027277"/>
              <a:gd name="connsiteX22" fmla="*/ 1268613 w 1432180"/>
              <a:gd name="connsiteY22" fmla="*/ 84279 h 1027277"/>
              <a:gd name="connsiteX23" fmla="*/ 1280074 w 1432180"/>
              <a:gd name="connsiteY23" fmla="*/ 95740 h 1027277"/>
              <a:gd name="connsiteX24" fmla="*/ 1280074 w 1432180"/>
              <a:gd name="connsiteY24" fmla="*/ 812249 h 1027277"/>
              <a:gd name="connsiteX25" fmla="*/ 1268613 w 1432180"/>
              <a:gd name="connsiteY25" fmla="*/ 823708 h 1027277"/>
              <a:gd name="connsiteX26" fmla="*/ 163500 w 1432180"/>
              <a:gd name="connsiteY26" fmla="*/ 823638 h 1027277"/>
              <a:gd name="connsiteX27" fmla="*/ 152039 w 1432180"/>
              <a:gd name="connsiteY27" fmla="*/ 812179 h 1027277"/>
              <a:gd name="connsiteX28" fmla="*/ 152093 w 1432180"/>
              <a:gd name="connsiteY28" fmla="*/ 812177 h 1027277"/>
              <a:gd name="connsiteX29" fmla="*/ 152093 w 1432180"/>
              <a:gd name="connsiteY29" fmla="*/ 95740 h 1027277"/>
              <a:gd name="connsiteX30" fmla="*/ 163552 w 1432180"/>
              <a:gd name="connsiteY30" fmla="*/ 84279 h 1027277"/>
              <a:gd name="connsiteX31" fmla="*/ 156834 w 1432180"/>
              <a:gd name="connsiteY31" fmla="*/ 28652 h 1027277"/>
              <a:gd name="connsiteX32" fmla="*/ 156764 w 1432180"/>
              <a:gd name="connsiteY32" fmla="*/ 28723 h 1027277"/>
              <a:gd name="connsiteX33" fmla="*/ 108406 w 1432180"/>
              <a:gd name="connsiteY33" fmla="*/ 77082 h 1027277"/>
              <a:gd name="connsiteX34" fmla="*/ 108406 w 1432180"/>
              <a:gd name="connsiteY34" fmla="*/ 879265 h 1027277"/>
              <a:gd name="connsiteX35" fmla="*/ 1323669 w 1432180"/>
              <a:gd name="connsiteY35" fmla="*/ 879265 h 1027277"/>
              <a:gd name="connsiteX36" fmla="*/ 1323669 w 1432180"/>
              <a:gd name="connsiteY36" fmla="*/ 77010 h 1027277"/>
              <a:gd name="connsiteX37" fmla="*/ 1275310 w 1432180"/>
              <a:gd name="connsiteY37" fmla="*/ 28652 h 1027277"/>
              <a:gd name="connsiteX38" fmla="*/ 156817 w 1432180"/>
              <a:gd name="connsiteY38" fmla="*/ 0 h 1027277"/>
              <a:gd name="connsiteX39" fmla="*/ 1275294 w 1432180"/>
              <a:gd name="connsiteY39" fmla="*/ 70 h 1027277"/>
              <a:gd name="connsiteX40" fmla="*/ 1352304 w 1432180"/>
              <a:gd name="connsiteY40" fmla="*/ 77080 h 1027277"/>
              <a:gd name="connsiteX41" fmla="*/ 1352304 w 1432180"/>
              <a:gd name="connsiteY41" fmla="*/ 879336 h 1027277"/>
              <a:gd name="connsiteX42" fmla="*/ 1417786 w 1432180"/>
              <a:gd name="connsiteY42" fmla="*/ 879336 h 1027277"/>
              <a:gd name="connsiteX43" fmla="*/ 1417853 w 1432180"/>
              <a:gd name="connsiteY43" fmla="*/ 879265 h 1027277"/>
              <a:gd name="connsiteX44" fmla="*/ 1432180 w 1432180"/>
              <a:gd name="connsiteY44" fmla="*/ 893592 h 1027277"/>
              <a:gd name="connsiteX45" fmla="*/ 1432180 w 1432180"/>
              <a:gd name="connsiteY45" fmla="*/ 941950 h 1027277"/>
              <a:gd name="connsiteX46" fmla="*/ 1361039 w 1432180"/>
              <a:gd name="connsiteY46" fmla="*/ 1027277 h 1027277"/>
              <a:gd name="connsiteX47" fmla="*/ 71141 w 1432180"/>
              <a:gd name="connsiteY47" fmla="*/ 1027277 h 1027277"/>
              <a:gd name="connsiteX48" fmla="*/ 0 w 1432180"/>
              <a:gd name="connsiteY48" fmla="*/ 941950 h 1027277"/>
              <a:gd name="connsiteX49" fmla="*/ 0 w 1432180"/>
              <a:gd name="connsiteY49" fmla="*/ 893592 h 1027277"/>
              <a:gd name="connsiteX50" fmla="*/ 14325 w 1432180"/>
              <a:gd name="connsiteY50" fmla="*/ 879265 h 1027277"/>
              <a:gd name="connsiteX51" fmla="*/ 79807 w 1432180"/>
              <a:gd name="connsiteY51" fmla="*/ 879265 h 1027277"/>
              <a:gd name="connsiteX52" fmla="*/ 79807 w 1432180"/>
              <a:gd name="connsiteY52" fmla="*/ 77010 h 1027277"/>
              <a:gd name="connsiteX53" fmla="*/ 156817 w 1432180"/>
              <a:gd name="connsiteY53" fmla="*/ 0 h 102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32180" h="1027277">
                <a:moveTo>
                  <a:pt x="28598" y="907919"/>
                </a:moveTo>
                <a:lnTo>
                  <a:pt x="28598" y="941950"/>
                </a:lnTo>
                <a:cubicBezTo>
                  <a:pt x="28598" y="972700"/>
                  <a:pt x="48026" y="998625"/>
                  <a:pt x="71086" y="998625"/>
                </a:cubicBezTo>
                <a:lnTo>
                  <a:pt x="1360985" y="998625"/>
                </a:lnTo>
                <a:cubicBezTo>
                  <a:pt x="1383976" y="998625"/>
                  <a:pt x="1403474" y="972700"/>
                  <a:pt x="1403474" y="941950"/>
                </a:cubicBezTo>
                <a:lnTo>
                  <a:pt x="1403474" y="907919"/>
                </a:lnTo>
                <a:close/>
                <a:moveTo>
                  <a:pt x="702317" y="350124"/>
                </a:moveTo>
                <a:lnTo>
                  <a:pt x="350720" y="458401"/>
                </a:lnTo>
                <a:lnTo>
                  <a:pt x="414329" y="522009"/>
                </a:lnTo>
                <a:lnTo>
                  <a:pt x="300915" y="635423"/>
                </a:lnTo>
                <a:lnTo>
                  <a:pt x="417018" y="751526"/>
                </a:lnTo>
                <a:lnTo>
                  <a:pt x="530431" y="638112"/>
                </a:lnTo>
                <a:lnTo>
                  <a:pt x="594040" y="701721"/>
                </a:lnTo>
                <a:close/>
                <a:moveTo>
                  <a:pt x="238447" y="158988"/>
                </a:moveTo>
                <a:cubicBezTo>
                  <a:pt x="225657" y="158988"/>
                  <a:pt x="215288" y="169357"/>
                  <a:pt x="215288" y="182147"/>
                </a:cubicBezTo>
                <a:lnTo>
                  <a:pt x="215288" y="274782"/>
                </a:lnTo>
                <a:cubicBezTo>
                  <a:pt x="215288" y="287572"/>
                  <a:pt x="225657" y="297941"/>
                  <a:pt x="238447" y="297941"/>
                </a:cubicBezTo>
                <a:lnTo>
                  <a:pt x="1193732" y="297941"/>
                </a:lnTo>
                <a:cubicBezTo>
                  <a:pt x="1206522" y="297941"/>
                  <a:pt x="1216891" y="287572"/>
                  <a:pt x="1216891" y="274782"/>
                </a:cubicBezTo>
                <a:lnTo>
                  <a:pt x="1216891" y="182147"/>
                </a:lnTo>
                <a:cubicBezTo>
                  <a:pt x="1216891" y="169357"/>
                  <a:pt x="1206522" y="158988"/>
                  <a:pt x="1193732" y="158988"/>
                </a:cubicBezTo>
                <a:close/>
                <a:moveTo>
                  <a:pt x="163552" y="84279"/>
                </a:moveTo>
                <a:lnTo>
                  <a:pt x="1268613" y="84279"/>
                </a:lnTo>
                <a:cubicBezTo>
                  <a:pt x="1274972" y="84279"/>
                  <a:pt x="1280074" y="89380"/>
                  <a:pt x="1280074" y="95740"/>
                </a:cubicBezTo>
                <a:lnTo>
                  <a:pt x="1280074" y="812249"/>
                </a:lnTo>
                <a:cubicBezTo>
                  <a:pt x="1280074" y="818608"/>
                  <a:pt x="1274972" y="823708"/>
                  <a:pt x="1268613" y="823708"/>
                </a:cubicBezTo>
                <a:lnTo>
                  <a:pt x="163500" y="823638"/>
                </a:lnTo>
                <a:cubicBezTo>
                  <a:pt x="157142" y="823638"/>
                  <a:pt x="152039" y="818539"/>
                  <a:pt x="152039" y="812179"/>
                </a:cubicBezTo>
                <a:lnTo>
                  <a:pt x="152093" y="812177"/>
                </a:lnTo>
                <a:lnTo>
                  <a:pt x="152093" y="95740"/>
                </a:lnTo>
                <a:cubicBezTo>
                  <a:pt x="152093" y="89380"/>
                  <a:pt x="157194" y="84279"/>
                  <a:pt x="163552" y="84279"/>
                </a:cubicBezTo>
                <a:close/>
                <a:moveTo>
                  <a:pt x="156834" y="28652"/>
                </a:moveTo>
                <a:lnTo>
                  <a:pt x="156764" y="28723"/>
                </a:lnTo>
                <a:cubicBezTo>
                  <a:pt x="130139" y="28723"/>
                  <a:pt x="108406" y="50387"/>
                  <a:pt x="108406" y="77082"/>
                </a:cubicBezTo>
                <a:lnTo>
                  <a:pt x="108406" y="879265"/>
                </a:lnTo>
                <a:lnTo>
                  <a:pt x="1323669" y="879265"/>
                </a:lnTo>
                <a:lnTo>
                  <a:pt x="1323669" y="77010"/>
                </a:lnTo>
                <a:cubicBezTo>
                  <a:pt x="1323669" y="50385"/>
                  <a:pt x="1302005" y="28652"/>
                  <a:pt x="1275310" y="28652"/>
                </a:cubicBezTo>
                <a:close/>
                <a:moveTo>
                  <a:pt x="156817" y="0"/>
                </a:moveTo>
                <a:lnTo>
                  <a:pt x="1275294" y="70"/>
                </a:lnTo>
                <a:cubicBezTo>
                  <a:pt x="1317713" y="70"/>
                  <a:pt x="1352304" y="34593"/>
                  <a:pt x="1352304" y="77080"/>
                </a:cubicBezTo>
                <a:lnTo>
                  <a:pt x="1352304" y="879336"/>
                </a:lnTo>
                <a:lnTo>
                  <a:pt x="1417786" y="879336"/>
                </a:lnTo>
                <a:lnTo>
                  <a:pt x="1417853" y="879265"/>
                </a:lnTo>
                <a:cubicBezTo>
                  <a:pt x="1425749" y="879265"/>
                  <a:pt x="1432180" y="885696"/>
                  <a:pt x="1432180" y="893592"/>
                </a:cubicBezTo>
                <a:lnTo>
                  <a:pt x="1432180" y="941950"/>
                </a:lnTo>
                <a:cubicBezTo>
                  <a:pt x="1432180" y="988980"/>
                  <a:pt x="1400243" y="1027277"/>
                  <a:pt x="1361039" y="1027277"/>
                </a:cubicBezTo>
                <a:lnTo>
                  <a:pt x="71141" y="1027277"/>
                </a:lnTo>
                <a:cubicBezTo>
                  <a:pt x="31937" y="1027277"/>
                  <a:pt x="0" y="988980"/>
                  <a:pt x="0" y="941950"/>
                </a:cubicBezTo>
                <a:lnTo>
                  <a:pt x="0" y="893592"/>
                </a:lnTo>
                <a:cubicBezTo>
                  <a:pt x="0" y="885696"/>
                  <a:pt x="6429" y="879265"/>
                  <a:pt x="14325" y="879265"/>
                </a:cubicBezTo>
                <a:lnTo>
                  <a:pt x="79807" y="879265"/>
                </a:lnTo>
                <a:lnTo>
                  <a:pt x="79807" y="77010"/>
                </a:lnTo>
                <a:cubicBezTo>
                  <a:pt x="79807" y="34593"/>
                  <a:pt x="114328" y="0"/>
                  <a:pt x="156817" y="0"/>
                </a:cubicBezTo>
                <a:close/>
              </a:path>
            </a:pathLst>
          </a:custGeom>
          <a:solidFill>
            <a:srgbClr val="222D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ICON: NHS App">
            <a:extLst>
              <a:ext uri="{FF2B5EF4-FFF2-40B4-BE49-F238E27FC236}">
                <a16:creationId xmlns:a16="http://schemas.microsoft.com/office/drawing/2014/main" id="{21085779-1A95-8100-FA58-F645B080319F}"/>
              </a:ext>
            </a:extLst>
          </p:cNvPr>
          <p:cNvSpPr>
            <a:spLocks noChangeAspect="1"/>
          </p:cNvSpPr>
          <p:nvPr/>
        </p:nvSpPr>
        <p:spPr>
          <a:xfrm>
            <a:off x="9358312" y="2883722"/>
            <a:ext cx="666146" cy="1197991"/>
          </a:xfrm>
          <a:custGeom>
            <a:avLst/>
            <a:gdLst>
              <a:gd name="connsiteX0" fmla="*/ 338264 w 677882"/>
              <a:gd name="connsiteY0" fmla="*/ 1083798 h 1219104"/>
              <a:gd name="connsiteX1" fmla="*/ 293614 w 677882"/>
              <a:gd name="connsiteY1" fmla="*/ 1128448 h 1219104"/>
              <a:gd name="connsiteX2" fmla="*/ 338264 w 677882"/>
              <a:gd name="connsiteY2" fmla="*/ 1173100 h 1219104"/>
              <a:gd name="connsiteX3" fmla="*/ 382915 w 677882"/>
              <a:gd name="connsiteY3" fmla="*/ 1128448 h 1219104"/>
              <a:gd name="connsiteX4" fmla="*/ 338264 w 677882"/>
              <a:gd name="connsiteY4" fmla="*/ 1083798 h 1219104"/>
              <a:gd name="connsiteX5" fmla="*/ 304492 w 677882"/>
              <a:gd name="connsiteY5" fmla="*/ 485699 h 1219104"/>
              <a:gd name="connsiteX6" fmla="*/ 269045 w 677882"/>
              <a:gd name="connsiteY6" fmla="*/ 656567 h 1219104"/>
              <a:gd name="connsiteX7" fmla="*/ 314787 w 677882"/>
              <a:gd name="connsiteY7" fmla="*/ 656567 h 1219104"/>
              <a:gd name="connsiteX8" fmla="*/ 329963 w 677882"/>
              <a:gd name="connsiteY8" fmla="*/ 583391 h 1219104"/>
              <a:gd name="connsiteX9" fmla="*/ 383823 w 677882"/>
              <a:gd name="connsiteY9" fmla="*/ 583391 h 1219104"/>
              <a:gd name="connsiteX10" fmla="*/ 368647 w 677882"/>
              <a:gd name="connsiteY10" fmla="*/ 656567 h 1219104"/>
              <a:gd name="connsiteX11" fmla="*/ 414707 w 677882"/>
              <a:gd name="connsiteY11" fmla="*/ 656567 h 1219104"/>
              <a:gd name="connsiteX12" fmla="*/ 450207 w 677882"/>
              <a:gd name="connsiteY12" fmla="*/ 485699 h 1219104"/>
              <a:gd name="connsiteX13" fmla="*/ 404412 w 677882"/>
              <a:gd name="connsiteY13" fmla="*/ 485699 h 1219104"/>
              <a:gd name="connsiteX14" fmla="*/ 390934 w 677882"/>
              <a:gd name="connsiteY14" fmla="*/ 551074 h 1219104"/>
              <a:gd name="connsiteX15" fmla="*/ 336808 w 677882"/>
              <a:gd name="connsiteY15" fmla="*/ 551074 h 1219104"/>
              <a:gd name="connsiteX16" fmla="*/ 350286 w 677882"/>
              <a:gd name="connsiteY16" fmla="*/ 485699 h 1219104"/>
              <a:gd name="connsiteX17" fmla="*/ 128012 w 677882"/>
              <a:gd name="connsiteY17" fmla="*/ 485699 h 1219104"/>
              <a:gd name="connsiteX18" fmla="*/ 91557 w 677882"/>
              <a:gd name="connsiteY18" fmla="*/ 656567 h 1219104"/>
              <a:gd name="connsiteX19" fmla="*/ 134645 w 677882"/>
              <a:gd name="connsiteY19" fmla="*/ 656567 h 1219104"/>
              <a:gd name="connsiteX20" fmla="*/ 158365 w 677882"/>
              <a:gd name="connsiteY20" fmla="*/ 538339 h 1219104"/>
              <a:gd name="connsiteX21" fmla="*/ 158842 w 677882"/>
              <a:gd name="connsiteY21" fmla="*/ 538339 h 1219104"/>
              <a:gd name="connsiteX22" fmla="*/ 194608 w 677882"/>
              <a:gd name="connsiteY22" fmla="*/ 656567 h 1219104"/>
              <a:gd name="connsiteX23" fmla="*/ 251386 w 677882"/>
              <a:gd name="connsiteY23" fmla="*/ 656567 h 1219104"/>
              <a:gd name="connsiteX24" fmla="*/ 287629 w 677882"/>
              <a:gd name="connsiteY24" fmla="*/ 485699 h 1219104"/>
              <a:gd name="connsiteX25" fmla="*/ 244541 w 677882"/>
              <a:gd name="connsiteY25" fmla="*/ 485699 h 1219104"/>
              <a:gd name="connsiteX26" fmla="*/ 220556 w 677882"/>
              <a:gd name="connsiteY26" fmla="*/ 604192 h 1219104"/>
              <a:gd name="connsiteX27" fmla="*/ 220026 w 677882"/>
              <a:gd name="connsiteY27" fmla="*/ 604192 h 1219104"/>
              <a:gd name="connsiteX28" fmla="*/ 185056 w 677882"/>
              <a:gd name="connsiteY28" fmla="*/ 485699 h 1219104"/>
              <a:gd name="connsiteX29" fmla="*/ 529148 w 677882"/>
              <a:gd name="connsiteY29" fmla="*/ 482727 h 1219104"/>
              <a:gd name="connsiteX30" fmla="*/ 453001 w 677882"/>
              <a:gd name="connsiteY30" fmla="*/ 540037 h 1219104"/>
              <a:gd name="connsiteX31" fmla="*/ 519331 w 677882"/>
              <a:gd name="connsiteY31" fmla="*/ 605412 h 1219104"/>
              <a:gd name="connsiteX32" fmla="*/ 482876 w 677882"/>
              <a:gd name="connsiteY32" fmla="*/ 625736 h 1219104"/>
              <a:gd name="connsiteX33" fmla="*/ 440796 w 677882"/>
              <a:gd name="connsiteY33" fmla="*/ 615919 h 1219104"/>
              <a:gd name="connsiteX34" fmla="*/ 430183 w 677882"/>
              <a:gd name="connsiteY34" fmla="*/ 650677 h 1219104"/>
              <a:gd name="connsiteX35" fmla="*/ 483248 w 677882"/>
              <a:gd name="connsiteY35" fmla="*/ 659485 h 1219104"/>
              <a:gd name="connsiteX36" fmla="*/ 566718 w 677882"/>
              <a:gd name="connsiteY36" fmla="*/ 600000 h 1219104"/>
              <a:gd name="connsiteX37" fmla="*/ 500387 w 677882"/>
              <a:gd name="connsiteY37" fmla="*/ 532926 h 1219104"/>
              <a:gd name="connsiteX38" fmla="*/ 533181 w 677882"/>
              <a:gd name="connsiteY38" fmla="*/ 516529 h 1219104"/>
              <a:gd name="connsiteX39" fmla="*/ 570644 w 677882"/>
              <a:gd name="connsiteY39" fmla="*/ 524383 h 1219104"/>
              <a:gd name="connsiteX40" fmla="*/ 581522 w 677882"/>
              <a:gd name="connsiteY40" fmla="*/ 490315 h 1219104"/>
              <a:gd name="connsiteX41" fmla="*/ 529148 w 677882"/>
              <a:gd name="connsiteY41" fmla="*/ 482727 h 1219104"/>
              <a:gd name="connsiteX42" fmla="*/ 76725 w 677882"/>
              <a:gd name="connsiteY42" fmla="*/ 465190 h 1219104"/>
              <a:gd name="connsiteX43" fmla="*/ 601155 w 677882"/>
              <a:gd name="connsiteY43" fmla="*/ 465190 h 1219104"/>
              <a:gd name="connsiteX44" fmla="*/ 601155 w 677882"/>
              <a:gd name="connsiteY44" fmla="*/ 677449 h 1219104"/>
              <a:gd name="connsiteX45" fmla="*/ 76725 w 677882"/>
              <a:gd name="connsiteY45" fmla="*/ 677449 h 1219104"/>
              <a:gd name="connsiteX46" fmla="*/ 44650 w 677882"/>
              <a:gd name="connsiteY46" fmla="*/ 179956 h 1219104"/>
              <a:gd name="connsiteX47" fmla="*/ 44650 w 677882"/>
              <a:gd name="connsiteY47" fmla="*/ 1037794 h 1219104"/>
              <a:gd name="connsiteX48" fmla="*/ 630524 w 677882"/>
              <a:gd name="connsiteY48" fmla="*/ 1037794 h 1219104"/>
              <a:gd name="connsiteX49" fmla="*/ 630524 w 677882"/>
              <a:gd name="connsiteY49" fmla="*/ 179956 h 1219104"/>
              <a:gd name="connsiteX50" fmla="*/ 247610 w 677882"/>
              <a:gd name="connsiteY50" fmla="*/ 78477 h 1219104"/>
              <a:gd name="connsiteX51" fmla="*/ 236785 w 677882"/>
              <a:gd name="connsiteY51" fmla="*/ 89302 h 1219104"/>
              <a:gd name="connsiteX52" fmla="*/ 247610 w 677882"/>
              <a:gd name="connsiteY52" fmla="*/ 100126 h 1219104"/>
              <a:gd name="connsiteX53" fmla="*/ 427566 w 677882"/>
              <a:gd name="connsiteY53" fmla="*/ 100126 h 1219104"/>
              <a:gd name="connsiteX54" fmla="*/ 438390 w 677882"/>
              <a:gd name="connsiteY54" fmla="*/ 89302 h 1219104"/>
              <a:gd name="connsiteX55" fmla="*/ 427566 w 677882"/>
              <a:gd name="connsiteY55" fmla="*/ 78477 h 1219104"/>
              <a:gd name="connsiteX56" fmla="*/ 90655 w 677882"/>
              <a:gd name="connsiteY56" fmla="*/ 0 h 1219104"/>
              <a:gd name="connsiteX57" fmla="*/ 585874 w 677882"/>
              <a:gd name="connsiteY57" fmla="*/ 0 h 1219104"/>
              <a:gd name="connsiteX58" fmla="*/ 677882 w 677882"/>
              <a:gd name="connsiteY58" fmla="*/ 90655 h 1219104"/>
              <a:gd name="connsiteX59" fmla="*/ 677882 w 677882"/>
              <a:gd name="connsiteY59" fmla="*/ 1128448 h 1219104"/>
              <a:gd name="connsiteX60" fmla="*/ 587226 w 677882"/>
              <a:gd name="connsiteY60" fmla="*/ 1219104 h 1219104"/>
              <a:gd name="connsiteX61" fmla="*/ 90655 w 677882"/>
              <a:gd name="connsiteY61" fmla="*/ 1219104 h 1219104"/>
              <a:gd name="connsiteX62" fmla="*/ 0 w 677882"/>
              <a:gd name="connsiteY62" fmla="*/ 1128448 h 1219104"/>
              <a:gd name="connsiteX63" fmla="*/ 0 w 677882"/>
              <a:gd name="connsiteY63" fmla="*/ 90655 h 1219104"/>
              <a:gd name="connsiteX64" fmla="*/ 90655 w 677882"/>
              <a:gd name="connsiteY64" fmla="*/ 0 h 12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77882" h="1219104">
                <a:moveTo>
                  <a:pt x="338264" y="1083798"/>
                </a:moveTo>
                <a:cubicBezTo>
                  <a:pt x="313909" y="1083798"/>
                  <a:pt x="293614" y="1104093"/>
                  <a:pt x="293614" y="1128448"/>
                </a:cubicBezTo>
                <a:cubicBezTo>
                  <a:pt x="293614" y="1152803"/>
                  <a:pt x="313909" y="1173100"/>
                  <a:pt x="338264" y="1173100"/>
                </a:cubicBezTo>
                <a:cubicBezTo>
                  <a:pt x="362619" y="1173100"/>
                  <a:pt x="382915" y="1152803"/>
                  <a:pt x="382915" y="1128448"/>
                </a:cubicBezTo>
                <a:cubicBezTo>
                  <a:pt x="382915" y="1104093"/>
                  <a:pt x="362619" y="1083798"/>
                  <a:pt x="338264" y="1083798"/>
                </a:cubicBezTo>
                <a:close/>
                <a:moveTo>
                  <a:pt x="304492" y="485699"/>
                </a:moveTo>
                <a:lnTo>
                  <a:pt x="269045" y="656567"/>
                </a:lnTo>
                <a:lnTo>
                  <a:pt x="314787" y="656567"/>
                </a:lnTo>
                <a:lnTo>
                  <a:pt x="329963" y="583391"/>
                </a:lnTo>
                <a:lnTo>
                  <a:pt x="383823" y="583391"/>
                </a:lnTo>
                <a:lnTo>
                  <a:pt x="368647" y="656567"/>
                </a:lnTo>
                <a:lnTo>
                  <a:pt x="414707" y="656567"/>
                </a:lnTo>
                <a:lnTo>
                  <a:pt x="450207" y="485699"/>
                </a:lnTo>
                <a:lnTo>
                  <a:pt x="404412" y="485699"/>
                </a:lnTo>
                <a:lnTo>
                  <a:pt x="390934" y="551074"/>
                </a:lnTo>
                <a:lnTo>
                  <a:pt x="336808" y="551074"/>
                </a:lnTo>
                <a:lnTo>
                  <a:pt x="350286" y="485699"/>
                </a:lnTo>
                <a:close/>
                <a:moveTo>
                  <a:pt x="128012" y="485699"/>
                </a:moveTo>
                <a:lnTo>
                  <a:pt x="91557" y="656567"/>
                </a:lnTo>
                <a:lnTo>
                  <a:pt x="134645" y="656567"/>
                </a:lnTo>
                <a:lnTo>
                  <a:pt x="158365" y="538339"/>
                </a:lnTo>
                <a:lnTo>
                  <a:pt x="158842" y="538339"/>
                </a:lnTo>
                <a:lnTo>
                  <a:pt x="194608" y="656567"/>
                </a:lnTo>
                <a:lnTo>
                  <a:pt x="251386" y="656567"/>
                </a:lnTo>
                <a:lnTo>
                  <a:pt x="287629" y="485699"/>
                </a:lnTo>
                <a:lnTo>
                  <a:pt x="244541" y="485699"/>
                </a:lnTo>
                <a:lnTo>
                  <a:pt x="220556" y="604192"/>
                </a:lnTo>
                <a:lnTo>
                  <a:pt x="220026" y="604192"/>
                </a:lnTo>
                <a:lnTo>
                  <a:pt x="185056" y="485699"/>
                </a:lnTo>
                <a:close/>
                <a:moveTo>
                  <a:pt x="529148" y="482727"/>
                </a:moveTo>
                <a:cubicBezTo>
                  <a:pt x="491685" y="482727"/>
                  <a:pt x="453001" y="495993"/>
                  <a:pt x="453001" y="540037"/>
                </a:cubicBezTo>
                <a:cubicBezTo>
                  <a:pt x="453001" y="588273"/>
                  <a:pt x="519331" y="577978"/>
                  <a:pt x="519331" y="605412"/>
                </a:cubicBezTo>
                <a:cubicBezTo>
                  <a:pt x="519331" y="623030"/>
                  <a:pt x="497787" y="625736"/>
                  <a:pt x="482876" y="625736"/>
                </a:cubicBezTo>
                <a:cubicBezTo>
                  <a:pt x="467965" y="625736"/>
                  <a:pt x="449871" y="621810"/>
                  <a:pt x="440796" y="615919"/>
                </a:cubicBezTo>
                <a:lnTo>
                  <a:pt x="430183" y="650677"/>
                </a:lnTo>
                <a:cubicBezTo>
                  <a:pt x="447367" y="656101"/>
                  <a:pt x="465233" y="659067"/>
                  <a:pt x="483248" y="659485"/>
                </a:cubicBezTo>
                <a:cubicBezTo>
                  <a:pt x="522886" y="659485"/>
                  <a:pt x="566718" y="647228"/>
                  <a:pt x="566718" y="600000"/>
                </a:cubicBezTo>
                <a:cubicBezTo>
                  <a:pt x="566718" y="548102"/>
                  <a:pt x="500387" y="557176"/>
                  <a:pt x="500387" y="532926"/>
                </a:cubicBezTo>
                <a:cubicBezTo>
                  <a:pt x="500387" y="519235"/>
                  <a:pt x="515086" y="516529"/>
                  <a:pt x="533181" y="516529"/>
                </a:cubicBezTo>
                <a:cubicBezTo>
                  <a:pt x="546101" y="516294"/>
                  <a:pt x="558906" y="518979"/>
                  <a:pt x="570644" y="524383"/>
                </a:cubicBezTo>
                <a:lnTo>
                  <a:pt x="581522" y="490315"/>
                </a:lnTo>
                <a:cubicBezTo>
                  <a:pt x="570007" y="484956"/>
                  <a:pt x="550374" y="482727"/>
                  <a:pt x="529148" y="482727"/>
                </a:cubicBezTo>
                <a:close/>
                <a:moveTo>
                  <a:pt x="76725" y="465190"/>
                </a:moveTo>
                <a:lnTo>
                  <a:pt x="601155" y="465190"/>
                </a:lnTo>
                <a:lnTo>
                  <a:pt x="601155" y="677449"/>
                </a:lnTo>
                <a:lnTo>
                  <a:pt x="76725" y="677449"/>
                </a:lnTo>
                <a:close/>
                <a:moveTo>
                  <a:pt x="44650" y="179956"/>
                </a:moveTo>
                <a:lnTo>
                  <a:pt x="44650" y="1037794"/>
                </a:lnTo>
                <a:lnTo>
                  <a:pt x="630524" y="1037794"/>
                </a:lnTo>
                <a:lnTo>
                  <a:pt x="630524" y="179956"/>
                </a:lnTo>
                <a:close/>
                <a:moveTo>
                  <a:pt x="247610" y="78477"/>
                </a:moveTo>
                <a:cubicBezTo>
                  <a:pt x="242198" y="78477"/>
                  <a:pt x="236785" y="83889"/>
                  <a:pt x="236785" y="89302"/>
                </a:cubicBezTo>
                <a:cubicBezTo>
                  <a:pt x="236785" y="94714"/>
                  <a:pt x="240844" y="100126"/>
                  <a:pt x="247610" y="100126"/>
                </a:cubicBezTo>
                <a:lnTo>
                  <a:pt x="427566" y="100126"/>
                </a:lnTo>
                <a:cubicBezTo>
                  <a:pt x="432978" y="100126"/>
                  <a:pt x="438390" y="96068"/>
                  <a:pt x="438390" y="89302"/>
                </a:cubicBezTo>
                <a:cubicBezTo>
                  <a:pt x="438390" y="83889"/>
                  <a:pt x="434332" y="78477"/>
                  <a:pt x="427566" y="78477"/>
                </a:cubicBezTo>
                <a:close/>
                <a:moveTo>
                  <a:pt x="90655" y="0"/>
                </a:moveTo>
                <a:lnTo>
                  <a:pt x="585874" y="0"/>
                </a:lnTo>
                <a:cubicBezTo>
                  <a:pt x="635936" y="0"/>
                  <a:pt x="676528" y="40592"/>
                  <a:pt x="677882" y="90655"/>
                </a:cubicBezTo>
                <a:lnTo>
                  <a:pt x="677882" y="1128448"/>
                </a:lnTo>
                <a:cubicBezTo>
                  <a:pt x="677882" y="1178512"/>
                  <a:pt x="637290" y="1219104"/>
                  <a:pt x="587226" y="1219104"/>
                </a:cubicBezTo>
                <a:lnTo>
                  <a:pt x="90655" y="1219104"/>
                </a:lnTo>
                <a:cubicBezTo>
                  <a:pt x="40592" y="1219104"/>
                  <a:pt x="0" y="1178512"/>
                  <a:pt x="0" y="1128448"/>
                </a:cubicBezTo>
                <a:lnTo>
                  <a:pt x="0" y="90655"/>
                </a:lnTo>
                <a:cubicBezTo>
                  <a:pt x="0" y="40592"/>
                  <a:pt x="40592" y="0"/>
                  <a:pt x="90655" y="0"/>
                </a:cubicBezTo>
                <a:close/>
              </a:path>
            </a:pathLst>
          </a:custGeom>
          <a:solidFill>
            <a:srgbClr val="222D96"/>
          </a:solidFill>
          <a:ln w="113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Base and Footnotes">
            <a:extLst>
              <a:ext uri="{FF2B5EF4-FFF2-40B4-BE49-F238E27FC236}">
                <a16:creationId xmlns:a16="http://schemas.microsoft.com/office/drawing/2014/main" id="{15A32B57-AF72-BA8D-4895-94E6969DA859}"/>
              </a:ext>
            </a:extLst>
          </p:cNvPr>
          <p:cNvSpPr txBox="1">
            <a:spLocks/>
          </p:cNvSpPr>
          <p:nvPr/>
        </p:nvSpPr>
        <p:spPr>
          <a:xfrm>
            <a:off x="333374" y="6026152"/>
            <a:ext cx="10904897" cy="2825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aseline="30000" dirty="0">
                <a:solidFill>
                  <a:srgbClr val="231F20"/>
                </a:solidFill>
              </a:rPr>
              <a:t>1</a:t>
            </a:r>
            <a:r>
              <a:rPr lang="en-GB" sz="1000" dirty="0"/>
              <a:t>Tried to contact GP practice on the phone/website/NHS App = ‘very easy’ and ‘fairly easy’ and ‘neither easy nor difficult’ and ‘fairly difficult’ and ‘very difficult’. ²Easy = ‘very easy’ and ‘fairly easy’. ³Difficult = ‘very difficult’ and ‘fairly difficult’. Base: asked of all patients, excluding those who said ‘I haven’t tried’: Phone (661,424), Website (315,087), NHS App (220,709)</a:t>
            </a:r>
          </a:p>
        </p:txBody>
      </p:sp>
    </p:spTree>
    <p:extLst>
      <p:ext uri="{BB962C8B-B14F-4D97-AF65-F5344CB8AC3E}">
        <p14:creationId xmlns:p14="http://schemas.microsoft.com/office/powerpoint/2010/main" val="2763018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mentary">
            <a:extLst>
              <a:ext uri="{FF2B5EF4-FFF2-40B4-BE49-F238E27FC236}">
                <a16:creationId xmlns:a16="http://schemas.microsoft.com/office/drawing/2014/main" id="{C4BF80D3-7B52-E452-67D6-F1063C5D3545}"/>
              </a:ext>
            </a:extLst>
          </p:cNvPr>
          <p:cNvSpPr txBox="1">
            <a:spLocks/>
          </p:cNvSpPr>
          <p:nvPr/>
        </p:nvSpPr>
        <p:spPr>
          <a:xfrm>
            <a:off x="377826" y="335223"/>
            <a:ext cx="11523662" cy="1618508"/>
          </a:xfrm>
          <a:prstGeom prst="rect">
            <a:avLst/>
          </a:prstGeom>
          <a:solidFill>
            <a:srgbClr val="121B5A"/>
          </a:solidFill>
        </p:spPr>
        <p:txBody>
          <a:bodyPr numCol="1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579205-2B3A-3320-8DE0-5C3E1DEB73F0}"/>
              </a:ext>
            </a:extLst>
          </p:cNvPr>
          <p:cNvSpPr txBox="1">
            <a:spLocks/>
          </p:cNvSpPr>
          <p:nvPr/>
        </p:nvSpPr>
        <p:spPr>
          <a:xfrm>
            <a:off x="602400" y="854274"/>
            <a:ext cx="11299088" cy="7156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Access: Helpfulness of reception and administrative team</a:t>
            </a:r>
          </a:p>
        </p:txBody>
      </p:sp>
      <p:sp>
        <p:nvSpPr>
          <p:cNvPr id="2" name="Question Text #1">
            <a:extLst>
              <a:ext uri="{FF2B5EF4-FFF2-40B4-BE49-F238E27FC236}">
                <a16:creationId xmlns:a16="http://schemas.microsoft.com/office/drawing/2014/main" id="{3460D1F0-827D-8222-381B-058892AD166F}"/>
              </a:ext>
            </a:extLst>
          </p:cNvPr>
          <p:cNvSpPr txBox="1"/>
          <p:nvPr/>
        </p:nvSpPr>
        <p:spPr>
          <a:xfrm>
            <a:off x="333374" y="1906486"/>
            <a:ext cx="11523663" cy="540000"/>
          </a:xfrm>
          <a:prstGeom prst="rect">
            <a:avLst/>
          </a:prstGeom>
          <a:noFill/>
        </p:spPr>
        <p:txBody>
          <a:bodyPr wrap="square" lIns="180000" tIns="1800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defRPr sz="1200" b="1">
                <a:solidFill>
                  <a:srgbClr val="231F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Q4. Overall, how helpful do you find the reception and administrative team at your GP practice?</a:t>
            </a:r>
          </a:p>
        </p:txBody>
      </p:sp>
      <p:graphicFrame>
        <p:nvGraphicFramePr>
          <p:cNvPr id="14" name="Doughnut Chart" descr="Doughnut chart - add concise insights here or mark as decorative if details are covered in the commentary.">
            <a:extLst>
              <a:ext uri="{FF2B5EF4-FFF2-40B4-BE49-F238E27FC236}">
                <a16:creationId xmlns:a16="http://schemas.microsoft.com/office/drawing/2014/main" id="{38B2522B-583C-CEC8-5381-1013C0772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89805"/>
              </p:ext>
            </p:extLst>
          </p:nvPr>
        </p:nvGraphicFramePr>
        <p:xfrm>
          <a:off x="333375" y="2457599"/>
          <a:ext cx="4680000" cy="377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Base and Footnotes">
            <a:extLst>
              <a:ext uri="{FF2B5EF4-FFF2-40B4-BE49-F238E27FC236}">
                <a16:creationId xmlns:a16="http://schemas.microsoft.com/office/drawing/2014/main" id="{52EE8F8F-6088-A214-D552-135935339CB4}"/>
              </a:ext>
            </a:extLst>
          </p:cNvPr>
          <p:cNvSpPr txBox="1">
            <a:spLocks/>
          </p:cNvSpPr>
          <p:nvPr/>
        </p:nvSpPr>
        <p:spPr>
          <a:xfrm>
            <a:off x="235051" y="5944391"/>
            <a:ext cx="10954059" cy="457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000" baseline="30000" dirty="0">
                <a:solidFill>
                  <a:srgbClr val="231F20"/>
                </a:solidFill>
              </a:rPr>
              <a:t>1</a:t>
            </a:r>
            <a:r>
              <a:rPr lang="en-GB" sz="1000" dirty="0">
                <a:solidFill>
                  <a:srgbClr val="231F20"/>
                </a:solidFill>
              </a:rPr>
              <a:t>Helpful = ‘very helpful’ </a:t>
            </a:r>
            <a:r>
              <a:rPr lang="en-GB" sz="1000" dirty="0"/>
              <a:t>and</a:t>
            </a:r>
            <a:r>
              <a:rPr lang="en-GB" sz="1000" dirty="0">
                <a:solidFill>
                  <a:srgbClr val="231F20"/>
                </a:solidFill>
              </a:rPr>
              <a:t> ‘fairly helpful’. </a:t>
            </a:r>
            <a:r>
              <a:rPr lang="en-GB" sz="1000" baseline="30000" dirty="0">
                <a:solidFill>
                  <a:srgbClr val="231F20"/>
                </a:solidFill>
              </a:rPr>
              <a:t>2</a:t>
            </a:r>
            <a:r>
              <a:rPr lang="en-GB" sz="1000" dirty="0">
                <a:solidFill>
                  <a:srgbClr val="231F20"/>
                </a:solidFill>
              </a:rPr>
              <a:t>Not helpful = ‘not very helpful’ </a:t>
            </a:r>
            <a:r>
              <a:rPr lang="en-GB" sz="1000" dirty="0"/>
              <a:t>and</a:t>
            </a:r>
            <a:r>
              <a:rPr lang="en-GB" sz="1000" dirty="0">
                <a:solidFill>
                  <a:srgbClr val="231F20"/>
                </a:solidFill>
              </a:rPr>
              <a:t> ‘not at all helpful’. </a:t>
            </a:r>
          </a:p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231F20"/>
                </a:solidFill>
              </a:rPr>
              <a:t>Base: asked of all patients, excluding those who said ‘I don’t know’: 2024 (675,643).</a:t>
            </a:r>
          </a:p>
        </p:txBody>
      </p:sp>
      <p:sp>
        <p:nvSpPr>
          <p:cNvPr id="6" name="Question Text #2">
            <a:extLst>
              <a:ext uri="{FF2B5EF4-FFF2-40B4-BE49-F238E27FC236}">
                <a16:creationId xmlns:a16="http://schemas.microsoft.com/office/drawing/2014/main" id="{45708EF5-AC34-86FA-AEED-161937C65EF5}"/>
              </a:ext>
            </a:extLst>
          </p:cNvPr>
          <p:cNvSpPr txBox="1"/>
          <p:nvPr/>
        </p:nvSpPr>
        <p:spPr>
          <a:xfrm>
            <a:off x="6540635" y="3925438"/>
            <a:ext cx="5103145" cy="540000"/>
          </a:xfrm>
          <a:prstGeom prst="rect">
            <a:avLst/>
          </a:prstGeom>
          <a:noFill/>
        </p:spPr>
        <p:txBody>
          <a:bodyPr wrap="square" lIns="360000" tIns="1800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defRPr sz="1200" b="1">
                <a:solidFill>
                  <a:srgbClr val="231F20"/>
                </a:solidFill>
              </a:defRPr>
            </a:lvl1pPr>
          </a:lstStyle>
          <a:p>
            <a:r>
              <a:rPr lang="en-GB" sz="2000" dirty="0">
                <a:solidFill>
                  <a:srgbClr val="121B5A"/>
                </a:solidFill>
              </a:rPr>
              <a:t>Most positive</a:t>
            </a:r>
          </a:p>
          <a:p>
            <a:r>
              <a:rPr lang="en-GB" sz="2000" b="0" dirty="0">
                <a:solidFill>
                  <a:srgbClr val="121B5A"/>
                </a:solidFill>
              </a:rPr>
              <a:t>Older people</a:t>
            </a:r>
          </a:p>
          <a:p>
            <a:r>
              <a:rPr lang="en-GB" sz="2000" b="0" dirty="0">
                <a:solidFill>
                  <a:srgbClr val="121B5A"/>
                </a:solidFill>
              </a:rPr>
              <a:t>Carers, 50+ hours a week</a:t>
            </a:r>
          </a:p>
          <a:p>
            <a:r>
              <a:rPr lang="en-GB" sz="2000" b="0" dirty="0">
                <a:solidFill>
                  <a:srgbClr val="121B5A"/>
                </a:solidFill>
              </a:rPr>
              <a:t>Has a long-term condition</a:t>
            </a:r>
          </a:p>
          <a:p>
            <a:endParaRPr lang="en-GB" sz="2000" b="0" dirty="0">
              <a:solidFill>
                <a:srgbClr val="121B5A"/>
              </a:solidFill>
            </a:endParaRPr>
          </a:p>
          <a:p>
            <a:endParaRPr lang="en-GB" sz="2000" b="0" dirty="0">
              <a:solidFill>
                <a:srgbClr val="121B5A"/>
              </a:solidFill>
            </a:endParaRPr>
          </a:p>
          <a:p>
            <a:r>
              <a:rPr lang="en-GB" sz="2000" dirty="0">
                <a:solidFill>
                  <a:srgbClr val="121B5A"/>
                </a:solidFill>
              </a:rPr>
              <a:t>Least positive</a:t>
            </a:r>
            <a:endParaRPr lang="en-GB" sz="2000" b="0" dirty="0">
              <a:solidFill>
                <a:srgbClr val="121B5A"/>
              </a:solidFill>
            </a:endParaRPr>
          </a:p>
          <a:p>
            <a:r>
              <a:rPr lang="en-GB" sz="2000" b="0" dirty="0">
                <a:solidFill>
                  <a:srgbClr val="121B5A"/>
                </a:solidFill>
              </a:rPr>
              <a:t>Pakistani and Bangladeshi backgrounds</a:t>
            </a:r>
          </a:p>
        </p:txBody>
      </p:sp>
    </p:spTree>
    <p:extLst>
      <p:ext uri="{BB962C8B-B14F-4D97-AF65-F5344CB8AC3E}">
        <p14:creationId xmlns:p14="http://schemas.microsoft.com/office/powerpoint/2010/main" val="4236971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429C-EE53-9C3D-9E98-8327AD49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 in experience by demographics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254A4A-D9FA-927D-014E-9BEA95E60271}"/>
              </a:ext>
            </a:extLst>
          </p:cNvPr>
          <p:cNvGrpSpPr/>
          <p:nvPr/>
        </p:nvGrpSpPr>
        <p:grpSpPr>
          <a:xfrm>
            <a:off x="743891" y="1557194"/>
            <a:ext cx="10704218" cy="3512523"/>
            <a:chOff x="525101" y="1647728"/>
            <a:chExt cx="10704218" cy="364195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EF3E28-8B04-326E-4FE0-8CCC3019DAC2}"/>
                </a:ext>
              </a:extLst>
            </p:cNvPr>
            <p:cNvSpPr/>
            <p:nvPr/>
          </p:nvSpPr>
          <p:spPr>
            <a:xfrm>
              <a:off x="525101" y="1665838"/>
              <a:ext cx="3114392" cy="1068309"/>
            </a:xfrm>
            <a:prstGeom prst="roundRect">
              <a:avLst/>
            </a:prstGeom>
            <a:solidFill>
              <a:srgbClr val="121B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9791A30-BCB5-5942-71B9-D8090F7C9388}"/>
                </a:ext>
              </a:extLst>
            </p:cNvPr>
            <p:cNvSpPr/>
            <p:nvPr/>
          </p:nvSpPr>
          <p:spPr>
            <a:xfrm>
              <a:off x="4320014" y="1647728"/>
              <a:ext cx="3114392" cy="1068309"/>
            </a:xfrm>
            <a:prstGeom prst="roundRect">
              <a:avLst/>
            </a:prstGeom>
            <a:solidFill>
              <a:srgbClr val="1DAF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930F82-EBA3-BE32-CD14-7AAB3E96E2F6}"/>
                </a:ext>
              </a:extLst>
            </p:cNvPr>
            <p:cNvSpPr/>
            <p:nvPr/>
          </p:nvSpPr>
          <p:spPr>
            <a:xfrm>
              <a:off x="8114927" y="1651412"/>
              <a:ext cx="3114392" cy="1068309"/>
            </a:xfrm>
            <a:prstGeom prst="roundRect">
              <a:avLst/>
            </a:prstGeom>
            <a:solidFill>
              <a:srgbClr val="121B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D6F096-0CE3-2BB6-DB38-13CCE3D49269}"/>
                </a:ext>
              </a:extLst>
            </p:cNvPr>
            <p:cNvSpPr/>
            <p:nvPr/>
          </p:nvSpPr>
          <p:spPr>
            <a:xfrm>
              <a:off x="525101" y="2920605"/>
              <a:ext cx="3114392" cy="1068309"/>
            </a:xfrm>
            <a:prstGeom prst="roundRect">
              <a:avLst/>
            </a:prstGeom>
            <a:solidFill>
              <a:srgbClr val="1DAF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D6516CE-5ABA-737B-7DA9-E6D0B908C481}"/>
                </a:ext>
              </a:extLst>
            </p:cNvPr>
            <p:cNvSpPr/>
            <p:nvPr/>
          </p:nvSpPr>
          <p:spPr>
            <a:xfrm>
              <a:off x="4320014" y="2909865"/>
              <a:ext cx="3114392" cy="1068309"/>
            </a:xfrm>
            <a:prstGeom prst="roundRect">
              <a:avLst/>
            </a:prstGeom>
            <a:solidFill>
              <a:srgbClr val="121B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21E8E55-E590-B888-281F-75C1DE76E156}"/>
                </a:ext>
              </a:extLst>
            </p:cNvPr>
            <p:cNvSpPr/>
            <p:nvPr/>
          </p:nvSpPr>
          <p:spPr>
            <a:xfrm>
              <a:off x="8114927" y="2906179"/>
              <a:ext cx="3114392" cy="1068309"/>
            </a:xfrm>
            <a:prstGeom prst="roundRect">
              <a:avLst/>
            </a:prstGeom>
            <a:solidFill>
              <a:srgbClr val="1DAF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1BEA176-1597-48ED-E2EB-41A9381A5EAB}"/>
                </a:ext>
              </a:extLst>
            </p:cNvPr>
            <p:cNvSpPr/>
            <p:nvPr/>
          </p:nvSpPr>
          <p:spPr>
            <a:xfrm>
              <a:off x="525101" y="4221369"/>
              <a:ext cx="3114392" cy="1068311"/>
            </a:xfrm>
            <a:prstGeom prst="roundRect">
              <a:avLst/>
            </a:prstGeom>
            <a:solidFill>
              <a:srgbClr val="121B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F670B0A-97CE-0FF1-0626-C9EAEA197413}"/>
                </a:ext>
              </a:extLst>
            </p:cNvPr>
            <p:cNvSpPr/>
            <p:nvPr/>
          </p:nvSpPr>
          <p:spPr>
            <a:xfrm>
              <a:off x="4320014" y="4203253"/>
              <a:ext cx="3114392" cy="1068311"/>
            </a:xfrm>
            <a:prstGeom prst="roundRect">
              <a:avLst/>
            </a:prstGeom>
            <a:solidFill>
              <a:srgbClr val="1DAF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448670A-9F82-5303-E2E5-3AD283C99272}"/>
                </a:ext>
              </a:extLst>
            </p:cNvPr>
            <p:cNvSpPr/>
            <p:nvPr/>
          </p:nvSpPr>
          <p:spPr>
            <a:xfrm>
              <a:off x="8114927" y="4206936"/>
              <a:ext cx="3114392" cy="1068311"/>
            </a:xfrm>
            <a:prstGeom prst="roundRect">
              <a:avLst/>
            </a:prstGeom>
            <a:solidFill>
              <a:srgbClr val="121B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>
                <a:lnSpc>
                  <a:spcPct val="115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A737BD-228E-D53A-11A3-AB29CFBE0A2B}"/>
              </a:ext>
            </a:extLst>
          </p:cNvPr>
          <p:cNvSpPr txBox="1"/>
          <p:nvPr/>
        </p:nvSpPr>
        <p:spPr>
          <a:xfrm>
            <a:off x="1047182" y="1758038"/>
            <a:ext cx="2507810" cy="1024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Gender/Gender identity same as sex at birth</a:t>
            </a:r>
          </a:p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EA5CC-AD1A-5CFD-20D6-44ED93827DAB}"/>
              </a:ext>
            </a:extLst>
          </p:cNvPr>
          <p:cNvSpPr txBox="1"/>
          <p:nvPr/>
        </p:nvSpPr>
        <p:spPr>
          <a:xfrm>
            <a:off x="4885858" y="1923373"/>
            <a:ext cx="2507810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Smoking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774B1-5FB2-EA79-0243-82A6BDA7F68A}"/>
              </a:ext>
            </a:extLst>
          </p:cNvPr>
          <p:cNvSpPr txBox="1"/>
          <p:nvPr/>
        </p:nvSpPr>
        <p:spPr>
          <a:xfrm>
            <a:off x="8637008" y="1900612"/>
            <a:ext cx="2507810" cy="2845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6C3AF-DEE2-2B65-4434-5F292AD6E1A6}"/>
              </a:ext>
            </a:extLst>
          </p:cNvPr>
          <p:cNvSpPr txBox="1"/>
          <p:nvPr/>
        </p:nvSpPr>
        <p:spPr>
          <a:xfrm>
            <a:off x="1072831" y="3117808"/>
            <a:ext cx="2507810" cy="2845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Sexuality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D1199-9328-2ACE-6598-08597CDA30F1}"/>
              </a:ext>
            </a:extLst>
          </p:cNvPr>
          <p:cNvSpPr txBox="1"/>
          <p:nvPr/>
        </p:nvSpPr>
        <p:spPr>
          <a:xfrm>
            <a:off x="4885858" y="3113602"/>
            <a:ext cx="2507810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Ethnicity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6D194-9D24-3324-6419-70230EFC9E52}"/>
              </a:ext>
            </a:extLst>
          </p:cNvPr>
          <p:cNvSpPr txBox="1"/>
          <p:nvPr/>
        </p:nvSpPr>
        <p:spPr>
          <a:xfrm>
            <a:off x="1038884" y="4350591"/>
            <a:ext cx="2507810" cy="2845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Carer status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ED420-6E5B-C5FC-E706-C4DC47150E6F}"/>
              </a:ext>
            </a:extLst>
          </p:cNvPr>
          <p:cNvSpPr txBox="1"/>
          <p:nvPr/>
        </p:nvSpPr>
        <p:spPr>
          <a:xfrm>
            <a:off x="8637008" y="3066106"/>
            <a:ext cx="2507810" cy="2845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Religion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7C892-00CE-B185-F347-D1D5A1B48138}"/>
              </a:ext>
            </a:extLst>
          </p:cNvPr>
          <p:cNvSpPr txBox="1"/>
          <p:nvPr/>
        </p:nvSpPr>
        <p:spPr>
          <a:xfrm>
            <a:off x="4842095" y="4350591"/>
            <a:ext cx="2507810" cy="2845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Long-term condition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1677F-1577-7B2E-7C08-FD75B9DA7CB0}"/>
              </a:ext>
            </a:extLst>
          </p:cNvPr>
          <p:cNvSpPr txBox="1"/>
          <p:nvPr/>
        </p:nvSpPr>
        <p:spPr>
          <a:xfrm>
            <a:off x="8637008" y="4359862"/>
            <a:ext cx="2507810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0C64579-B8A6-8F62-7DDD-D2B00E5F42F0}"/>
              </a:ext>
            </a:extLst>
          </p:cNvPr>
          <p:cNvSpPr/>
          <p:nvPr/>
        </p:nvSpPr>
        <p:spPr>
          <a:xfrm>
            <a:off x="792116" y="5298467"/>
            <a:ext cx="3114392" cy="1030340"/>
          </a:xfrm>
          <a:prstGeom prst="roundRect">
            <a:avLst/>
          </a:prstGeom>
          <a:solidFill>
            <a:srgbClr val="1DAF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7B4B5D8-E11D-B7A2-43F7-B32C11B3BEED}"/>
              </a:ext>
            </a:extLst>
          </p:cNvPr>
          <p:cNvSpPr/>
          <p:nvPr/>
        </p:nvSpPr>
        <p:spPr>
          <a:xfrm>
            <a:off x="4587029" y="5288109"/>
            <a:ext cx="3114392" cy="1030340"/>
          </a:xfrm>
          <a:prstGeom prst="roundRect">
            <a:avLst/>
          </a:prstGeom>
          <a:solidFill>
            <a:srgbClr val="121B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E6371D-B92B-B7D4-96F2-5794142C7854}"/>
              </a:ext>
            </a:extLst>
          </p:cNvPr>
          <p:cNvSpPr/>
          <p:nvPr/>
        </p:nvSpPr>
        <p:spPr>
          <a:xfrm>
            <a:off x="8381942" y="5284554"/>
            <a:ext cx="3114392" cy="1030340"/>
          </a:xfrm>
          <a:prstGeom prst="roundRect">
            <a:avLst/>
          </a:prstGeom>
          <a:solidFill>
            <a:srgbClr val="1DAF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04C090-7E70-A86A-B346-C77B90A324E5}"/>
              </a:ext>
            </a:extLst>
          </p:cNvPr>
          <p:cNvSpPr txBox="1"/>
          <p:nvPr/>
        </p:nvSpPr>
        <p:spPr>
          <a:xfrm>
            <a:off x="1040812" y="5637311"/>
            <a:ext cx="2507810" cy="2845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Work status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A20619-3DB5-D04C-0FC4-2CCFFD7116D7}"/>
              </a:ext>
            </a:extLst>
          </p:cNvPr>
          <p:cNvSpPr txBox="1"/>
          <p:nvPr/>
        </p:nvSpPr>
        <p:spPr>
          <a:xfrm>
            <a:off x="4825737" y="5637313"/>
            <a:ext cx="2507810" cy="2845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Parent or guardian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4C71D5-A9D1-F3CF-2773-E56CC93AB3DA}"/>
              </a:ext>
            </a:extLst>
          </p:cNvPr>
          <p:cNvSpPr txBox="1"/>
          <p:nvPr/>
        </p:nvSpPr>
        <p:spPr>
          <a:xfrm>
            <a:off x="8680111" y="5509989"/>
            <a:ext cx="2507810" cy="6036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b="1" dirty="0">
                <a:solidFill>
                  <a:schemeClr val="bg1"/>
                </a:solidFill>
              </a:rPr>
              <a:t>Index of Multiple Deprivation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F40273-B7D1-1426-9FEE-A9FBA94A6436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C118357-834E-5CEC-338A-8F05F498F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AB96867-DF87-FFF4-A2D0-9251E4BC38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6F23BCC-BEF8-6353-5935-11D9BB20B3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DED7B9DC-B9E8-BBC4-4395-C728EE76B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30288FE8-592A-5B42-E42F-798F1BCA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6EF2EA1E-FBD0-4737-9297-A8964827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126C8FAA-0E4A-ADCA-6C0C-947C383A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0A3D83A7-5FF9-5C5E-8BEE-F6EEF819E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B631619A-A9CB-B5BD-6D95-97B95734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ECA07BDD-F848-0F7A-1464-43FDF3C16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0ECE9157-5E5B-44CA-652D-623260AD2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4438B62-0696-5FC6-2B79-958C5C9CD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CA7EF868-89A9-708F-E9C5-CAF7FF7C4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AD83C079-BBB4-769F-7253-E79FBC1A0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97B1662F-E16D-4F7C-8B82-64AF92154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94F83C8E-4C2A-692B-1DA5-0D8713DE8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138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mentary">
            <a:extLst>
              <a:ext uri="{FF2B5EF4-FFF2-40B4-BE49-F238E27FC236}">
                <a16:creationId xmlns:a16="http://schemas.microsoft.com/office/drawing/2014/main" id="{C4BF80D3-7B52-E452-67D6-F1063C5D3545}"/>
              </a:ext>
            </a:extLst>
          </p:cNvPr>
          <p:cNvSpPr txBox="1">
            <a:spLocks/>
          </p:cNvSpPr>
          <p:nvPr/>
        </p:nvSpPr>
        <p:spPr>
          <a:xfrm>
            <a:off x="377826" y="335223"/>
            <a:ext cx="11523662" cy="1618508"/>
          </a:xfrm>
          <a:prstGeom prst="rect">
            <a:avLst/>
          </a:prstGeom>
          <a:solidFill>
            <a:srgbClr val="121B5A"/>
          </a:solidFill>
        </p:spPr>
        <p:txBody>
          <a:bodyPr numCol="1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579205-2B3A-3320-8DE0-5C3E1DEB73F0}"/>
              </a:ext>
            </a:extLst>
          </p:cNvPr>
          <p:cNvSpPr txBox="1">
            <a:spLocks/>
          </p:cNvSpPr>
          <p:nvPr/>
        </p:nvSpPr>
        <p:spPr>
          <a:xfrm>
            <a:off x="602400" y="854274"/>
            <a:ext cx="11299088" cy="7156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Last contact</a:t>
            </a:r>
          </a:p>
        </p:txBody>
      </p:sp>
      <p:sp>
        <p:nvSpPr>
          <p:cNvPr id="2" name="Question Text #2">
            <a:extLst>
              <a:ext uri="{FF2B5EF4-FFF2-40B4-BE49-F238E27FC236}">
                <a16:creationId xmlns:a16="http://schemas.microsoft.com/office/drawing/2014/main" id="{698912D0-0DDE-CC43-FBD8-A1A050E58A96}"/>
              </a:ext>
            </a:extLst>
          </p:cNvPr>
          <p:cNvSpPr txBox="1"/>
          <p:nvPr/>
        </p:nvSpPr>
        <p:spPr>
          <a:xfrm>
            <a:off x="123549" y="1964098"/>
            <a:ext cx="9916367" cy="540000"/>
          </a:xfrm>
          <a:prstGeom prst="rect">
            <a:avLst/>
          </a:prstGeom>
          <a:noFill/>
        </p:spPr>
        <p:txBody>
          <a:bodyPr wrap="square" lIns="360000" tIns="1800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defRPr sz="1200" b="1">
                <a:solidFill>
                  <a:srgbClr val="231F20"/>
                </a:solidFill>
              </a:defRPr>
            </a:lvl1pPr>
          </a:lstStyle>
          <a:p>
            <a:r>
              <a:rPr lang="en-GB" sz="1600" dirty="0"/>
              <a:t>Q10. Still thinking about the last time you contacted your GP practice, how did you try to contact them?</a:t>
            </a:r>
            <a:endParaRPr lang="en-GB" sz="1600" b="0" dirty="0"/>
          </a:p>
        </p:txBody>
      </p:sp>
      <p:graphicFrame>
        <p:nvGraphicFramePr>
          <p:cNvPr id="5" name="Line Chart" descr="Bar chart - add concise insights here or mark as decorative if details are covered in the commentary.">
            <a:extLst>
              <a:ext uri="{FF2B5EF4-FFF2-40B4-BE49-F238E27FC236}">
                <a16:creationId xmlns:a16="http://schemas.microsoft.com/office/drawing/2014/main" id="{617155A1-BD64-535E-E694-A3A74623C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091535"/>
              </p:ext>
            </p:extLst>
          </p:nvPr>
        </p:nvGraphicFramePr>
        <p:xfrm>
          <a:off x="602400" y="2515233"/>
          <a:ext cx="5499869" cy="380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ase and Footnotes">
            <a:extLst>
              <a:ext uri="{FF2B5EF4-FFF2-40B4-BE49-F238E27FC236}">
                <a16:creationId xmlns:a16="http://schemas.microsoft.com/office/drawing/2014/main" id="{A2CB4518-D6E8-5261-8CCC-62CF71EB4280}"/>
              </a:ext>
            </a:extLst>
          </p:cNvPr>
          <p:cNvSpPr txBox="1">
            <a:spLocks/>
          </p:cNvSpPr>
          <p:nvPr/>
        </p:nvSpPr>
        <p:spPr>
          <a:xfrm>
            <a:off x="377826" y="6206370"/>
            <a:ext cx="7561263" cy="1594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Base: asked of patients who have tried to contact their GP practice since being registered: 2024 (675,534).</a:t>
            </a:r>
          </a:p>
        </p:txBody>
      </p:sp>
      <p:sp>
        <p:nvSpPr>
          <p:cNvPr id="10" name="Question Text #2">
            <a:extLst>
              <a:ext uri="{FF2B5EF4-FFF2-40B4-BE49-F238E27FC236}">
                <a16:creationId xmlns:a16="http://schemas.microsoft.com/office/drawing/2014/main" id="{69E19E16-0F33-E646-BDDC-011AD1DC883F}"/>
              </a:ext>
            </a:extLst>
          </p:cNvPr>
          <p:cNvSpPr txBox="1"/>
          <p:nvPr/>
        </p:nvSpPr>
        <p:spPr>
          <a:xfrm>
            <a:off x="6560300" y="3977143"/>
            <a:ext cx="5103145" cy="540000"/>
          </a:xfrm>
          <a:prstGeom prst="rect">
            <a:avLst/>
          </a:prstGeom>
          <a:noFill/>
        </p:spPr>
        <p:txBody>
          <a:bodyPr wrap="square" lIns="360000" tIns="1800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defRPr sz="1200" b="1">
                <a:solidFill>
                  <a:srgbClr val="231F20"/>
                </a:solidFill>
              </a:defRPr>
            </a:lvl1pPr>
          </a:lstStyle>
          <a:p>
            <a:r>
              <a:rPr lang="en-GB" sz="2000" dirty="0">
                <a:solidFill>
                  <a:srgbClr val="121B5A"/>
                </a:solidFill>
              </a:rPr>
              <a:t>Phoned</a:t>
            </a:r>
          </a:p>
          <a:p>
            <a:r>
              <a:rPr lang="en-GB" sz="2000" b="0" dirty="0">
                <a:solidFill>
                  <a:srgbClr val="121B5A"/>
                </a:solidFill>
              </a:rPr>
              <a:t>Aged 75+</a:t>
            </a:r>
          </a:p>
          <a:p>
            <a:r>
              <a:rPr lang="en-GB" sz="2000" b="0" dirty="0">
                <a:solidFill>
                  <a:srgbClr val="121B5A"/>
                </a:solidFill>
              </a:rPr>
              <a:t>Pakistani, Gypsy or Irish Traveller</a:t>
            </a:r>
          </a:p>
          <a:p>
            <a:r>
              <a:rPr lang="en-GB" sz="2000" b="0" dirty="0">
                <a:solidFill>
                  <a:srgbClr val="121B5A"/>
                </a:solidFill>
              </a:rPr>
              <a:t>Carer 50+ hours week</a:t>
            </a:r>
          </a:p>
          <a:p>
            <a:endParaRPr lang="en-GB" sz="2000" b="0" dirty="0">
              <a:solidFill>
                <a:srgbClr val="121B5A"/>
              </a:solidFill>
            </a:endParaRPr>
          </a:p>
          <a:p>
            <a:r>
              <a:rPr lang="en-GB" sz="2000" dirty="0">
                <a:solidFill>
                  <a:srgbClr val="121B5A"/>
                </a:solidFill>
              </a:rPr>
              <a:t>Online</a:t>
            </a:r>
          </a:p>
          <a:p>
            <a:r>
              <a:rPr lang="en-GB" sz="2000" b="0" dirty="0">
                <a:solidFill>
                  <a:srgbClr val="121B5A"/>
                </a:solidFill>
              </a:rPr>
              <a:t>Age 16-54</a:t>
            </a:r>
          </a:p>
          <a:p>
            <a:r>
              <a:rPr lang="en-GB" sz="2000" b="0" dirty="0">
                <a:solidFill>
                  <a:srgbClr val="121B5A"/>
                </a:solidFill>
              </a:rPr>
              <a:t>Non-binary</a:t>
            </a:r>
          </a:p>
          <a:p>
            <a:r>
              <a:rPr lang="en-GB" sz="2000" b="0" dirty="0">
                <a:solidFill>
                  <a:srgbClr val="121B5A"/>
                </a:solidFill>
              </a:rPr>
              <a:t>Roma, Chinese, White and Asian</a:t>
            </a:r>
          </a:p>
          <a:p>
            <a:r>
              <a:rPr lang="en-GB" sz="2000" b="0" dirty="0">
                <a:solidFill>
                  <a:srgbClr val="121B5A"/>
                </a:solidFill>
              </a:rPr>
              <a:t>Carer &lt;9 hours week</a:t>
            </a:r>
          </a:p>
          <a:p>
            <a:endParaRPr lang="en-GB" sz="2000" b="0" dirty="0">
              <a:solidFill>
                <a:srgbClr val="121B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2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4E5E811E-1FB7-4670-BFA7-E7BF1CD6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11299088" cy="715669"/>
          </a:xfrm>
        </p:spPr>
        <p:txBody>
          <a:bodyPr/>
          <a:lstStyle/>
          <a:p>
            <a:r>
              <a:rPr lang="en-GB" dirty="0"/>
              <a:t>Welcome and introductions</a:t>
            </a:r>
          </a:p>
        </p:txBody>
      </p:sp>
      <p:sp>
        <p:nvSpPr>
          <p:cNvPr id="30" name="Text Box 1">
            <a:extLst>
              <a:ext uri="{FF2B5EF4-FFF2-40B4-BE49-F238E27FC236}">
                <a16:creationId xmlns:a16="http://schemas.microsoft.com/office/drawing/2014/main" id="{A08AD9B3-9DEA-4EC1-A20E-D7A18341F200}"/>
              </a:ext>
            </a:extLst>
          </p:cNvPr>
          <p:cNvSpPr txBox="1">
            <a:spLocks/>
          </p:cNvSpPr>
          <p:nvPr/>
        </p:nvSpPr>
        <p:spPr>
          <a:xfrm>
            <a:off x="699515" y="4133731"/>
            <a:ext cx="10632198" cy="2108269"/>
          </a:xfrm>
          <a:prstGeom prst="rect">
            <a:avLst/>
          </a:prstGeom>
          <a:noFill/>
          <a:effectLst/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50000"/>
              <a:buFont typeface="Barlow" panose="020B0406020202030204" pitchFamily="34" charset="0"/>
              <a:buNone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Barlow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This session is being recorded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Please submit questions using the chat function</a:t>
            </a:r>
          </a:p>
          <a:p>
            <a:pPr lvl="2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 We will share answers by email after the session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Or email us afterwards: </a:t>
            </a:r>
            <a:r>
              <a:rPr lang="en-GB" sz="2400" dirty="0">
                <a:solidFill>
                  <a:schemeClr val="tx1"/>
                </a:solidFill>
                <a:hlinkClick r:id="rId3"/>
              </a:rPr>
              <a:t>gppatientsurvey@ipsos.com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CADF9B-B7AB-641B-FAAE-44EB3322BD88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4CD7CC5-E384-B3FF-4A4E-38CF0789E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0A82FC-A92C-3737-DEB9-74B0493D0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8D8C3C2-72E7-3379-5263-41BA481B2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7E75DDB-8385-6FDA-47CB-FE258F416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AA12C53-26FB-2E3A-7A28-2D19F1006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856DC86E-3AB1-82F8-C522-E14A34A16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E7AAEED-2A0F-4CB3-71BA-4FEAD66C3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2E5F7BB-DA9C-BF22-D901-F4632151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236FCF3-EA8C-524E-F096-6FCF67DE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408439B-C467-A43A-0026-AD4A842A1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69F09AB-B6CE-497A-41B1-2B98C93A8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99355AA-A22F-2AFE-28DF-CC4E05C41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9F1204D-628A-406A-6B15-24F2D5F1F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984409C-D072-7470-3DDF-4AFB6084D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84508DAF-7525-80F0-CE1B-C23F9FDC3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A36CB67-3D25-1133-1870-2F30F75574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41DF7DE-53EA-D925-CF0A-8E6244653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003" y="1417543"/>
            <a:ext cx="8487040" cy="249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51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mentary">
            <a:extLst>
              <a:ext uri="{FF2B5EF4-FFF2-40B4-BE49-F238E27FC236}">
                <a16:creationId xmlns:a16="http://schemas.microsoft.com/office/drawing/2014/main" id="{C4BF80D3-7B52-E452-67D6-F1063C5D3545}"/>
              </a:ext>
            </a:extLst>
          </p:cNvPr>
          <p:cNvSpPr txBox="1">
            <a:spLocks/>
          </p:cNvSpPr>
          <p:nvPr/>
        </p:nvSpPr>
        <p:spPr>
          <a:xfrm>
            <a:off x="377826" y="335223"/>
            <a:ext cx="11523662" cy="1618508"/>
          </a:xfrm>
          <a:prstGeom prst="rect">
            <a:avLst/>
          </a:prstGeom>
          <a:solidFill>
            <a:srgbClr val="121B5A"/>
          </a:solidFill>
        </p:spPr>
        <p:txBody>
          <a:bodyPr numCol="1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579205-2B3A-3320-8DE0-5C3E1DEB73F0}"/>
              </a:ext>
            </a:extLst>
          </p:cNvPr>
          <p:cNvSpPr txBox="1">
            <a:spLocks/>
          </p:cNvSpPr>
          <p:nvPr/>
        </p:nvSpPr>
        <p:spPr>
          <a:xfrm>
            <a:off x="602400" y="854274"/>
            <a:ext cx="11299088" cy="7156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Last contact: Knew next steps</a:t>
            </a:r>
          </a:p>
        </p:txBody>
      </p:sp>
      <p:graphicFrame>
        <p:nvGraphicFramePr>
          <p:cNvPr id="31" name="Line Chart" descr="Bar chart - add concise insights here or mark as decorative if details are covered in the commentary.">
            <a:extLst>
              <a:ext uri="{FF2B5EF4-FFF2-40B4-BE49-F238E27FC236}">
                <a16:creationId xmlns:a16="http://schemas.microsoft.com/office/drawing/2014/main" id="{6B6AD0BC-16AB-BFA7-5158-2B5997624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434977"/>
              </p:ext>
            </p:extLst>
          </p:nvPr>
        </p:nvGraphicFramePr>
        <p:xfrm>
          <a:off x="2778430" y="2172929"/>
          <a:ext cx="6178757" cy="418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Base and Footnotes">
            <a:extLst>
              <a:ext uri="{FF2B5EF4-FFF2-40B4-BE49-F238E27FC236}">
                <a16:creationId xmlns:a16="http://schemas.microsoft.com/office/drawing/2014/main" id="{B49A2B80-6150-9D2B-36FB-ED8BBD271664}"/>
              </a:ext>
            </a:extLst>
          </p:cNvPr>
          <p:cNvSpPr txBox="1">
            <a:spLocks/>
          </p:cNvSpPr>
          <p:nvPr/>
        </p:nvSpPr>
        <p:spPr>
          <a:xfrm>
            <a:off x="377826" y="6207507"/>
            <a:ext cx="9523258" cy="2819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/>
              <a:t>Base: all patients who have tried to contact their GP practice since being registered, excluding those who did not provide details of their last contact : 2024 (634,131).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31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mentary">
            <a:extLst>
              <a:ext uri="{FF2B5EF4-FFF2-40B4-BE49-F238E27FC236}">
                <a16:creationId xmlns:a16="http://schemas.microsoft.com/office/drawing/2014/main" id="{C4BF80D3-7B52-E452-67D6-F1063C5D3545}"/>
              </a:ext>
            </a:extLst>
          </p:cNvPr>
          <p:cNvSpPr txBox="1">
            <a:spLocks/>
          </p:cNvSpPr>
          <p:nvPr/>
        </p:nvSpPr>
        <p:spPr>
          <a:xfrm>
            <a:off x="377826" y="335223"/>
            <a:ext cx="11523662" cy="1618508"/>
          </a:xfrm>
          <a:prstGeom prst="rect">
            <a:avLst/>
          </a:prstGeom>
          <a:solidFill>
            <a:srgbClr val="121B5A"/>
          </a:solidFill>
        </p:spPr>
        <p:txBody>
          <a:bodyPr numCol="1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579205-2B3A-3320-8DE0-5C3E1DEB73F0}"/>
              </a:ext>
            </a:extLst>
          </p:cNvPr>
          <p:cNvSpPr txBox="1">
            <a:spLocks/>
          </p:cNvSpPr>
          <p:nvPr/>
        </p:nvSpPr>
        <p:spPr>
          <a:xfrm>
            <a:off x="602400" y="854274"/>
            <a:ext cx="11299088" cy="7156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Last appointment</a:t>
            </a:r>
          </a:p>
        </p:txBody>
      </p:sp>
      <p:graphicFrame>
        <p:nvGraphicFramePr>
          <p:cNvPr id="21" name="Chart">
            <a:extLst>
              <a:ext uri="{FF2B5EF4-FFF2-40B4-BE49-F238E27FC236}">
                <a16:creationId xmlns:a16="http://schemas.microsoft.com/office/drawing/2014/main" id="{5E3C7F60-6F69-FB26-DFD2-99F701929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65799"/>
              </p:ext>
            </p:extLst>
          </p:nvPr>
        </p:nvGraphicFramePr>
        <p:xfrm>
          <a:off x="1839052" y="2745868"/>
          <a:ext cx="3048390" cy="304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ICON: Phone Call">
            <a:extLst>
              <a:ext uri="{FF2B5EF4-FFF2-40B4-BE49-F238E27FC236}">
                <a16:creationId xmlns:a16="http://schemas.microsoft.com/office/drawing/2014/main" id="{E99C3925-AC51-DDCA-8EE6-3114050ECBB0}"/>
              </a:ext>
            </a:extLst>
          </p:cNvPr>
          <p:cNvSpPr>
            <a:spLocks noChangeAspect="1"/>
          </p:cNvSpPr>
          <p:nvPr/>
        </p:nvSpPr>
        <p:spPr>
          <a:xfrm>
            <a:off x="377826" y="3155296"/>
            <a:ext cx="561588" cy="553520"/>
          </a:xfrm>
          <a:custGeom>
            <a:avLst/>
            <a:gdLst>
              <a:gd name="connsiteX0" fmla="*/ 133207 w 219148"/>
              <a:gd name="connsiteY0" fmla="*/ 145048 h 216000"/>
              <a:gd name="connsiteX1" fmla="*/ 147118 w 219148"/>
              <a:gd name="connsiteY1" fmla="*/ 145048 h 216000"/>
              <a:gd name="connsiteX2" fmla="*/ 178370 w 219148"/>
              <a:gd name="connsiteY2" fmla="*/ 176399 h 216000"/>
              <a:gd name="connsiteX3" fmla="*/ 178370 w 219148"/>
              <a:gd name="connsiteY3" fmla="*/ 176564 h 216000"/>
              <a:gd name="connsiteX4" fmla="*/ 178370 w 219148"/>
              <a:gd name="connsiteY4" fmla="*/ 190475 h 216000"/>
              <a:gd name="connsiteX5" fmla="*/ 174875 w 219148"/>
              <a:gd name="connsiteY5" fmla="*/ 193772 h 216000"/>
              <a:gd name="connsiteX6" fmla="*/ 129910 w 219148"/>
              <a:gd name="connsiteY6" fmla="*/ 148609 h 216000"/>
              <a:gd name="connsiteX7" fmla="*/ 107064 w 219148"/>
              <a:gd name="connsiteY7" fmla="*/ 62899 h 216000"/>
              <a:gd name="connsiteX8" fmla="*/ 153678 w 219148"/>
              <a:gd name="connsiteY8" fmla="*/ 115381 h 216000"/>
              <a:gd name="connsiteX9" fmla="*/ 140492 w 219148"/>
              <a:gd name="connsiteY9" fmla="*/ 115381 h 216000"/>
              <a:gd name="connsiteX10" fmla="*/ 107064 w 219148"/>
              <a:gd name="connsiteY10" fmla="*/ 76349 h 216000"/>
              <a:gd name="connsiteX11" fmla="*/ 15187 w 219148"/>
              <a:gd name="connsiteY11" fmla="*/ 47997 h 216000"/>
              <a:gd name="connsiteX12" fmla="*/ 60120 w 219148"/>
              <a:gd name="connsiteY12" fmla="*/ 92897 h 216000"/>
              <a:gd name="connsiteX13" fmla="*/ 53131 w 219148"/>
              <a:gd name="connsiteY13" fmla="*/ 99688 h 216000"/>
              <a:gd name="connsiteX14" fmla="*/ 53131 w 219148"/>
              <a:gd name="connsiteY14" fmla="*/ 106676 h 216000"/>
              <a:gd name="connsiteX15" fmla="*/ 109173 w 219148"/>
              <a:gd name="connsiteY15" fmla="*/ 162718 h 216000"/>
              <a:gd name="connsiteX16" fmla="*/ 109230 w 219148"/>
              <a:gd name="connsiteY16" fmla="*/ 162774 h 216000"/>
              <a:gd name="connsiteX17" fmla="*/ 116129 w 219148"/>
              <a:gd name="connsiteY17" fmla="*/ 162718 h 216000"/>
              <a:gd name="connsiteX18" fmla="*/ 122921 w 219148"/>
              <a:gd name="connsiteY18" fmla="*/ 155730 h 216000"/>
              <a:gd name="connsiteX19" fmla="*/ 168017 w 219148"/>
              <a:gd name="connsiteY19" fmla="*/ 200662 h 216000"/>
              <a:gd name="connsiteX20" fmla="*/ 161821 w 219148"/>
              <a:gd name="connsiteY20" fmla="*/ 206860 h 216000"/>
              <a:gd name="connsiteX21" fmla="*/ 138743 w 219148"/>
              <a:gd name="connsiteY21" fmla="*/ 215925 h 216000"/>
              <a:gd name="connsiteX22" fmla="*/ 102481 w 219148"/>
              <a:gd name="connsiteY22" fmla="*/ 205376 h 216000"/>
              <a:gd name="connsiteX23" fmla="*/ 88174 w 219148"/>
              <a:gd name="connsiteY23" fmla="*/ 196311 h 216000"/>
              <a:gd name="connsiteX24" fmla="*/ 18945 w 219148"/>
              <a:gd name="connsiteY24" fmla="*/ 124841 h 216000"/>
              <a:gd name="connsiteX25" fmla="*/ 5331 w 219148"/>
              <a:gd name="connsiteY25" fmla="*/ 101138 h 216000"/>
              <a:gd name="connsiteX26" fmla="*/ 56 w 219148"/>
              <a:gd name="connsiteY26" fmla="*/ 71699 h 216000"/>
              <a:gd name="connsiteX27" fmla="*/ 7605 w 219148"/>
              <a:gd name="connsiteY27" fmla="*/ 55480 h 216000"/>
              <a:gd name="connsiteX28" fmla="*/ 15187 w 219148"/>
              <a:gd name="connsiteY28" fmla="*/ 47997 h 216000"/>
              <a:gd name="connsiteX29" fmla="*/ 32494 w 219148"/>
              <a:gd name="connsiteY29" fmla="*/ 34713 h 216000"/>
              <a:gd name="connsiteX30" fmla="*/ 39450 w 219148"/>
              <a:gd name="connsiteY30" fmla="*/ 37614 h 216000"/>
              <a:gd name="connsiteX31" fmla="*/ 70702 w 219148"/>
              <a:gd name="connsiteY31" fmla="*/ 68899 h 216000"/>
              <a:gd name="connsiteX32" fmla="*/ 73570 w 219148"/>
              <a:gd name="connsiteY32" fmla="*/ 75822 h 216000"/>
              <a:gd name="connsiteX33" fmla="*/ 70801 w 219148"/>
              <a:gd name="connsiteY33" fmla="*/ 82679 h 216000"/>
              <a:gd name="connsiteX34" fmla="*/ 67208 w 219148"/>
              <a:gd name="connsiteY34" fmla="*/ 86107 h 216000"/>
              <a:gd name="connsiteX35" fmla="*/ 22110 w 219148"/>
              <a:gd name="connsiteY35" fmla="*/ 41108 h 216000"/>
              <a:gd name="connsiteX36" fmla="*/ 25571 w 219148"/>
              <a:gd name="connsiteY36" fmla="*/ 37614 h 216000"/>
              <a:gd name="connsiteX37" fmla="*/ 32494 w 219148"/>
              <a:gd name="connsiteY37" fmla="*/ 34713 h 216000"/>
              <a:gd name="connsiteX38" fmla="*/ 107064 w 219148"/>
              <a:gd name="connsiteY38" fmla="*/ 30657 h 216000"/>
              <a:gd name="connsiteX39" fmla="*/ 185193 w 219148"/>
              <a:gd name="connsiteY39" fmla="*/ 108786 h 216000"/>
              <a:gd name="connsiteX40" fmla="*/ 184896 w 219148"/>
              <a:gd name="connsiteY40" fmla="*/ 115379 h 216000"/>
              <a:gd name="connsiteX41" fmla="*/ 171710 w 219148"/>
              <a:gd name="connsiteY41" fmla="*/ 115379 h 216000"/>
              <a:gd name="connsiteX42" fmla="*/ 172040 w 219148"/>
              <a:gd name="connsiteY42" fmla="*/ 108786 h 216000"/>
              <a:gd name="connsiteX43" fmla="*/ 107064 w 219148"/>
              <a:gd name="connsiteY43" fmla="*/ 43843 h 216000"/>
              <a:gd name="connsiteX44" fmla="*/ 107064 w 219148"/>
              <a:gd name="connsiteY44" fmla="*/ 0 h 216000"/>
              <a:gd name="connsiteX45" fmla="*/ 110361 w 219148"/>
              <a:gd name="connsiteY45" fmla="*/ 0 h 216000"/>
              <a:gd name="connsiteX46" fmla="*/ 219148 w 219148"/>
              <a:gd name="connsiteY46" fmla="*/ 108788 h 216000"/>
              <a:gd name="connsiteX47" fmla="*/ 218917 w 219148"/>
              <a:gd name="connsiteY47" fmla="*/ 115381 h 216000"/>
              <a:gd name="connsiteX48" fmla="*/ 205731 w 219148"/>
              <a:gd name="connsiteY48" fmla="*/ 115381 h 216000"/>
              <a:gd name="connsiteX49" fmla="*/ 205995 w 219148"/>
              <a:gd name="connsiteY49" fmla="*/ 108788 h 216000"/>
              <a:gd name="connsiteX50" fmla="*/ 110394 w 219148"/>
              <a:gd name="connsiteY50" fmla="*/ 13186 h 216000"/>
              <a:gd name="connsiteX51" fmla="*/ 110361 w 219148"/>
              <a:gd name="connsiteY51" fmla="*/ 13186 h 216000"/>
              <a:gd name="connsiteX52" fmla="*/ 107064 w 219148"/>
              <a:gd name="connsiteY52" fmla="*/ 13186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9148" h="216000">
                <a:moveTo>
                  <a:pt x="133207" y="145048"/>
                </a:moveTo>
                <a:cubicBezTo>
                  <a:pt x="137060" y="141236"/>
                  <a:pt x="143264" y="141236"/>
                  <a:pt x="147118" y="145048"/>
                </a:cubicBezTo>
                <a:lnTo>
                  <a:pt x="178370" y="176399"/>
                </a:lnTo>
                <a:lnTo>
                  <a:pt x="178370" y="176564"/>
                </a:lnTo>
                <a:cubicBezTo>
                  <a:pt x="182183" y="180417"/>
                  <a:pt x="182183" y="186623"/>
                  <a:pt x="178370" y="190475"/>
                </a:cubicBezTo>
                <a:lnTo>
                  <a:pt x="174875" y="193772"/>
                </a:lnTo>
                <a:lnTo>
                  <a:pt x="129910" y="148609"/>
                </a:lnTo>
                <a:close/>
                <a:moveTo>
                  <a:pt x="107064" y="62899"/>
                </a:moveTo>
                <a:cubicBezTo>
                  <a:pt x="132864" y="67516"/>
                  <a:pt x="152138" y="89216"/>
                  <a:pt x="153678" y="115381"/>
                </a:cubicBezTo>
                <a:lnTo>
                  <a:pt x="140492" y="115381"/>
                </a:lnTo>
                <a:cubicBezTo>
                  <a:pt x="139062" y="96470"/>
                  <a:pt x="125531" y="80670"/>
                  <a:pt x="107064" y="76349"/>
                </a:cubicBezTo>
                <a:close/>
                <a:moveTo>
                  <a:pt x="15187" y="47997"/>
                </a:moveTo>
                <a:lnTo>
                  <a:pt x="60120" y="92897"/>
                </a:lnTo>
                <a:lnTo>
                  <a:pt x="53131" y="99688"/>
                </a:lnTo>
                <a:cubicBezTo>
                  <a:pt x="51204" y="101618"/>
                  <a:pt x="51204" y="104746"/>
                  <a:pt x="53131" y="106676"/>
                </a:cubicBezTo>
                <a:lnTo>
                  <a:pt x="109173" y="162718"/>
                </a:lnTo>
                <a:cubicBezTo>
                  <a:pt x="109192" y="162737"/>
                  <a:pt x="109210" y="162756"/>
                  <a:pt x="109230" y="162774"/>
                </a:cubicBezTo>
                <a:cubicBezTo>
                  <a:pt x="111151" y="164664"/>
                  <a:pt x="114240" y="164639"/>
                  <a:pt x="116129" y="162718"/>
                </a:cubicBezTo>
                <a:lnTo>
                  <a:pt x="122921" y="155730"/>
                </a:lnTo>
                <a:lnTo>
                  <a:pt x="168017" y="200662"/>
                </a:lnTo>
                <a:lnTo>
                  <a:pt x="161821" y="206860"/>
                </a:lnTo>
                <a:cubicBezTo>
                  <a:pt x="155899" y="213222"/>
                  <a:pt x="147412" y="216556"/>
                  <a:pt x="138743" y="215925"/>
                </a:cubicBezTo>
                <a:cubicBezTo>
                  <a:pt x="126070" y="214880"/>
                  <a:pt x="113738" y="211292"/>
                  <a:pt x="102481" y="205376"/>
                </a:cubicBezTo>
                <a:cubicBezTo>
                  <a:pt x="97501" y="202702"/>
                  <a:pt x="92720" y="199672"/>
                  <a:pt x="88174" y="196311"/>
                </a:cubicBezTo>
                <a:cubicBezTo>
                  <a:pt x="60952" y="176886"/>
                  <a:pt x="37493" y="152668"/>
                  <a:pt x="18945" y="124841"/>
                </a:cubicBezTo>
                <a:cubicBezTo>
                  <a:pt x="13613" y="117423"/>
                  <a:pt x="9051" y="109482"/>
                  <a:pt x="5331" y="101138"/>
                </a:cubicBezTo>
                <a:cubicBezTo>
                  <a:pt x="1449" y="91827"/>
                  <a:pt x="-352" y="81779"/>
                  <a:pt x="56" y="71699"/>
                </a:cubicBezTo>
                <a:cubicBezTo>
                  <a:pt x="378" y="65519"/>
                  <a:pt x="3084" y="59705"/>
                  <a:pt x="7605" y="55480"/>
                </a:cubicBezTo>
                <a:cubicBezTo>
                  <a:pt x="9451" y="53733"/>
                  <a:pt x="12286" y="50898"/>
                  <a:pt x="15187" y="47997"/>
                </a:cubicBezTo>
                <a:close/>
                <a:moveTo>
                  <a:pt x="32494" y="34713"/>
                </a:moveTo>
                <a:cubicBezTo>
                  <a:pt x="35105" y="34724"/>
                  <a:pt x="37605" y="35767"/>
                  <a:pt x="39450" y="37614"/>
                </a:cubicBezTo>
                <a:lnTo>
                  <a:pt x="70702" y="68899"/>
                </a:lnTo>
                <a:cubicBezTo>
                  <a:pt x="72547" y="70728"/>
                  <a:pt x="73581" y="73223"/>
                  <a:pt x="73570" y="75822"/>
                </a:cubicBezTo>
                <a:cubicBezTo>
                  <a:pt x="73569" y="78380"/>
                  <a:pt x="72576" y="80837"/>
                  <a:pt x="70801" y="82679"/>
                </a:cubicBezTo>
                <a:lnTo>
                  <a:pt x="67208" y="86107"/>
                </a:lnTo>
                <a:lnTo>
                  <a:pt x="22110" y="41108"/>
                </a:lnTo>
                <a:lnTo>
                  <a:pt x="25571" y="37614"/>
                </a:lnTo>
                <a:cubicBezTo>
                  <a:pt x="27409" y="35775"/>
                  <a:pt x="29896" y="34733"/>
                  <a:pt x="32494" y="34713"/>
                </a:cubicBezTo>
                <a:close/>
                <a:moveTo>
                  <a:pt x="107064" y="30657"/>
                </a:moveTo>
                <a:cubicBezTo>
                  <a:pt x="150199" y="30693"/>
                  <a:pt x="185157" y="65651"/>
                  <a:pt x="185193" y="108786"/>
                </a:cubicBezTo>
                <a:cubicBezTo>
                  <a:pt x="185193" y="110995"/>
                  <a:pt x="185193" y="113203"/>
                  <a:pt x="184896" y="115379"/>
                </a:cubicBezTo>
                <a:lnTo>
                  <a:pt x="171710" y="115379"/>
                </a:lnTo>
                <a:cubicBezTo>
                  <a:pt x="171936" y="113189"/>
                  <a:pt x="172046" y="110988"/>
                  <a:pt x="172040" y="108786"/>
                </a:cubicBezTo>
                <a:cubicBezTo>
                  <a:pt x="171985" y="72929"/>
                  <a:pt x="142921" y="43880"/>
                  <a:pt x="107064" y="43843"/>
                </a:cubicBezTo>
                <a:close/>
                <a:moveTo>
                  <a:pt x="107064" y="0"/>
                </a:moveTo>
                <a:lnTo>
                  <a:pt x="110361" y="0"/>
                </a:lnTo>
                <a:cubicBezTo>
                  <a:pt x="170442" y="0"/>
                  <a:pt x="219148" y="48706"/>
                  <a:pt x="219148" y="108788"/>
                </a:cubicBezTo>
                <a:cubicBezTo>
                  <a:pt x="219148" y="110997"/>
                  <a:pt x="219148" y="113205"/>
                  <a:pt x="218917" y="115381"/>
                </a:cubicBezTo>
                <a:lnTo>
                  <a:pt x="205731" y="115381"/>
                </a:lnTo>
                <a:cubicBezTo>
                  <a:pt x="205731" y="113205"/>
                  <a:pt x="205995" y="110997"/>
                  <a:pt x="205995" y="108788"/>
                </a:cubicBezTo>
                <a:cubicBezTo>
                  <a:pt x="205995" y="55988"/>
                  <a:pt x="163193" y="13186"/>
                  <a:pt x="110394" y="13186"/>
                </a:cubicBezTo>
                <a:cubicBezTo>
                  <a:pt x="110383" y="13186"/>
                  <a:pt x="110372" y="13186"/>
                  <a:pt x="110361" y="13186"/>
                </a:cubicBezTo>
                <a:cubicBezTo>
                  <a:pt x="109240" y="13186"/>
                  <a:pt x="108152" y="13186"/>
                  <a:pt x="107064" y="13186"/>
                </a:cubicBezTo>
                <a:close/>
              </a:path>
            </a:pathLst>
          </a:custGeom>
          <a:solidFill>
            <a:srgbClr val="222D96"/>
          </a:solidFill>
          <a:ln w="29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rgbClr val="222D96"/>
              </a:solidFill>
            </a:endParaRPr>
          </a:p>
        </p:txBody>
      </p:sp>
      <p:sp>
        <p:nvSpPr>
          <p:cNvPr id="24" name="ICON: Discussion">
            <a:extLst>
              <a:ext uri="{FF2B5EF4-FFF2-40B4-BE49-F238E27FC236}">
                <a16:creationId xmlns:a16="http://schemas.microsoft.com/office/drawing/2014/main" id="{C311B2C3-96BA-64EE-F5E5-AFB68DE20B6A}"/>
              </a:ext>
            </a:extLst>
          </p:cNvPr>
          <p:cNvSpPr>
            <a:spLocks noChangeAspect="1"/>
          </p:cNvSpPr>
          <p:nvPr/>
        </p:nvSpPr>
        <p:spPr>
          <a:xfrm>
            <a:off x="5309803" y="3305434"/>
            <a:ext cx="748914" cy="717511"/>
          </a:xfrm>
          <a:custGeom>
            <a:avLst/>
            <a:gdLst>
              <a:gd name="connsiteX0" fmla="*/ 185927 w 282892"/>
              <a:gd name="connsiteY0" fmla="*/ 194450 h 271031"/>
              <a:gd name="connsiteX1" fmla="*/ 187546 w 282892"/>
              <a:gd name="connsiteY1" fmla="*/ 196069 h 271031"/>
              <a:gd name="connsiteX2" fmla="*/ 193357 w 282892"/>
              <a:gd name="connsiteY2" fmla="*/ 200927 h 271031"/>
              <a:gd name="connsiteX3" fmla="*/ 198881 w 282892"/>
              <a:gd name="connsiteY3" fmla="*/ 204261 h 271031"/>
              <a:gd name="connsiteX4" fmla="*/ 221646 w 282892"/>
              <a:gd name="connsiteY4" fmla="*/ 209785 h 271031"/>
              <a:gd name="connsiteX5" fmla="*/ 244220 w 282892"/>
              <a:gd name="connsiteY5" fmla="*/ 204261 h 271031"/>
              <a:gd name="connsiteX6" fmla="*/ 245744 w 282892"/>
              <a:gd name="connsiteY6" fmla="*/ 203499 h 271031"/>
              <a:gd name="connsiteX7" fmla="*/ 249840 w 282892"/>
              <a:gd name="connsiteY7" fmla="*/ 200927 h 271031"/>
              <a:gd name="connsiteX8" fmla="*/ 255078 w 282892"/>
              <a:gd name="connsiteY8" fmla="*/ 196641 h 271031"/>
              <a:gd name="connsiteX9" fmla="*/ 257365 w 282892"/>
              <a:gd name="connsiteY9" fmla="*/ 194450 h 271031"/>
              <a:gd name="connsiteX10" fmla="*/ 280129 w 282892"/>
              <a:gd name="connsiteY10" fmla="*/ 226073 h 271031"/>
              <a:gd name="connsiteX11" fmla="*/ 282320 w 282892"/>
              <a:gd name="connsiteY11" fmla="*/ 235598 h 271031"/>
              <a:gd name="connsiteX12" fmla="*/ 282892 w 282892"/>
              <a:gd name="connsiteY12" fmla="*/ 244075 h 271031"/>
              <a:gd name="connsiteX13" fmla="*/ 280034 w 282892"/>
              <a:gd name="connsiteY13" fmla="*/ 262554 h 271031"/>
              <a:gd name="connsiteX14" fmla="*/ 268604 w 282892"/>
              <a:gd name="connsiteY14" fmla="*/ 271031 h 271031"/>
              <a:gd name="connsiteX15" fmla="*/ 174688 w 282892"/>
              <a:gd name="connsiteY15" fmla="*/ 271031 h 271031"/>
              <a:gd name="connsiteX16" fmla="*/ 163257 w 282892"/>
              <a:gd name="connsiteY16" fmla="*/ 262649 h 271031"/>
              <a:gd name="connsiteX17" fmla="*/ 160400 w 282892"/>
              <a:gd name="connsiteY17" fmla="*/ 244075 h 271031"/>
              <a:gd name="connsiteX18" fmla="*/ 185927 w 282892"/>
              <a:gd name="connsiteY18" fmla="*/ 194450 h 271031"/>
              <a:gd name="connsiteX19" fmla="*/ 25527 w 282892"/>
              <a:gd name="connsiteY19" fmla="*/ 194450 h 271031"/>
              <a:gd name="connsiteX20" fmla="*/ 27146 w 282892"/>
              <a:gd name="connsiteY20" fmla="*/ 196069 h 271031"/>
              <a:gd name="connsiteX21" fmla="*/ 32957 w 282892"/>
              <a:gd name="connsiteY21" fmla="*/ 200927 h 271031"/>
              <a:gd name="connsiteX22" fmla="*/ 38481 w 282892"/>
              <a:gd name="connsiteY22" fmla="*/ 204261 h 271031"/>
              <a:gd name="connsiteX23" fmla="*/ 61246 w 282892"/>
              <a:gd name="connsiteY23" fmla="*/ 209785 h 271031"/>
              <a:gd name="connsiteX24" fmla="*/ 83820 w 282892"/>
              <a:gd name="connsiteY24" fmla="*/ 204261 h 271031"/>
              <a:gd name="connsiteX25" fmla="*/ 85344 w 282892"/>
              <a:gd name="connsiteY25" fmla="*/ 203499 h 271031"/>
              <a:gd name="connsiteX26" fmla="*/ 89440 w 282892"/>
              <a:gd name="connsiteY26" fmla="*/ 200927 h 271031"/>
              <a:gd name="connsiteX27" fmla="*/ 94678 w 282892"/>
              <a:gd name="connsiteY27" fmla="*/ 196641 h 271031"/>
              <a:gd name="connsiteX28" fmla="*/ 96965 w 282892"/>
              <a:gd name="connsiteY28" fmla="*/ 194450 h 271031"/>
              <a:gd name="connsiteX29" fmla="*/ 119729 w 282892"/>
              <a:gd name="connsiteY29" fmla="*/ 226073 h 271031"/>
              <a:gd name="connsiteX30" fmla="*/ 121920 w 282892"/>
              <a:gd name="connsiteY30" fmla="*/ 235598 h 271031"/>
              <a:gd name="connsiteX31" fmla="*/ 122492 w 282892"/>
              <a:gd name="connsiteY31" fmla="*/ 244075 h 271031"/>
              <a:gd name="connsiteX32" fmla="*/ 119634 w 282892"/>
              <a:gd name="connsiteY32" fmla="*/ 262554 h 271031"/>
              <a:gd name="connsiteX33" fmla="*/ 108204 w 282892"/>
              <a:gd name="connsiteY33" fmla="*/ 271031 h 271031"/>
              <a:gd name="connsiteX34" fmla="*/ 14288 w 282892"/>
              <a:gd name="connsiteY34" fmla="*/ 271031 h 271031"/>
              <a:gd name="connsiteX35" fmla="*/ 2857 w 282892"/>
              <a:gd name="connsiteY35" fmla="*/ 262649 h 271031"/>
              <a:gd name="connsiteX36" fmla="*/ 0 w 282892"/>
              <a:gd name="connsiteY36" fmla="*/ 244075 h 271031"/>
              <a:gd name="connsiteX37" fmla="*/ 25527 w 282892"/>
              <a:gd name="connsiteY37" fmla="*/ 194450 h 271031"/>
              <a:gd name="connsiteX38" fmla="*/ 221645 w 282892"/>
              <a:gd name="connsiteY38" fmla="*/ 119965 h 271031"/>
              <a:gd name="connsiteX39" fmla="*/ 261841 w 282892"/>
              <a:gd name="connsiteY39" fmla="*/ 160065 h 271031"/>
              <a:gd name="connsiteX40" fmla="*/ 261841 w 282892"/>
              <a:gd name="connsiteY40" fmla="*/ 160256 h 271031"/>
              <a:gd name="connsiteX41" fmla="*/ 257555 w 282892"/>
              <a:gd name="connsiteY41" fmla="*/ 177972 h 271031"/>
              <a:gd name="connsiteX42" fmla="*/ 257364 w 282892"/>
              <a:gd name="connsiteY42" fmla="*/ 178258 h 271031"/>
              <a:gd name="connsiteX43" fmla="*/ 257174 w 282892"/>
              <a:gd name="connsiteY43" fmla="*/ 178734 h 271031"/>
              <a:gd name="connsiteX44" fmla="*/ 253935 w 282892"/>
              <a:gd name="connsiteY44" fmla="*/ 183878 h 271031"/>
              <a:gd name="connsiteX45" fmla="*/ 248982 w 282892"/>
              <a:gd name="connsiteY45" fmla="*/ 189307 h 271031"/>
              <a:gd name="connsiteX46" fmla="*/ 241077 w 282892"/>
              <a:gd name="connsiteY46" fmla="*/ 195213 h 271031"/>
              <a:gd name="connsiteX47" fmla="*/ 239934 w 282892"/>
              <a:gd name="connsiteY47" fmla="*/ 195784 h 271031"/>
              <a:gd name="connsiteX48" fmla="*/ 221645 w 282892"/>
              <a:gd name="connsiteY48" fmla="*/ 200261 h 271031"/>
              <a:gd name="connsiteX49" fmla="*/ 203358 w 282892"/>
              <a:gd name="connsiteY49" fmla="*/ 195784 h 271031"/>
              <a:gd name="connsiteX50" fmla="*/ 194309 w 282892"/>
              <a:gd name="connsiteY50" fmla="*/ 189307 h 271031"/>
              <a:gd name="connsiteX51" fmla="*/ 181450 w 282892"/>
              <a:gd name="connsiteY51" fmla="*/ 160065 h 271031"/>
              <a:gd name="connsiteX52" fmla="*/ 221645 w 282892"/>
              <a:gd name="connsiteY52" fmla="*/ 119965 h 271031"/>
              <a:gd name="connsiteX53" fmla="*/ 61245 w 282892"/>
              <a:gd name="connsiteY53" fmla="*/ 119965 h 271031"/>
              <a:gd name="connsiteX54" fmla="*/ 101441 w 282892"/>
              <a:gd name="connsiteY54" fmla="*/ 160065 h 271031"/>
              <a:gd name="connsiteX55" fmla="*/ 101441 w 282892"/>
              <a:gd name="connsiteY55" fmla="*/ 160256 h 271031"/>
              <a:gd name="connsiteX56" fmla="*/ 97155 w 282892"/>
              <a:gd name="connsiteY56" fmla="*/ 177972 h 271031"/>
              <a:gd name="connsiteX57" fmla="*/ 96964 w 282892"/>
              <a:gd name="connsiteY57" fmla="*/ 178258 h 271031"/>
              <a:gd name="connsiteX58" fmla="*/ 96774 w 282892"/>
              <a:gd name="connsiteY58" fmla="*/ 178734 h 271031"/>
              <a:gd name="connsiteX59" fmla="*/ 93535 w 282892"/>
              <a:gd name="connsiteY59" fmla="*/ 183878 h 271031"/>
              <a:gd name="connsiteX60" fmla="*/ 88582 w 282892"/>
              <a:gd name="connsiteY60" fmla="*/ 189307 h 271031"/>
              <a:gd name="connsiteX61" fmla="*/ 80677 w 282892"/>
              <a:gd name="connsiteY61" fmla="*/ 195213 h 271031"/>
              <a:gd name="connsiteX62" fmla="*/ 79534 w 282892"/>
              <a:gd name="connsiteY62" fmla="*/ 195784 h 271031"/>
              <a:gd name="connsiteX63" fmla="*/ 61245 w 282892"/>
              <a:gd name="connsiteY63" fmla="*/ 200261 h 271031"/>
              <a:gd name="connsiteX64" fmla="*/ 42958 w 282892"/>
              <a:gd name="connsiteY64" fmla="*/ 195784 h 271031"/>
              <a:gd name="connsiteX65" fmla="*/ 33909 w 282892"/>
              <a:gd name="connsiteY65" fmla="*/ 189307 h 271031"/>
              <a:gd name="connsiteX66" fmla="*/ 21050 w 282892"/>
              <a:gd name="connsiteY66" fmla="*/ 160065 h 271031"/>
              <a:gd name="connsiteX67" fmla="*/ 61245 w 282892"/>
              <a:gd name="connsiteY67" fmla="*/ 119965 h 271031"/>
              <a:gd name="connsiteX68" fmla="*/ 164689 w 282892"/>
              <a:gd name="connsiteY68" fmla="*/ 40738 h 271031"/>
              <a:gd name="connsiteX69" fmla="*/ 151959 w 282892"/>
              <a:gd name="connsiteY69" fmla="*/ 53469 h 271031"/>
              <a:gd name="connsiteX70" fmla="*/ 164689 w 282892"/>
              <a:gd name="connsiteY70" fmla="*/ 66199 h 271031"/>
              <a:gd name="connsiteX71" fmla="*/ 177420 w 282892"/>
              <a:gd name="connsiteY71" fmla="*/ 53469 h 271031"/>
              <a:gd name="connsiteX72" fmla="*/ 164689 w 282892"/>
              <a:gd name="connsiteY72" fmla="*/ 40738 h 271031"/>
              <a:gd name="connsiteX73" fmla="*/ 129341 w 282892"/>
              <a:gd name="connsiteY73" fmla="*/ 40738 h 271031"/>
              <a:gd name="connsiteX74" fmla="*/ 116610 w 282892"/>
              <a:gd name="connsiteY74" fmla="*/ 53469 h 271031"/>
              <a:gd name="connsiteX75" fmla="*/ 129341 w 282892"/>
              <a:gd name="connsiteY75" fmla="*/ 66199 h 271031"/>
              <a:gd name="connsiteX76" fmla="*/ 142071 w 282892"/>
              <a:gd name="connsiteY76" fmla="*/ 53469 h 271031"/>
              <a:gd name="connsiteX77" fmla="*/ 129341 w 282892"/>
              <a:gd name="connsiteY77" fmla="*/ 40738 h 271031"/>
              <a:gd name="connsiteX78" fmla="*/ 93992 w 282892"/>
              <a:gd name="connsiteY78" fmla="*/ 40738 h 271031"/>
              <a:gd name="connsiteX79" fmla="*/ 81261 w 282892"/>
              <a:gd name="connsiteY79" fmla="*/ 53469 h 271031"/>
              <a:gd name="connsiteX80" fmla="*/ 93992 w 282892"/>
              <a:gd name="connsiteY80" fmla="*/ 66199 h 271031"/>
              <a:gd name="connsiteX81" fmla="*/ 106723 w 282892"/>
              <a:gd name="connsiteY81" fmla="*/ 53469 h 271031"/>
              <a:gd name="connsiteX82" fmla="*/ 93992 w 282892"/>
              <a:gd name="connsiteY82" fmla="*/ 40738 h 271031"/>
              <a:gd name="connsiteX83" fmla="*/ 69634 w 282892"/>
              <a:gd name="connsiteY83" fmla="*/ 0 h 271031"/>
              <a:gd name="connsiteX84" fmla="*/ 189048 w 282892"/>
              <a:gd name="connsiteY84" fmla="*/ 0 h 271031"/>
              <a:gd name="connsiteX85" fmla="*/ 207083 w 282892"/>
              <a:gd name="connsiteY85" fmla="*/ 17993 h 271031"/>
              <a:gd name="connsiteX86" fmla="*/ 207083 w 282892"/>
              <a:gd name="connsiteY86" fmla="*/ 88902 h 271031"/>
              <a:gd name="connsiteX87" fmla="*/ 189048 w 282892"/>
              <a:gd name="connsiteY87" fmla="*/ 106937 h 271031"/>
              <a:gd name="connsiteX88" fmla="*/ 149667 w 282892"/>
              <a:gd name="connsiteY88" fmla="*/ 106937 h 271031"/>
              <a:gd name="connsiteX89" fmla="*/ 135451 w 282892"/>
              <a:gd name="connsiteY89" fmla="*/ 121577 h 271031"/>
              <a:gd name="connsiteX90" fmla="*/ 129341 w 282892"/>
              <a:gd name="connsiteY90" fmla="*/ 124166 h 271031"/>
              <a:gd name="connsiteX91" fmla="*/ 123230 w 282892"/>
              <a:gd name="connsiteY91" fmla="*/ 121577 h 271031"/>
              <a:gd name="connsiteX92" fmla="*/ 109014 w 282892"/>
              <a:gd name="connsiteY92" fmla="*/ 106937 h 271031"/>
              <a:gd name="connsiteX93" fmla="*/ 69634 w 282892"/>
              <a:gd name="connsiteY93" fmla="*/ 106937 h 271031"/>
              <a:gd name="connsiteX94" fmla="*/ 51599 w 282892"/>
              <a:gd name="connsiteY94" fmla="*/ 88902 h 271031"/>
              <a:gd name="connsiteX95" fmla="*/ 51599 w 282892"/>
              <a:gd name="connsiteY95" fmla="*/ 17993 h 271031"/>
              <a:gd name="connsiteX96" fmla="*/ 69634 w 282892"/>
              <a:gd name="connsiteY96" fmla="*/ 0 h 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2892" h="271031">
                <a:moveTo>
                  <a:pt x="185927" y="194450"/>
                </a:moveTo>
                <a:cubicBezTo>
                  <a:pt x="186403" y="195022"/>
                  <a:pt x="186975" y="195593"/>
                  <a:pt x="187546" y="196069"/>
                </a:cubicBezTo>
                <a:cubicBezTo>
                  <a:pt x="189356" y="197879"/>
                  <a:pt x="191261" y="199403"/>
                  <a:pt x="193357" y="200927"/>
                </a:cubicBezTo>
                <a:cubicBezTo>
                  <a:pt x="195071" y="202165"/>
                  <a:pt x="196881" y="203213"/>
                  <a:pt x="198881" y="204261"/>
                </a:cubicBezTo>
                <a:cubicBezTo>
                  <a:pt x="205834" y="207880"/>
                  <a:pt x="213740" y="209785"/>
                  <a:pt x="221646" y="209785"/>
                </a:cubicBezTo>
                <a:cubicBezTo>
                  <a:pt x="229552" y="209785"/>
                  <a:pt x="237457" y="207880"/>
                  <a:pt x="244220" y="204261"/>
                </a:cubicBezTo>
                <a:lnTo>
                  <a:pt x="245744" y="203499"/>
                </a:lnTo>
                <a:cubicBezTo>
                  <a:pt x="247268" y="202641"/>
                  <a:pt x="248602" y="201784"/>
                  <a:pt x="249840" y="200927"/>
                </a:cubicBezTo>
                <a:cubicBezTo>
                  <a:pt x="251935" y="199498"/>
                  <a:pt x="253745" y="197974"/>
                  <a:pt x="255078" y="196641"/>
                </a:cubicBezTo>
                <a:cubicBezTo>
                  <a:pt x="255841" y="195974"/>
                  <a:pt x="256603" y="195307"/>
                  <a:pt x="257365" y="194450"/>
                </a:cubicBezTo>
                <a:cubicBezTo>
                  <a:pt x="268223" y="202165"/>
                  <a:pt x="276224" y="213309"/>
                  <a:pt x="280129" y="226073"/>
                </a:cubicBezTo>
                <a:cubicBezTo>
                  <a:pt x="281177" y="229121"/>
                  <a:pt x="281844" y="232359"/>
                  <a:pt x="282320" y="235598"/>
                </a:cubicBezTo>
                <a:cubicBezTo>
                  <a:pt x="282701" y="238360"/>
                  <a:pt x="282892" y="241218"/>
                  <a:pt x="282892" y="244075"/>
                </a:cubicBezTo>
                <a:cubicBezTo>
                  <a:pt x="282892" y="250362"/>
                  <a:pt x="281939" y="256648"/>
                  <a:pt x="280034" y="262554"/>
                </a:cubicBezTo>
                <a:cubicBezTo>
                  <a:pt x="278415" y="267697"/>
                  <a:pt x="273843" y="271031"/>
                  <a:pt x="268604" y="271031"/>
                </a:cubicBezTo>
                <a:lnTo>
                  <a:pt x="174688" y="271031"/>
                </a:lnTo>
                <a:cubicBezTo>
                  <a:pt x="169449" y="271031"/>
                  <a:pt x="164877" y="267697"/>
                  <a:pt x="163257" y="262649"/>
                </a:cubicBezTo>
                <a:cubicBezTo>
                  <a:pt x="161353" y="256648"/>
                  <a:pt x="160400" y="250362"/>
                  <a:pt x="160400" y="244075"/>
                </a:cubicBezTo>
                <a:cubicBezTo>
                  <a:pt x="160400" y="223978"/>
                  <a:pt x="170211" y="205690"/>
                  <a:pt x="185927" y="194450"/>
                </a:cubicBezTo>
                <a:close/>
                <a:moveTo>
                  <a:pt x="25527" y="194450"/>
                </a:moveTo>
                <a:cubicBezTo>
                  <a:pt x="26003" y="195022"/>
                  <a:pt x="26575" y="195593"/>
                  <a:pt x="27146" y="196069"/>
                </a:cubicBezTo>
                <a:cubicBezTo>
                  <a:pt x="28956" y="197879"/>
                  <a:pt x="30861" y="199403"/>
                  <a:pt x="32957" y="200927"/>
                </a:cubicBezTo>
                <a:cubicBezTo>
                  <a:pt x="34671" y="202165"/>
                  <a:pt x="36481" y="203213"/>
                  <a:pt x="38481" y="204261"/>
                </a:cubicBezTo>
                <a:cubicBezTo>
                  <a:pt x="45434" y="207880"/>
                  <a:pt x="53340" y="209785"/>
                  <a:pt x="61246" y="209785"/>
                </a:cubicBezTo>
                <a:cubicBezTo>
                  <a:pt x="69152" y="209785"/>
                  <a:pt x="77057" y="207880"/>
                  <a:pt x="83820" y="204261"/>
                </a:cubicBezTo>
                <a:lnTo>
                  <a:pt x="85344" y="203499"/>
                </a:lnTo>
                <a:cubicBezTo>
                  <a:pt x="86868" y="202641"/>
                  <a:pt x="88202" y="201784"/>
                  <a:pt x="89440" y="200927"/>
                </a:cubicBezTo>
                <a:cubicBezTo>
                  <a:pt x="91535" y="199498"/>
                  <a:pt x="93345" y="197974"/>
                  <a:pt x="94678" y="196641"/>
                </a:cubicBezTo>
                <a:cubicBezTo>
                  <a:pt x="95441" y="195974"/>
                  <a:pt x="96203" y="195307"/>
                  <a:pt x="96965" y="194450"/>
                </a:cubicBezTo>
                <a:cubicBezTo>
                  <a:pt x="107823" y="202165"/>
                  <a:pt x="115824" y="213309"/>
                  <a:pt x="119729" y="226073"/>
                </a:cubicBezTo>
                <a:cubicBezTo>
                  <a:pt x="120777" y="229121"/>
                  <a:pt x="121444" y="232359"/>
                  <a:pt x="121920" y="235598"/>
                </a:cubicBezTo>
                <a:cubicBezTo>
                  <a:pt x="122301" y="238360"/>
                  <a:pt x="122492" y="241218"/>
                  <a:pt x="122492" y="244075"/>
                </a:cubicBezTo>
                <a:cubicBezTo>
                  <a:pt x="122492" y="250362"/>
                  <a:pt x="121539" y="256648"/>
                  <a:pt x="119634" y="262554"/>
                </a:cubicBezTo>
                <a:cubicBezTo>
                  <a:pt x="118015" y="267697"/>
                  <a:pt x="113443" y="271031"/>
                  <a:pt x="108204" y="271031"/>
                </a:cubicBezTo>
                <a:lnTo>
                  <a:pt x="14288" y="271031"/>
                </a:lnTo>
                <a:cubicBezTo>
                  <a:pt x="9049" y="271031"/>
                  <a:pt x="4477" y="267697"/>
                  <a:pt x="2857" y="262649"/>
                </a:cubicBezTo>
                <a:cubicBezTo>
                  <a:pt x="953" y="256648"/>
                  <a:pt x="0" y="250362"/>
                  <a:pt x="0" y="244075"/>
                </a:cubicBezTo>
                <a:cubicBezTo>
                  <a:pt x="0" y="223978"/>
                  <a:pt x="9811" y="205690"/>
                  <a:pt x="25527" y="194450"/>
                </a:cubicBezTo>
                <a:close/>
                <a:moveTo>
                  <a:pt x="221645" y="119965"/>
                </a:moveTo>
                <a:cubicBezTo>
                  <a:pt x="243744" y="119965"/>
                  <a:pt x="261841" y="137967"/>
                  <a:pt x="261841" y="160065"/>
                </a:cubicBezTo>
                <a:lnTo>
                  <a:pt x="261841" y="160256"/>
                </a:lnTo>
                <a:cubicBezTo>
                  <a:pt x="261841" y="166638"/>
                  <a:pt x="260317" y="172638"/>
                  <a:pt x="257555" y="177972"/>
                </a:cubicBezTo>
                <a:cubicBezTo>
                  <a:pt x="257555" y="178068"/>
                  <a:pt x="257459" y="178163"/>
                  <a:pt x="257364" y="178258"/>
                </a:cubicBezTo>
                <a:cubicBezTo>
                  <a:pt x="257269" y="178544"/>
                  <a:pt x="257174" y="178639"/>
                  <a:pt x="257174" y="178734"/>
                </a:cubicBezTo>
                <a:cubicBezTo>
                  <a:pt x="256317" y="180544"/>
                  <a:pt x="255174" y="182259"/>
                  <a:pt x="253935" y="183878"/>
                </a:cubicBezTo>
                <a:cubicBezTo>
                  <a:pt x="252507" y="185878"/>
                  <a:pt x="250792" y="187783"/>
                  <a:pt x="248982" y="189307"/>
                </a:cubicBezTo>
                <a:cubicBezTo>
                  <a:pt x="246601" y="191688"/>
                  <a:pt x="243934" y="193593"/>
                  <a:pt x="241077" y="195213"/>
                </a:cubicBezTo>
                <a:cubicBezTo>
                  <a:pt x="240696" y="195403"/>
                  <a:pt x="240315" y="195594"/>
                  <a:pt x="239934" y="195784"/>
                </a:cubicBezTo>
                <a:cubicBezTo>
                  <a:pt x="234504" y="198642"/>
                  <a:pt x="228218" y="200261"/>
                  <a:pt x="221645" y="200261"/>
                </a:cubicBezTo>
                <a:cubicBezTo>
                  <a:pt x="215073" y="200261"/>
                  <a:pt x="208787" y="198642"/>
                  <a:pt x="203358" y="195784"/>
                </a:cubicBezTo>
                <a:cubicBezTo>
                  <a:pt x="200024" y="194070"/>
                  <a:pt x="196976" y="191974"/>
                  <a:pt x="194309" y="189307"/>
                </a:cubicBezTo>
                <a:cubicBezTo>
                  <a:pt x="186403" y="182163"/>
                  <a:pt x="181450" y="171686"/>
                  <a:pt x="181450" y="160065"/>
                </a:cubicBezTo>
                <a:cubicBezTo>
                  <a:pt x="181450" y="137967"/>
                  <a:pt x="199548" y="119965"/>
                  <a:pt x="221645" y="119965"/>
                </a:cubicBezTo>
                <a:close/>
                <a:moveTo>
                  <a:pt x="61245" y="119965"/>
                </a:moveTo>
                <a:cubicBezTo>
                  <a:pt x="83344" y="119965"/>
                  <a:pt x="101441" y="137967"/>
                  <a:pt x="101441" y="160065"/>
                </a:cubicBezTo>
                <a:lnTo>
                  <a:pt x="101441" y="160256"/>
                </a:lnTo>
                <a:cubicBezTo>
                  <a:pt x="101441" y="166638"/>
                  <a:pt x="99917" y="172638"/>
                  <a:pt x="97155" y="177972"/>
                </a:cubicBezTo>
                <a:cubicBezTo>
                  <a:pt x="97155" y="178068"/>
                  <a:pt x="97059" y="178163"/>
                  <a:pt x="96964" y="178258"/>
                </a:cubicBezTo>
                <a:cubicBezTo>
                  <a:pt x="96869" y="178544"/>
                  <a:pt x="96774" y="178639"/>
                  <a:pt x="96774" y="178734"/>
                </a:cubicBezTo>
                <a:cubicBezTo>
                  <a:pt x="95917" y="180544"/>
                  <a:pt x="94774" y="182259"/>
                  <a:pt x="93535" y="183878"/>
                </a:cubicBezTo>
                <a:cubicBezTo>
                  <a:pt x="92107" y="185878"/>
                  <a:pt x="90392" y="187783"/>
                  <a:pt x="88582" y="189307"/>
                </a:cubicBezTo>
                <a:cubicBezTo>
                  <a:pt x="86201" y="191688"/>
                  <a:pt x="83534" y="193593"/>
                  <a:pt x="80677" y="195213"/>
                </a:cubicBezTo>
                <a:cubicBezTo>
                  <a:pt x="80296" y="195403"/>
                  <a:pt x="79915" y="195594"/>
                  <a:pt x="79534" y="195784"/>
                </a:cubicBezTo>
                <a:cubicBezTo>
                  <a:pt x="74104" y="198642"/>
                  <a:pt x="67818" y="200261"/>
                  <a:pt x="61245" y="200261"/>
                </a:cubicBezTo>
                <a:cubicBezTo>
                  <a:pt x="54673" y="200261"/>
                  <a:pt x="48387" y="198642"/>
                  <a:pt x="42958" y="195784"/>
                </a:cubicBezTo>
                <a:cubicBezTo>
                  <a:pt x="39624" y="194070"/>
                  <a:pt x="36576" y="191974"/>
                  <a:pt x="33909" y="189307"/>
                </a:cubicBezTo>
                <a:cubicBezTo>
                  <a:pt x="26003" y="182163"/>
                  <a:pt x="21050" y="171686"/>
                  <a:pt x="21050" y="160065"/>
                </a:cubicBezTo>
                <a:cubicBezTo>
                  <a:pt x="21050" y="137967"/>
                  <a:pt x="39148" y="119965"/>
                  <a:pt x="61245" y="119965"/>
                </a:cubicBezTo>
                <a:close/>
                <a:moveTo>
                  <a:pt x="164689" y="40738"/>
                </a:moveTo>
                <a:cubicBezTo>
                  <a:pt x="157645" y="40738"/>
                  <a:pt x="151959" y="46425"/>
                  <a:pt x="151959" y="53469"/>
                </a:cubicBezTo>
                <a:cubicBezTo>
                  <a:pt x="151959" y="60470"/>
                  <a:pt x="157645" y="66199"/>
                  <a:pt x="164689" y="66199"/>
                </a:cubicBezTo>
                <a:cubicBezTo>
                  <a:pt x="171734" y="66199"/>
                  <a:pt x="177420" y="60470"/>
                  <a:pt x="177420" y="53469"/>
                </a:cubicBezTo>
                <a:cubicBezTo>
                  <a:pt x="177420" y="46425"/>
                  <a:pt x="171734" y="40738"/>
                  <a:pt x="164689" y="40738"/>
                </a:cubicBezTo>
                <a:close/>
                <a:moveTo>
                  <a:pt x="129341" y="40738"/>
                </a:moveTo>
                <a:cubicBezTo>
                  <a:pt x="122297" y="40738"/>
                  <a:pt x="116610" y="46425"/>
                  <a:pt x="116610" y="53469"/>
                </a:cubicBezTo>
                <a:cubicBezTo>
                  <a:pt x="116610" y="60470"/>
                  <a:pt x="122297" y="66199"/>
                  <a:pt x="129341" y="66199"/>
                </a:cubicBezTo>
                <a:cubicBezTo>
                  <a:pt x="136385" y="66199"/>
                  <a:pt x="142071" y="60470"/>
                  <a:pt x="142071" y="53469"/>
                </a:cubicBezTo>
                <a:cubicBezTo>
                  <a:pt x="142071" y="46425"/>
                  <a:pt x="136385" y="40738"/>
                  <a:pt x="129341" y="40738"/>
                </a:cubicBezTo>
                <a:close/>
                <a:moveTo>
                  <a:pt x="93992" y="40738"/>
                </a:moveTo>
                <a:cubicBezTo>
                  <a:pt x="86948" y="40738"/>
                  <a:pt x="81261" y="46425"/>
                  <a:pt x="81261" y="53469"/>
                </a:cubicBezTo>
                <a:cubicBezTo>
                  <a:pt x="81261" y="60470"/>
                  <a:pt x="86948" y="66199"/>
                  <a:pt x="93992" y="66199"/>
                </a:cubicBezTo>
                <a:cubicBezTo>
                  <a:pt x="101036" y="66199"/>
                  <a:pt x="106723" y="60470"/>
                  <a:pt x="106723" y="53469"/>
                </a:cubicBezTo>
                <a:cubicBezTo>
                  <a:pt x="106723" y="46425"/>
                  <a:pt x="101036" y="40738"/>
                  <a:pt x="93992" y="40738"/>
                </a:cubicBezTo>
                <a:close/>
                <a:moveTo>
                  <a:pt x="69634" y="0"/>
                </a:moveTo>
                <a:lnTo>
                  <a:pt x="189048" y="0"/>
                </a:lnTo>
                <a:cubicBezTo>
                  <a:pt x="198977" y="0"/>
                  <a:pt x="207083" y="8062"/>
                  <a:pt x="207083" y="17993"/>
                </a:cubicBezTo>
                <a:lnTo>
                  <a:pt x="207083" y="88902"/>
                </a:lnTo>
                <a:cubicBezTo>
                  <a:pt x="207083" y="98832"/>
                  <a:pt x="198977" y="106937"/>
                  <a:pt x="189048" y="106937"/>
                </a:cubicBezTo>
                <a:lnTo>
                  <a:pt x="149667" y="106937"/>
                </a:lnTo>
                <a:lnTo>
                  <a:pt x="135451" y="121577"/>
                </a:lnTo>
                <a:cubicBezTo>
                  <a:pt x="133839" y="123233"/>
                  <a:pt x="131632" y="124166"/>
                  <a:pt x="129341" y="124166"/>
                </a:cubicBezTo>
                <a:cubicBezTo>
                  <a:pt x="127049" y="124166"/>
                  <a:pt x="124843" y="123233"/>
                  <a:pt x="123230" y="121577"/>
                </a:cubicBezTo>
                <a:lnTo>
                  <a:pt x="109014" y="106937"/>
                </a:lnTo>
                <a:lnTo>
                  <a:pt x="69634" y="106937"/>
                </a:lnTo>
                <a:cubicBezTo>
                  <a:pt x="59704" y="106937"/>
                  <a:pt x="51599" y="98832"/>
                  <a:pt x="51599" y="88902"/>
                </a:cubicBezTo>
                <a:lnTo>
                  <a:pt x="51599" y="17993"/>
                </a:lnTo>
                <a:cubicBezTo>
                  <a:pt x="51599" y="8062"/>
                  <a:pt x="59704" y="0"/>
                  <a:pt x="69634" y="0"/>
                </a:cubicBezTo>
                <a:close/>
              </a:path>
            </a:pathLst>
          </a:custGeom>
          <a:solidFill>
            <a:srgbClr val="222D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rgbClr val="222D96"/>
              </a:solidFill>
            </a:endParaRPr>
          </a:p>
        </p:txBody>
      </p:sp>
      <p:sp>
        <p:nvSpPr>
          <p:cNvPr id="25" name="Face to Face: Data">
            <a:extLst>
              <a:ext uri="{FF2B5EF4-FFF2-40B4-BE49-F238E27FC236}">
                <a16:creationId xmlns:a16="http://schemas.microsoft.com/office/drawing/2014/main" id="{F631600B-A858-01A6-4C75-049EDFC949CA}"/>
              </a:ext>
            </a:extLst>
          </p:cNvPr>
          <p:cNvSpPr txBox="1"/>
          <p:nvPr/>
        </p:nvSpPr>
        <p:spPr>
          <a:xfrm>
            <a:off x="5320040" y="4029574"/>
            <a:ext cx="1136530" cy="749812"/>
          </a:xfrm>
          <a:prstGeom prst="rect">
            <a:avLst/>
          </a:prstGeom>
          <a:noFill/>
        </p:spPr>
        <p:txBody>
          <a:bodyPr wrap="none" lIns="0" tIns="36000" rIns="0" bIns="36000" rtlCol="0" anchor="t">
            <a:spAutoFit/>
          </a:bodyPr>
          <a:lstStyle/>
          <a:p>
            <a:r>
              <a:rPr lang="en-GB" sz="2800" b="1" dirty="0">
                <a:solidFill>
                  <a:srgbClr val="222D96"/>
                </a:solidFill>
              </a:rPr>
              <a:t>69%</a:t>
            </a:r>
          </a:p>
          <a:p>
            <a:r>
              <a:rPr lang="en-GB" sz="1600" dirty="0">
                <a:solidFill>
                  <a:srgbClr val="222D96"/>
                </a:solidFill>
              </a:rPr>
              <a:t>face-to-face</a:t>
            </a:r>
          </a:p>
        </p:txBody>
      </p:sp>
      <p:sp>
        <p:nvSpPr>
          <p:cNvPr id="26" name="Phone: Data">
            <a:extLst>
              <a:ext uri="{FF2B5EF4-FFF2-40B4-BE49-F238E27FC236}">
                <a16:creationId xmlns:a16="http://schemas.microsoft.com/office/drawing/2014/main" id="{263A30BB-1ECC-FA9E-613F-03B91512C00B}"/>
              </a:ext>
            </a:extLst>
          </p:cNvPr>
          <p:cNvSpPr txBox="1"/>
          <p:nvPr/>
        </p:nvSpPr>
        <p:spPr>
          <a:xfrm>
            <a:off x="1150594" y="2766965"/>
            <a:ext cx="730969" cy="996033"/>
          </a:xfrm>
          <a:prstGeom prst="rect">
            <a:avLst/>
          </a:prstGeom>
          <a:noFill/>
        </p:spPr>
        <p:txBody>
          <a:bodyPr wrap="none" lIns="0" tIns="36000" rIns="0" bIns="36000" rtlCol="0" anchor="b">
            <a:spAutoFit/>
          </a:bodyPr>
          <a:lstStyle/>
          <a:p>
            <a:r>
              <a:rPr lang="en-GB" sz="2800" b="1" dirty="0">
                <a:solidFill>
                  <a:srgbClr val="222D96"/>
                </a:solidFill>
              </a:rPr>
              <a:t>29%</a:t>
            </a:r>
          </a:p>
          <a:p>
            <a:r>
              <a:rPr lang="en-GB" sz="1600" dirty="0">
                <a:solidFill>
                  <a:srgbClr val="222D96"/>
                </a:solidFill>
              </a:rPr>
              <a:t>over the</a:t>
            </a:r>
            <a:br>
              <a:rPr lang="en-GB" sz="1600" dirty="0">
                <a:solidFill>
                  <a:srgbClr val="222D96"/>
                </a:solidFill>
              </a:rPr>
            </a:br>
            <a:r>
              <a:rPr lang="en-GB" sz="1600" dirty="0">
                <a:solidFill>
                  <a:srgbClr val="222D96"/>
                </a:solidFill>
              </a:rPr>
              <a:t>phone</a:t>
            </a:r>
          </a:p>
        </p:txBody>
      </p:sp>
      <p:sp>
        <p:nvSpPr>
          <p:cNvPr id="27" name="Other: Data">
            <a:extLst>
              <a:ext uri="{FF2B5EF4-FFF2-40B4-BE49-F238E27FC236}">
                <a16:creationId xmlns:a16="http://schemas.microsoft.com/office/drawing/2014/main" id="{C5F70ADC-8E6E-E6E1-64AD-E3DD6DBBB3E9}"/>
              </a:ext>
            </a:extLst>
          </p:cNvPr>
          <p:cNvSpPr txBox="1"/>
          <p:nvPr/>
        </p:nvSpPr>
        <p:spPr>
          <a:xfrm>
            <a:off x="890906" y="4687053"/>
            <a:ext cx="1051571" cy="460502"/>
          </a:xfrm>
          <a:prstGeom prst="rect">
            <a:avLst/>
          </a:prstGeom>
          <a:noFill/>
        </p:spPr>
        <p:txBody>
          <a:bodyPr wrap="none" lIns="0" tIns="36000" rIns="0" bIns="3600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800" b="1" dirty="0">
                <a:solidFill>
                  <a:srgbClr val="222D96"/>
                </a:solidFill>
              </a:rPr>
              <a:t>2% </a:t>
            </a:r>
            <a:r>
              <a:rPr lang="en-GB" sz="1600" dirty="0">
                <a:solidFill>
                  <a:srgbClr val="222D96"/>
                </a:solidFill>
              </a:rPr>
              <a:t>other</a:t>
            </a:r>
          </a:p>
        </p:txBody>
      </p:sp>
      <p:sp>
        <p:nvSpPr>
          <p:cNvPr id="2" name="Base and Footnotes">
            <a:extLst>
              <a:ext uri="{FF2B5EF4-FFF2-40B4-BE49-F238E27FC236}">
                <a16:creationId xmlns:a16="http://schemas.microsoft.com/office/drawing/2014/main" id="{FE832980-52BB-FB77-D208-1EAEF5ACD150}"/>
              </a:ext>
            </a:extLst>
          </p:cNvPr>
          <p:cNvSpPr txBox="1">
            <a:spLocks/>
          </p:cNvSpPr>
          <p:nvPr/>
        </p:nvSpPr>
        <p:spPr>
          <a:xfrm>
            <a:off x="377826" y="6017625"/>
            <a:ext cx="4643353" cy="4290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Base: asked of patients who had an appointment since being registered with current GP practice: 2024 (666,169).</a:t>
            </a:r>
          </a:p>
        </p:txBody>
      </p:sp>
      <p:sp>
        <p:nvSpPr>
          <p:cNvPr id="6" name="Question Text #2">
            <a:extLst>
              <a:ext uri="{FF2B5EF4-FFF2-40B4-BE49-F238E27FC236}">
                <a16:creationId xmlns:a16="http://schemas.microsoft.com/office/drawing/2014/main" id="{06C83709-79D0-3C26-1341-A5629DD32D45}"/>
              </a:ext>
            </a:extLst>
          </p:cNvPr>
          <p:cNvSpPr txBox="1"/>
          <p:nvPr/>
        </p:nvSpPr>
        <p:spPr>
          <a:xfrm>
            <a:off x="105112" y="1962830"/>
            <a:ext cx="7559674" cy="540000"/>
          </a:xfrm>
          <a:prstGeom prst="rect">
            <a:avLst/>
          </a:prstGeom>
          <a:noFill/>
        </p:spPr>
        <p:txBody>
          <a:bodyPr wrap="square" lIns="360000" tIns="1800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defRPr sz="1200" b="1">
                <a:solidFill>
                  <a:srgbClr val="231F20"/>
                </a:solidFill>
              </a:defRPr>
            </a:lvl1pPr>
          </a:lstStyle>
          <a:p>
            <a:r>
              <a:rPr lang="en-GB" sz="1600" dirty="0"/>
              <a:t>Q22. How did the appointment take place?</a:t>
            </a:r>
            <a:endParaRPr lang="en-GB" sz="1600" b="0" dirty="0"/>
          </a:p>
        </p:txBody>
      </p:sp>
      <p:sp>
        <p:nvSpPr>
          <p:cNvPr id="7" name="Question Text #2">
            <a:extLst>
              <a:ext uri="{FF2B5EF4-FFF2-40B4-BE49-F238E27FC236}">
                <a16:creationId xmlns:a16="http://schemas.microsoft.com/office/drawing/2014/main" id="{71265C9B-63B7-698F-E3AF-36596E7A08D2}"/>
              </a:ext>
            </a:extLst>
          </p:cNvPr>
          <p:cNvSpPr txBox="1"/>
          <p:nvPr/>
        </p:nvSpPr>
        <p:spPr>
          <a:xfrm>
            <a:off x="6798343" y="1962916"/>
            <a:ext cx="7559674" cy="540000"/>
          </a:xfrm>
          <a:prstGeom prst="rect">
            <a:avLst/>
          </a:prstGeom>
          <a:noFill/>
        </p:spPr>
        <p:txBody>
          <a:bodyPr wrap="square" lIns="360000" tIns="1800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defRPr sz="1200" b="1">
                <a:solidFill>
                  <a:srgbClr val="231F20"/>
                </a:solidFill>
              </a:defRPr>
            </a:lvl1pPr>
          </a:lstStyle>
          <a:p>
            <a:r>
              <a:rPr lang="en-GB" sz="1600" dirty="0"/>
              <a:t>Q23. Who did you have the appointment with?</a:t>
            </a:r>
            <a:endParaRPr lang="en-GB" sz="1600" b="0" dirty="0"/>
          </a:p>
        </p:txBody>
      </p:sp>
      <p:sp>
        <p:nvSpPr>
          <p:cNvPr id="9" name="Question Text #2">
            <a:extLst>
              <a:ext uri="{FF2B5EF4-FFF2-40B4-BE49-F238E27FC236}">
                <a16:creationId xmlns:a16="http://schemas.microsoft.com/office/drawing/2014/main" id="{34656C21-67A1-ACF0-D71E-3B5A3954DCEA}"/>
              </a:ext>
            </a:extLst>
          </p:cNvPr>
          <p:cNvSpPr txBox="1"/>
          <p:nvPr/>
        </p:nvSpPr>
        <p:spPr>
          <a:xfrm>
            <a:off x="7391901" y="4039173"/>
            <a:ext cx="5103145" cy="540000"/>
          </a:xfrm>
          <a:prstGeom prst="rect">
            <a:avLst/>
          </a:prstGeom>
          <a:noFill/>
        </p:spPr>
        <p:txBody>
          <a:bodyPr wrap="square" lIns="360000" tIns="1800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defRPr sz="1200" b="1">
                <a:solidFill>
                  <a:srgbClr val="231F20"/>
                </a:solidFill>
              </a:defRPr>
            </a:lvl1pPr>
          </a:lstStyle>
          <a:p>
            <a:r>
              <a:rPr lang="en-GB" sz="2800" dirty="0">
                <a:solidFill>
                  <a:srgbClr val="121B5A"/>
                </a:solidFill>
              </a:rPr>
              <a:t>64.8% </a:t>
            </a:r>
            <a:r>
              <a:rPr lang="en-GB" sz="2800" b="0" dirty="0">
                <a:solidFill>
                  <a:srgbClr val="121B5A"/>
                </a:solidFill>
              </a:rPr>
              <a:t>A GP</a:t>
            </a:r>
          </a:p>
          <a:p>
            <a:endParaRPr lang="en-GB" sz="2800" b="0" dirty="0">
              <a:solidFill>
                <a:srgbClr val="121B5A"/>
              </a:solidFill>
            </a:endParaRPr>
          </a:p>
          <a:p>
            <a:r>
              <a:rPr lang="en-GB" sz="2800" dirty="0">
                <a:solidFill>
                  <a:srgbClr val="121B5A"/>
                </a:solidFill>
              </a:rPr>
              <a:t>22.4% </a:t>
            </a:r>
            <a:r>
              <a:rPr lang="en-GB" sz="2800" b="0" dirty="0">
                <a:solidFill>
                  <a:srgbClr val="121B5A"/>
                </a:solidFill>
              </a:rPr>
              <a:t>A nurse</a:t>
            </a:r>
          </a:p>
          <a:p>
            <a:endParaRPr lang="en-GB" sz="2800" b="0" dirty="0">
              <a:solidFill>
                <a:srgbClr val="121B5A"/>
              </a:solidFill>
            </a:endParaRPr>
          </a:p>
          <a:p>
            <a:r>
              <a:rPr lang="en-GB" sz="2800" dirty="0">
                <a:solidFill>
                  <a:srgbClr val="121B5A"/>
                </a:solidFill>
              </a:rPr>
              <a:t>8.1% </a:t>
            </a:r>
            <a:r>
              <a:rPr lang="en-GB" sz="2800" b="0" dirty="0">
                <a:solidFill>
                  <a:srgbClr val="121B5A"/>
                </a:solidFill>
              </a:rPr>
              <a:t>Another healthcare professional</a:t>
            </a:r>
          </a:p>
          <a:p>
            <a:endParaRPr lang="en-GB" sz="2800" b="0" dirty="0">
              <a:solidFill>
                <a:srgbClr val="121B5A"/>
              </a:solidFill>
            </a:endParaRPr>
          </a:p>
          <a:p>
            <a:r>
              <a:rPr lang="en-GB" sz="2800" dirty="0">
                <a:solidFill>
                  <a:srgbClr val="121B5A"/>
                </a:solidFill>
              </a:rPr>
              <a:t>4.7% </a:t>
            </a:r>
            <a:r>
              <a:rPr lang="en-GB" sz="2800" b="0" dirty="0">
                <a:solidFill>
                  <a:srgbClr val="121B5A"/>
                </a:solidFill>
              </a:rPr>
              <a:t>I don’t know</a:t>
            </a:r>
          </a:p>
        </p:txBody>
      </p:sp>
      <p:sp>
        <p:nvSpPr>
          <p:cNvPr id="10" name="Base and Footnotes">
            <a:extLst>
              <a:ext uri="{FF2B5EF4-FFF2-40B4-BE49-F238E27FC236}">
                <a16:creationId xmlns:a16="http://schemas.microsoft.com/office/drawing/2014/main" id="{9649706A-7CEB-B720-4AF4-AFA4732D97C6}"/>
              </a:ext>
            </a:extLst>
          </p:cNvPr>
          <p:cNvSpPr txBox="1">
            <a:spLocks/>
          </p:cNvSpPr>
          <p:nvPr/>
        </p:nvSpPr>
        <p:spPr>
          <a:xfrm>
            <a:off x="6798343" y="5988843"/>
            <a:ext cx="4465136" cy="457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Base: asked of patients who had an appointment since being registered with current GP practice: 2024 (666,147).</a:t>
            </a:r>
          </a:p>
        </p:txBody>
      </p:sp>
    </p:spTree>
    <p:extLst>
      <p:ext uri="{BB962C8B-B14F-4D97-AF65-F5344CB8AC3E}">
        <p14:creationId xmlns:p14="http://schemas.microsoft.com/office/powerpoint/2010/main" val="2072997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mentary">
            <a:extLst>
              <a:ext uri="{FF2B5EF4-FFF2-40B4-BE49-F238E27FC236}">
                <a16:creationId xmlns:a16="http://schemas.microsoft.com/office/drawing/2014/main" id="{C4BF80D3-7B52-E452-67D6-F1063C5D3545}"/>
              </a:ext>
            </a:extLst>
          </p:cNvPr>
          <p:cNvSpPr txBox="1">
            <a:spLocks/>
          </p:cNvSpPr>
          <p:nvPr/>
        </p:nvSpPr>
        <p:spPr>
          <a:xfrm>
            <a:off x="377826" y="335223"/>
            <a:ext cx="11523662" cy="1618508"/>
          </a:xfrm>
          <a:prstGeom prst="rect">
            <a:avLst/>
          </a:prstGeom>
          <a:solidFill>
            <a:srgbClr val="121B5A"/>
          </a:solidFill>
        </p:spPr>
        <p:txBody>
          <a:bodyPr numCol="1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579205-2B3A-3320-8DE0-5C3E1DEB73F0}"/>
              </a:ext>
            </a:extLst>
          </p:cNvPr>
          <p:cNvSpPr txBox="1">
            <a:spLocks/>
          </p:cNvSpPr>
          <p:nvPr/>
        </p:nvSpPr>
        <p:spPr>
          <a:xfrm>
            <a:off x="602400" y="854274"/>
            <a:ext cx="11299088" cy="7156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Last appointment</a:t>
            </a:r>
          </a:p>
        </p:txBody>
      </p:sp>
      <p:sp>
        <p:nvSpPr>
          <p:cNvPr id="2" name="Data 01">
            <a:extLst>
              <a:ext uri="{FF2B5EF4-FFF2-40B4-BE49-F238E27FC236}">
                <a16:creationId xmlns:a16="http://schemas.microsoft.com/office/drawing/2014/main" id="{30F5A84F-DBB2-2430-78BF-EB51E434FAD6}"/>
              </a:ext>
            </a:extLst>
          </p:cNvPr>
          <p:cNvSpPr txBox="1"/>
          <p:nvPr/>
        </p:nvSpPr>
        <p:spPr>
          <a:xfrm>
            <a:off x="8058668" y="4602509"/>
            <a:ext cx="3842820" cy="13542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>
                <a:solidFill>
                  <a:srgbClr val="222D96"/>
                </a:solidFill>
              </a:rPr>
              <a:t>85%</a:t>
            </a:r>
          </a:p>
          <a:p>
            <a:pPr algn="ctr">
              <a:tabLst>
                <a:tab pos="806450" algn="l"/>
              </a:tabLst>
            </a:pPr>
            <a:r>
              <a:rPr lang="en-GB" sz="2000" dirty="0">
                <a:solidFill>
                  <a:srgbClr val="222D96"/>
                </a:solidFill>
              </a:rPr>
              <a:t>said the </a:t>
            </a:r>
            <a:r>
              <a:rPr lang="en-GB" sz="2000" b="1" dirty="0">
                <a:solidFill>
                  <a:srgbClr val="222D96"/>
                </a:solidFill>
              </a:rPr>
              <a:t>healthcare professional </a:t>
            </a:r>
            <a:r>
              <a:rPr lang="en-GB" sz="2000" dirty="0">
                <a:solidFill>
                  <a:srgbClr val="222D96"/>
                </a:solidFill>
              </a:rPr>
              <a:t>was </a:t>
            </a:r>
            <a:r>
              <a:rPr lang="en-GB" sz="2000" b="1" dirty="0">
                <a:solidFill>
                  <a:srgbClr val="222D96"/>
                </a:solidFill>
              </a:rPr>
              <a:t>good</a:t>
            </a:r>
            <a:r>
              <a:rPr lang="en-GB" sz="2000" dirty="0">
                <a:solidFill>
                  <a:srgbClr val="222D96"/>
                </a:solidFill>
              </a:rPr>
              <a:t> at treating them with </a:t>
            </a:r>
            <a:r>
              <a:rPr lang="en-GB" sz="2000" b="1" dirty="0">
                <a:solidFill>
                  <a:srgbClr val="222D96"/>
                </a:solidFill>
              </a:rPr>
              <a:t>care </a:t>
            </a:r>
            <a:r>
              <a:rPr lang="en-GB" sz="2000" dirty="0">
                <a:solidFill>
                  <a:srgbClr val="222D96"/>
                </a:solidFill>
              </a:rPr>
              <a:t>and </a:t>
            </a:r>
            <a:r>
              <a:rPr lang="en-GB" sz="2000" b="1" dirty="0">
                <a:solidFill>
                  <a:srgbClr val="222D96"/>
                </a:solidFill>
              </a:rPr>
              <a:t>concern</a:t>
            </a:r>
          </a:p>
        </p:txBody>
      </p:sp>
      <p:sp>
        <p:nvSpPr>
          <p:cNvPr id="5" name="Data 02">
            <a:extLst>
              <a:ext uri="{FF2B5EF4-FFF2-40B4-BE49-F238E27FC236}">
                <a16:creationId xmlns:a16="http://schemas.microsoft.com/office/drawing/2014/main" id="{0D6655DF-723A-C822-9ABD-44585B284306}"/>
              </a:ext>
            </a:extLst>
          </p:cNvPr>
          <p:cNvSpPr txBox="1"/>
          <p:nvPr/>
        </p:nvSpPr>
        <p:spPr>
          <a:xfrm>
            <a:off x="377826" y="4602509"/>
            <a:ext cx="3407514" cy="13542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>
                <a:solidFill>
                  <a:srgbClr val="222D96"/>
                </a:solidFill>
              </a:rPr>
              <a:t>92%</a:t>
            </a:r>
          </a:p>
          <a:p>
            <a:pPr algn="ctr">
              <a:tabLst>
                <a:tab pos="806450" algn="l"/>
              </a:tabLst>
            </a:pPr>
            <a:r>
              <a:rPr lang="en-GB" sz="2000" dirty="0">
                <a:solidFill>
                  <a:srgbClr val="222D96"/>
                </a:solidFill>
              </a:rPr>
              <a:t>said they had </a:t>
            </a:r>
            <a:r>
              <a:rPr lang="en-GB" sz="2000" b="1" dirty="0">
                <a:solidFill>
                  <a:srgbClr val="222D96"/>
                </a:solidFill>
              </a:rPr>
              <a:t>confidence</a:t>
            </a:r>
            <a:r>
              <a:rPr lang="en-GB" sz="2000" dirty="0">
                <a:solidFill>
                  <a:srgbClr val="222D96"/>
                </a:solidFill>
              </a:rPr>
              <a:t> and </a:t>
            </a:r>
            <a:r>
              <a:rPr lang="en-GB" sz="2000" b="1" dirty="0">
                <a:solidFill>
                  <a:srgbClr val="222D96"/>
                </a:solidFill>
              </a:rPr>
              <a:t>trust</a:t>
            </a:r>
            <a:r>
              <a:rPr lang="en-GB" sz="2000" dirty="0">
                <a:solidFill>
                  <a:srgbClr val="222D96"/>
                </a:solidFill>
              </a:rPr>
              <a:t> in the </a:t>
            </a:r>
            <a:r>
              <a:rPr lang="en-GB" sz="2000" b="1" dirty="0">
                <a:solidFill>
                  <a:srgbClr val="222D96"/>
                </a:solidFill>
              </a:rPr>
              <a:t>healthcare professional</a:t>
            </a:r>
          </a:p>
        </p:txBody>
      </p:sp>
      <p:sp>
        <p:nvSpPr>
          <p:cNvPr id="6" name="Data 03">
            <a:extLst>
              <a:ext uri="{FF2B5EF4-FFF2-40B4-BE49-F238E27FC236}">
                <a16:creationId xmlns:a16="http://schemas.microsoft.com/office/drawing/2014/main" id="{B3D9EFBC-CE4F-BE0E-DA23-A54370427468}"/>
              </a:ext>
            </a:extLst>
          </p:cNvPr>
          <p:cNvSpPr txBox="1"/>
          <p:nvPr/>
        </p:nvSpPr>
        <p:spPr>
          <a:xfrm>
            <a:off x="4283242" y="4602509"/>
            <a:ext cx="361641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>
                <a:solidFill>
                  <a:srgbClr val="222D96"/>
                </a:solidFill>
              </a:rPr>
              <a:t>90%</a:t>
            </a:r>
          </a:p>
          <a:p>
            <a:pPr algn="ctr">
              <a:tabLst>
                <a:tab pos="806450" algn="l"/>
              </a:tabLst>
            </a:pPr>
            <a:r>
              <a:rPr lang="en-GB" sz="2000" dirty="0">
                <a:solidFill>
                  <a:srgbClr val="222D96"/>
                </a:solidFill>
              </a:rPr>
              <a:t>said their </a:t>
            </a:r>
            <a:r>
              <a:rPr lang="en-GB" sz="2000" b="1" dirty="0">
                <a:solidFill>
                  <a:srgbClr val="222D96"/>
                </a:solidFill>
              </a:rPr>
              <a:t>needs were met</a:t>
            </a:r>
          </a:p>
        </p:txBody>
      </p:sp>
      <p:graphicFrame>
        <p:nvGraphicFramePr>
          <p:cNvPr id="7" name="Chart 01">
            <a:extLst>
              <a:ext uri="{FF2B5EF4-FFF2-40B4-BE49-F238E27FC236}">
                <a16:creationId xmlns:a16="http://schemas.microsoft.com/office/drawing/2014/main" id="{DAC50707-76AF-F3FA-EA97-D80259961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079796"/>
              </p:ext>
            </p:extLst>
          </p:nvPr>
        </p:nvGraphicFramePr>
        <p:xfrm>
          <a:off x="8911169" y="2103817"/>
          <a:ext cx="2373814" cy="237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01">
            <a:extLst>
              <a:ext uri="{FF2B5EF4-FFF2-40B4-BE49-F238E27FC236}">
                <a16:creationId xmlns:a16="http://schemas.microsoft.com/office/drawing/2014/main" id="{326AE8A2-FF56-6929-377C-F882539AD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748233"/>
              </p:ext>
            </p:extLst>
          </p:nvPr>
        </p:nvGraphicFramePr>
        <p:xfrm>
          <a:off x="919500" y="2103817"/>
          <a:ext cx="2373814" cy="237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01">
            <a:extLst>
              <a:ext uri="{FF2B5EF4-FFF2-40B4-BE49-F238E27FC236}">
                <a16:creationId xmlns:a16="http://schemas.microsoft.com/office/drawing/2014/main" id="{F4F7FB77-7356-496C-D168-938CAC9ED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85593"/>
              </p:ext>
            </p:extLst>
          </p:nvPr>
        </p:nvGraphicFramePr>
        <p:xfrm>
          <a:off x="4915334" y="2103817"/>
          <a:ext cx="2373814" cy="237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aphic 55">
            <a:extLst>
              <a:ext uri="{FF2B5EF4-FFF2-40B4-BE49-F238E27FC236}">
                <a16:creationId xmlns:a16="http://schemas.microsoft.com/office/drawing/2014/main" id="{AE270FB8-0680-A56C-60EF-55EEFE768B7E}"/>
              </a:ext>
            </a:extLst>
          </p:cNvPr>
          <p:cNvGrpSpPr>
            <a:grpSpLocks noChangeAspect="1"/>
          </p:cNvGrpSpPr>
          <p:nvPr/>
        </p:nvGrpSpPr>
        <p:grpSpPr>
          <a:xfrm>
            <a:off x="1493592" y="2931766"/>
            <a:ext cx="1265570" cy="848387"/>
            <a:chOff x="-1391237" y="1217773"/>
            <a:chExt cx="928014" cy="622103"/>
          </a:xfrm>
          <a:solidFill>
            <a:srgbClr val="222D96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E393C55-5894-0162-6B37-B763269F4CE2}"/>
                </a:ext>
              </a:extLst>
            </p:cNvPr>
            <p:cNvSpPr/>
            <p:nvPr/>
          </p:nvSpPr>
          <p:spPr>
            <a:xfrm>
              <a:off x="-1391237" y="1226156"/>
              <a:ext cx="231721" cy="320135"/>
            </a:xfrm>
            <a:custGeom>
              <a:avLst/>
              <a:gdLst>
                <a:gd name="connsiteX0" fmla="*/ 222466 w 231721"/>
                <a:gd name="connsiteY0" fmla="*/ 41782 h 320135"/>
                <a:gd name="connsiteX1" fmla="*/ 162827 w 231721"/>
                <a:gd name="connsiteY1" fmla="*/ 3238 h 320135"/>
                <a:gd name="connsiteX2" fmla="*/ 134003 w 231721"/>
                <a:gd name="connsiteY2" fmla="*/ 10559 h 320135"/>
                <a:gd name="connsiteX3" fmla="*/ 2459 w 231721"/>
                <a:gd name="connsiteY3" fmla="*/ 251591 h 320135"/>
                <a:gd name="connsiteX4" fmla="*/ 9256 w 231721"/>
                <a:gd name="connsiteY4" fmla="*/ 278353 h 320135"/>
                <a:gd name="connsiteX5" fmla="*/ 68895 w 231721"/>
                <a:gd name="connsiteY5" fmla="*/ 316897 h 320135"/>
                <a:gd name="connsiteX6" fmla="*/ 97721 w 231721"/>
                <a:gd name="connsiteY6" fmla="*/ 309576 h 320135"/>
                <a:gd name="connsiteX7" fmla="*/ 229263 w 231721"/>
                <a:gd name="connsiteY7" fmla="*/ 68544 h 320135"/>
                <a:gd name="connsiteX8" fmla="*/ 222466 w 231721"/>
                <a:gd name="connsiteY8" fmla="*/ 41782 h 32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721" h="320135">
                  <a:moveTo>
                    <a:pt x="222466" y="41782"/>
                  </a:moveTo>
                  <a:lnTo>
                    <a:pt x="162827" y="3238"/>
                  </a:lnTo>
                  <a:cubicBezTo>
                    <a:pt x="153336" y="-3213"/>
                    <a:pt x="139264" y="357"/>
                    <a:pt x="134003" y="10559"/>
                  </a:cubicBezTo>
                  <a:lnTo>
                    <a:pt x="2459" y="251591"/>
                  </a:lnTo>
                  <a:cubicBezTo>
                    <a:pt x="-2602" y="260863"/>
                    <a:pt x="385" y="272618"/>
                    <a:pt x="9256" y="278353"/>
                  </a:cubicBezTo>
                  <a:lnTo>
                    <a:pt x="68895" y="316897"/>
                  </a:lnTo>
                  <a:cubicBezTo>
                    <a:pt x="78389" y="323350"/>
                    <a:pt x="92456" y="319776"/>
                    <a:pt x="97721" y="309576"/>
                  </a:cubicBezTo>
                  <a:lnTo>
                    <a:pt x="229263" y="68544"/>
                  </a:lnTo>
                  <a:cubicBezTo>
                    <a:pt x="234324" y="59270"/>
                    <a:pt x="231337" y="47517"/>
                    <a:pt x="222466" y="41782"/>
                  </a:cubicBezTo>
                  <a:close/>
                </a:path>
              </a:pathLst>
            </a:custGeom>
            <a:grpFill/>
            <a:ln w="1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0F3F19-CB90-19AC-250D-2DEC0BEB7BA4}"/>
                </a:ext>
              </a:extLst>
            </p:cNvPr>
            <p:cNvSpPr/>
            <p:nvPr/>
          </p:nvSpPr>
          <p:spPr>
            <a:xfrm>
              <a:off x="-1094415" y="1296011"/>
              <a:ext cx="512235" cy="281264"/>
            </a:xfrm>
            <a:custGeom>
              <a:avLst/>
              <a:gdLst>
                <a:gd name="connsiteX0" fmla="*/ 328054 w 512235"/>
                <a:gd name="connsiteY0" fmla="*/ 22932 h 281264"/>
                <a:gd name="connsiteX1" fmla="*/ 127292 w 512235"/>
                <a:gd name="connsiteY1" fmla="*/ 15 h 281264"/>
                <a:gd name="connsiteX2" fmla="*/ 57278 w 512235"/>
                <a:gd name="connsiteY2" fmla="*/ 33650 h 281264"/>
                <a:gd name="connsiteX3" fmla="*/ 344 w 512235"/>
                <a:gd name="connsiteY3" fmla="*/ 147482 h 281264"/>
                <a:gd name="connsiteX4" fmla="*/ 11314 w 512235"/>
                <a:gd name="connsiteY4" fmla="*/ 168353 h 281264"/>
                <a:gd name="connsiteX5" fmla="*/ 92511 w 512235"/>
                <a:gd name="connsiteY5" fmla="*/ 107800 h 281264"/>
                <a:gd name="connsiteX6" fmla="*/ 150891 w 512235"/>
                <a:gd name="connsiteY6" fmla="*/ 73415 h 281264"/>
                <a:gd name="connsiteX7" fmla="*/ 177906 w 512235"/>
                <a:gd name="connsiteY7" fmla="*/ 81393 h 281264"/>
                <a:gd name="connsiteX8" fmla="*/ 457407 w 512235"/>
                <a:gd name="connsiteY8" fmla="*/ 280067 h 281264"/>
                <a:gd name="connsiteX9" fmla="*/ 466586 w 512235"/>
                <a:gd name="connsiteY9" fmla="*/ 279952 h 281264"/>
                <a:gd name="connsiteX10" fmla="*/ 512236 w 512235"/>
                <a:gd name="connsiteY10" fmla="*/ 239401 h 281264"/>
                <a:gd name="connsiteX11" fmla="*/ 400802 w 512235"/>
                <a:gd name="connsiteY11" fmla="*/ 14447 h 281264"/>
                <a:gd name="connsiteX12" fmla="*/ 328054 w 512235"/>
                <a:gd name="connsiteY12" fmla="*/ 22932 h 28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2235" h="281264">
                  <a:moveTo>
                    <a:pt x="328054" y="22932"/>
                  </a:moveTo>
                  <a:cubicBezTo>
                    <a:pt x="275463" y="9428"/>
                    <a:pt x="207916" y="1718"/>
                    <a:pt x="127292" y="15"/>
                  </a:cubicBezTo>
                  <a:cubicBezTo>
                    <a:pt x="111280" y="-243"/>
                    <a:pt x="72349" y="2496"/>
                    <a:pt x="57278" y="33650"/>
                  </a:cubicBezTo>
                  <a:cubicBezTo>
                    <a:pt x="39384" y="58966"/>
                    <a:pt x="8401" y="104776"/>
                    <a:pt x="344" y="147482"/>
                  </a:cubicBezTo>
                  <a:cubicBezTo>
                    <a:pt x="-1337" y="156411"/>
                    <a:pt x="3275" y="165190"/>
                    <a:pt x="11314" y="168353"/>
                  </a:cubicBezTo>
                  <a:cubicBezTo>
                    <a:pt x="41633" y="180288"/>
                    <a:pt x="72202" y="142009"/>
                    <a:pt x="92511" y="107800"/>
                  </a:cubicBezTo>
                  <a:cubicBezTo>
                    <a:pt x="104780" y="87032"/>
                    <a:pt x="127169" y="73497"/>
                    <a:pt x="150891" y="73415"/>
                  </a:cubicBezTo>
                  <a:cubicBezTo>
                    <a:pt x="161176" y="73415"/>
                    <a:pt x="170629" y="76150"/>
                    <a:pt x="177906" y="81393"/>
                  </a:cubicBezTo>
                  <a:cubicBezTo>
                    <a:pt x="312092" y="178249"/>
                    <a:pt x="340190" y="195527"/>
                    <a:pt x="457407" y="280067"/>
                  </a:cubicBezTo>
                  <a:cubicBezTo>
                    <a:pt x="459684" y="281713"/>
                    <a:pt x="464659" y="281650"/>
                    <a:pt x="466586" y="279952"/>
                  </a:cubicBezTo>
                  <a:lnTo>
                    <a:pt x="512236" y="239401"/>
                  </a:lnTo>
                  <a:lnTo>
                    <a:pt x="400802" y="14447"/>
                  </a:lnTo>
                  <a:cubicBezTo>
                    <a:pt x="377939" y="25528"/>
                    <a:pt x="350957" y="28815"/>
                    <a:pt x="328054" y="22932"/>
                  </a:cubicBezTo>
                  <a:close/>
                </a:path>
              </a:pathLst>
            </a:custGeom>
            <a:grpFill/>
            <a:ln w="1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E9D920-FFEC-A5E4-B077-9D06BDC29B5C}"/>
                </a:ext>
              </a:extLst>
            </p:cNvPr>
            <p:cNvSpPr/>
            <p:nvPr/>
          </p:nvSpPr>
          <p:spPr>
            <a:xfrm>
              <a:off x="-1263498" y="1566293"/>
              <a:ext cx="93739" cy="107012"/>
            </a:xfrm>
            <a:custGeom>
              <a:avLst/>
              <a:gdLst>
                <a:gd name="connsiteX0" fmla="*/ 80590 w 93739"/>
                <a:gd name="connsiteY0" fmla="*/ 6012 h 107012"/>
                <a:gd name="connsiteX1" fmla="*/ 34941 w 93739"/>
                <a:gd name="connsiteY1" fmla="*/ 12163 h 107012"/>
                <a:gd name="connsiteX2" fmla="*/ 7231 w 93739"/>
                <a:gd name="connsiteY2" fmla="*/ 49572 h 107012"/>
                <a:gd name="connsiteX3" fmla="*/ 13144 w 93739"/>
                <a:gd name="connsiteY3" fmla="*/ 99908 h 107012"/>
                <a:gd name="connsiteX4" fmla="*/ 58703 w 93739"/>
                <a:gd name="connsiteY4" fmla="*/ 93753 h 107012"/>
                <a:gd name="connsiteX5" fmla="*/ 86470 w 93739"/>
                <a:gd name="connsiteY5" fmla="*/ 56389 h 107012"/>
                <a:gd name="connsiteX6" fmla="*/ 80590 w 93739"/>
                <a:gd name="connsiteY6" fmla="*/ 6012 h 1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39" h="107012">
                  <a:moveTo>
                    <a:pt x="80590" y="6012"/>
                  </a:moveTo>
                  <a:cubicBezTo>
                    <a:pt x="74879" y="1317"/>
                    <a:pt x="46870" y="-7313"/>
                    <a:pt x="34941" y="12163"/>
                  </a:cubicBezTo>
                  <a:lnTo>
                    <a:pt x="7231" y="49572"/>
                  </a:lnTo>
                  <a:cubicBezTo>
                    <a:pt x="-4377" y="65245"/>
                    <a:pt x="-1726" y="87826"/>
                    <a:pt x="13144" y="99908"/>
                  </a:cubicBezTo>
                  <a:cubicBezTo>
                    <a:pt x="26966" y="111556"/>
                    <a:pt x="48241" y="108449"/>
                    <a:pt x="58703" y="93753"/>
                  </a:cubicBezTo>
                  <a:lnTo>
                    <a:pt x="86470" y="56389"/>
                  </a:lnTo>
                  <a:cubicBezTo>
                    <a:pt x="98121" y="40714"/>
                    <a:pt x="95484" y="18112"/>
                    <a:pt x="80590" y="6012"/>
                  </a:cubicBezTo>
                  <a:close/>
                </a:path>
              </a:pathLst>
            </a:custGeom>
            <a:grpFill/>
            <a:ln w="1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E2ED24-913A-95BE-D8D8-56E879BDA345}"/>
                </a:ext>
              </a:extLst>
            </p:cNvPr>
            <p:cNvSpPr/>
            <p:nvPr/>
          </p:nvSpPr>
          <p:spPr>
            <a:xfrm>
              <a:off x="-1204425" y="1601859"/>
              <a:ext cx="118839" cy="139767"/>
            </a:xfrm>
            <a:custGeom>
              <a:avLst/>
              <a:gdLst>
                <a:gd name="connsiteX0" fmla="*/ 105492 w 118839"/>
                <a:gd name="connsiteY0" fmla="*/ 5160 h 139767"/>
                <a:gd name="connsiteX1" fmla="*/ 59658 w 118839"/>
                <a:gd name="connsiteY1" fmla="*/ 11434 h 139767"/>
                <a:gd name="connsiteX2" fmla="*/ 7335 w 118839"/>
                <a:gd name="connsiteY2" fmla="*/ 81840 h 139767"/>
                <a:gd name="connsiteX3" fmla="*/ 13347 w 118839"/>
                <a:gd name="connsiteY3" fmla="*/ 132678 h 139767"/>
                <a:gd name="connsiteX4" fmla="*/ 59183 w 118839"/>
                <a:gd name="connsiteY4" fmla="*/ 126404 h 139767"/>
                <a:gd name="connsiteX5" fmla="*/ 111506 w 118839"/>
                <a:gd name="connsiteY5" fmla="*/ 55998 h 139767"/>
                <a:gd name="connsiteX6" fmla="*/ 105492 w 118839"/>
                <a:gd name="connsiteY6" fmla="*/ 5160 h 13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39" h="139767">
                  <a:moveTo>
                    <a:pt x="105492" y="5160"/>
                  </a:moveTo>
                  <a:cubicBezTo>
                    <a:pt x="86043" y="-5870"/>
                    <a:pt x="65942" y="2955"/>
                    <a:pt x="59658" y="11434"/>
                  </a:cubicBezTo>
                  <a:lnTo>
                    <a:pt x="7335" y="81840"/>
                  </a:lnTo>
                  <a:cubicBezTo>
                    <a:pt x="-4444" y="97689"/>
                    <a:pt x="-1747" y="120495"/>
                    <a:pt x="13347" y="132678"/>
                  </a:cubicBezTo>
                  <a:cubicBezTo>
                    <a:pt x="27279" y="144336"/>
                    <a:pt x="48663" y="141181"/>
                    <a:pt x="59183" y="126404"/>
                  </a:cubicBezTo>
                  <a:lnTo>
                    <a:pt x="111506" y="55998"/>
                  </a:lnTo>
                  <a:cubicBezTo>
                    <a:pt x="123283" y="40146"/>
                    <a:pt x="120586" y="17341"/>
                    <a:pt x="105492" y="5160"/>
                  </a:cubicBezTo>
                  <a:close/>
                </a:path>
              </a:pathLst>
            </a:custGeom>
            <a:grpFill/>
            <a:ln w="1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6991C6-9B15-971E-E26D-959D58792BD6}"/>
                </a:ext>
              </a:extLst>
            </p:cNvPr>
            <p:cNvSpPr/>
            <p:nvPr/>
          </p:nvSpPr>
          <p:spPr>
            <a:xfrm>
              <a:off x="-1272769" y="1308913"/>
              <a:ext cx="635634" cy="510125"/>
            </a:xfrm>
            <a:custGeom>
              <a:avLst/>
              <a:gdLst>
                <a:gd name="connsiteX0" fmla="*/ 620449 w 635634"/>
                <a:gd name="connsiteY0" fmla="*/ 281135 h 510125"/>
                <a:gd name="connsiteX1" fmla="*/ 341557 w 635634"/>
                <a:gd name="connsiteY1" fmla="*/ 83301 h 510125"/>
                <a:gd name="connsiteX2" fmla="*/ 288315 w 635634"/>
                <a:gd name="connsiteY2" fmla="*/ 105258 h 510125"/>
                <a:gd name="connsiteX3" fmla="*/ 182240 w 635634"/>
                <a:gd name="connsiteY3" fmla="*/ 174334 h 510125"/>
                <a:gd name="connsiteX4" fmla="*/ 158760 w 635634"/>
                <a:gd name="connsiteY4" fmla="*/ 130828 h 510125"/>
                <a:gd name="connsiteX5" fmla="*/ 210332 w 635634"/>
                <a:gd name="connsiteY5" fmla="*/ 21606 h 510125"/>
                <a:gd name="connsiteX6" fmla="*/ 126153 w 635634"/>
                <a:gd name="connsiteY6" fmla="*/ 0 h 510125"/>
                <a:gd name="connsiteX7" fmla="*/ 0 w 635634"/>
                <a:gd name="connsiteY7" fmla="*/ 231155 h 510125"/>
                <a:gd name="connsiteX8" fmla="*/ 28689 w 635634"/>
                <a:gd name="connsiteY8" fmla="*/ 256434 h 510125"/>
                <a:gd name="connsiteX9" fmla="*/ 122318 w 635634"/>
                <a:gd name="connsiteY9" fmla="*/ 281460 h 510125"/>
                <a:gd name="connsiteX10" fmla="*/ 205131 w 635634"/>
                <a:gd name="connsiteY10" fmla="*/ 342860 h 510125"/>
                <a:gd name="connsiteX11" fmla="*/ 260651 w 635634"/>
                <a:gd name="connsiteY11" fmla="*/ 418198 h 510125"/>
                <a:gd name="connsiteX12" fmla="*/ 312303 w 635634"/>
                <a:gd name="connsiteY12" fmla="*/ 501186 h 510125"/>
                <a:gd name="connsiteX13" fmla="*/ 406367 w 635634"/>
                <a:gd name="connsiteY13" fmla="*/ 481263 h 510125"/>
                <a:gd name="connsiteX14" fmla="*/ 310806 w 635634"/>
                <a:gd name="connsiteY14" fmla="*/ 387736 h 510125"/>
                <a:gd name="connsiteX15" fmla="*/ 310651 w 635634"/>
                <a:gd name="connsiteY15" fmla="*/ 373389 h 510125"/>
                <a:gd name="connsiteX16" fmla="*/ 324998 w 635634"/>
                <a:gd name="connsiteY16" fmla="*/ 373235 h 510125"/>
                <a:gd name="connsiteX17" fmla="*/ 426597 w 635634"/>
                <a:gd name="connsiteY17" fmla="*/ 472671 h 510125"/>
                <a:gd name="connsiteX18" fmla="*/ 477444 w 635634"/>
                <a:gd name="connsiteY18" fmla="*/ 464878 h 510125"/>
                <a:gd name="connsiteX19" fmla="*/ 470341 w 635634"/>
                <a:gd name="connsiteY19" fmla="*/ 409879 h 510125"/>
                <a:gd name="connsiteX20" fmla="*/ 470169 w 635634"/>
                <a:gd name="connsiteY20" fmla="*/ 409709 h 510125"/>
                <a:gd name="connsiteX21" fmla="*/ 469960 w 635634"/>
                <a:gd name="connsiteY21" fmla="*/ 409554 h 510125"/>
                <a:gd name="connsiteX22" fmla="*/ 367526 w 635634"/>
                <a:gd name="connsiteY22" fmla="*/ 317875 h 510125"/>
                <a:gd name="connsiteX23" fmla="*/ 366733 w 635634"/>
                <a:gd name="connsiteY23" fmla="*/ 303548 h 510125"/>
                <a:gd name="connsiteX24" fmla="*/ 381057 w 635634"/>
                <a:gd name="connsiteY24" fmla="*/ 302755 h 510125"/>
                <a:gd name="connsiteX25" fmla="*/ 506510 w 635634"/>
                <a:gd name="connsiteY25" fmla="*/ 411154 h 510125"/>
                <a:gd name="connsiteX26" fmla="*/ 556093 w 635634"/>
                <a:gd name="connsiteY26" fmla="*/ 402441 h 510125"/>
                <a:gd name="connsiteX27" fmla="*/ 553710 w 635634"/>
                <a:gd name="connsiteY27" fmla="*/ 351962 h 510125"/>
                <a:gd name="connsiteX28" fmla="*/ 426098 w 635634"/>
                <a:gd name="connsiteY28" fmla="*/ 259156 h 510125"/>
                <a:gd name="connsiteX29" fmla="*/ 423859 w 635634"/>
                <a:gd name="connsiteY29" fmla="*/ 244984 h 510125"/>
                <a:gd name="connsiteX30" fmla="*/ 438031 w 635634"/>
                <a:gd name="connsiteY30" fmla="*/ 242745 h 510125"/>
                <a:gd name="connsiteX31" fmla="*/ 578542 w 635634"/>
                <a:gd name="connsiteY31" fmla="*/ 345041 h 510125"/>
                <a:gd name="connsiteX32" fmla="*/ 628276 w 635634"/>
                <a:gd name="connsiteY32" fmla="*/ 336427 h 510125"/>
                <a:gd name="connsiteX33" fmla="*/ 620449 w 635634"/>
                <a:gd name="connsiteY33" fmla="*/ 281135 h 51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5634" h="510125">
                  <a:moveTo>
                    <a:pt x="620449" y="281135"/>
                  </a:moveTo>
                  <a:cubicBezTo>
                    <a:pt x="532250" y="218395"/>
                    <a:pt x="437710" y="151830"/>
                    <a:pt x="341557" y="83301"/>
                  </a:cubicBezTo>
                  <a:cubicBezTo>
                    <a:pt x="328252" y="77011"/>
                    <a:pt x="302007" y="82197"/>
                    <a:pt x="288315" y="105258"/>
                  </a:cubicBezTo>
                  <a:cubicBezTo>
                    <a:pt x="244235" y="179504"/>
                    <a:pt x="206305" y="183803"/>
                    <a:pt x="182240" y="174334"/>
                  </a:cubicBezTo>
                  <a:cubicBezTo>
                    <a:pt x="165153" y="167610"/>
                    <a:pt x="155278" y="149313"/>
                    <a:pt x="158760" y="130828"/>
                  </a:cubicBezTo>
                  <a:cubicBezTo>
                    <a:pt x="166196" y="91336"/>
                    <a:pt x="191615" y="48798"/>
                    <a:pt x="210332" y="21606"/>
                  </a:cubicBezTo>
                  <a:lnTo>
                    <a:pt x="126153" y="0"/>
                  </a:lnTo>
                  <a:lnTo>
                    <a:pt x="0" y="231155"/>
                  </a:lnTo>
                  <a:lnTo>
                    <a:pt x="28689" y="256434"/>
                  </a:lnTo>
                  <a:cubicBezTo>
                    <a:pt x="55427" y="219027"/>
                    <a:pt x="116698" y="237272"/>
                    <a:pt x="122318" y="281460"/>
                  </a:cubicBezTo>
                  <a:cubicBezTo>
                    <a:pt x="163803" y="248694"/>
                    <a:pt x="220804" y="295083"/>
                    <a:pt x="205131" y="342860"/>
                  </a:cubicBezTo>
                  <a:cubicBezTo>
                    <a:pt x="244794" y="337492"/>
                    <a:pt x="274911" y="382428"/>
                    <a:pt x="260651" y="418198"/>
                  </a:cubicBezTo>
                  <a:cubicBezTo>
                    <a:pt x="303346" y="413435"/>
                    <a:pt x="333120" y="465009"/>
                    <a:pt x="312303" y="501186"/>
                  </a:cubicBezTo>
                  <a:cubicBezTo>
                    <a:pt x="336431" y="512550"/>
                    <a:pt x="373502" y="519405"/>
                    <a:pt x="406367" y="481263"/>
                  </a:cubicBezTo>
                  <a:lnTo>
                    <a:pt x="310806" y="387736"/>
                  </a:lnTo>
                  <a:cubicBezTo>
                    <a:pt x="306800" y="383816"/>
                    <a:pt x="306731" y="377395"/>
                    <a:pt x="310651" y="373389"/>
                  </a:cubicBezTo>
                  <a:cubicBezTo>
                    <a:pt x="314569" y="369382"/>
                    <a:pt x="320992" y="369316"/>
                    <a:pt x="324998" y="373235"/>
                  </a:cubicBezTo>
                  <a:lnTo>
                    <a:pt x="426597" y="472671"/>
                  </a:lnTo>
                  <a:cubicBezTo>
                    <a:pt x="442235" y="485481"/>
                    <a:pt x="466113" y="481636"/>
                    <a:pt x="477444" y="464878"/>
                  </a:cubicBezTo>
                  <a:cubicBezTo>
                    <a:pt x="489669" y="447619"/>
                    <a:pt x="486482" y="422947"/>
                    <a:pt x="470341" y="409879"/>
                  </a:cubicBezTo>
                  <a:cubicBezTo>
                    <a:pt x="470278" y="409828"/>
                    <a:pt x="470232" y="409762"/>
                    <a:pt x="470169" y="409709"/>
                  </a:cubicBezTo>
                  <a:cubicBezTo>
                    <a:pt x="470101" y="409653"/>
                    <a:pt x="470026" y="409614"/>
                    <a:pt x="469960" y="409554"/>
                  </a:cubicBezTo>
                  <a:lnTo>
                    <a:pt x="367526" y="317875"/>
                  </a:lnTo>
                  <a:cubicBezTo>
                    <a:pt x="363352" y="314137"/>
                    <a:pt x="362995" y="307724"/>
                    <a:pt x="366733" y="303548"/>
                  </a:cubicBezTo>
                  <a:cubicBezTo>
                    <a:pt x="370468" y="299376"/>
                    <a:pt x="376883" y="299019"/>
                    <a:pt x="381057" y="302755"/>
                  </a:cubicBezTo>
                  <a:cubicBezTo>
                    <a:pt x="397292" y="316923"/>
                    <a:pt x="490041" y="402241"/>
                    <a:pt x="506510" y="411154"/>
                  </a:cubicBezTo>
                  <a:cubicBezTo>
                    <a:pt x="522181" y="423000"/>
                    <a:pt x="545080" y="418652"/>
                    <a:pt x="556093" y="402441"/>
                  </a:cubicBezTo>
                  <a:cubicBezTo>
                    <a:pt x="566813" y="387310"/>
                    <a:pt x="565732" y="365777"/>
                    <a:pt x="553710" y="351962"/>
                  </a:cubicBezTo>
                  <a:lnTo>
                    <a:pt x="426098" y="259156"/>
                  </a:lnTo>
                  <a:cubicBezTo>
                    <a:pt x="421567" y="255861"/>
                    <a:pt x="420565" y="249515"/>
                    <a:pt x="423859" y="244984"/>
                  </a:cubicBezTo>
                  <a:cubicBezTo>
                    <a:pt x="427155" y="240451"/>
                    <a:pt x="433502" y="239452"/>
                    <a:pt x="438031" y="242745"/>
                  </a:cubicBezTo>
                  <a:cubicBezTo>
                    <a:pt x="444418" y="247411"/>
                    <a:pt x="576053" y="343050"/>
                    <a:pt x="578542" y="345041"/>
                  </a:cubicBezTo>
                  <a:cubicBezTo>
                    <a:pt x="594213" y="356998"/>
                    <a:pt x="617227" y="352703"/>
                    <a:pt x="628276" y="336427"/>
                  </a:cubicBezTo>
                  <a:cubicBezTo>
                    <a:pt x="640628" y="318993"/>
                    <a:pt x="637037" y="293697"/>
                    <a:pt x="620449" y="281135"/>
                  </a:cubicBezTo>
                  <a:close/>
                </a:path>
              </a:pathLst>
            </a:custGeom>
            <a:grpFill/>
            <a:ln w="1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213194-46BB-FD4D-5C76-28934626E00C}"/>
                </a:ext>
              </a:extLst>
            </p:cNvPr>
            <p:cNvSpPr/>
            <p:nvPr/>
          </p:nvSpPr>
          <p:spPr>
            <a:xfrm>
              <a:off x="-1055995" y="1748755"/>
              <a:ext cx="81962" cy="91122"/>
            </a:xfrm>
            <a:custGeom>
              <a:avLst/>
              <a:gdLst>
                <a:gd name="connsiteX0" fmla="*/ 68775 w 81962"/>
                <a:gd name="connsiteY0" fmla="*/ 5941 h 91122"/>
                <a:gd name="connsiteX1" fmla="*/ 22259 w 81962"/>
                <a:gd name="connsiteY1" fmla="*/ 12362 h 91122"/>
                <a:gd name="connsiteX2" fmla="*/ 6820 w 81962"/>
                <a:gd name="connsiteY2" fmla="*/ 34027 h 91122"/>
                <a:gd name="connsiteX3" fmla="*/ 13134 w 81962"/>
                <a:gd name="connsiteY3" fmla="*/ 83994 h 91122"/>
                <a:gd name="connsiteX4" fmla="*/ 58854 w 81962"/>
                <a:gd name="connsiteY4" fmla="*/ 77797 h 91122"/>
                <a:gd name="connsiteX5" fmla="*/ 74692 w 81962"/>
                <a:gd name="connsiteY5" fmla="*/ 56455 h 91122"/>
                <a:gd name="connsiteX6" fmla="*/ 68775 w 81962"/>
                <a:gd name="connsiteY6" fmla="*/ 5941 h 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62" h="91122">
                  <a:moveTo>
                    <a:pt x="68775" y="5941"/>
                  </a:moveTo>
                  <a:cubicBezTo>
                    <a:pt x="62935" y="1061"/>
                    <a:pt x="40982" y="-7130"/>
                    <a:pt x="22259" y="12362"/>
                  </a:cubicBezTo>
                  <a:lnTo>
                    <a:pt x="6820" y="34027"/>
                  </a:lnTo>
                  <a:cubicBezTo>
                    <a:pt x="-4338" y="49685"/>
                    <a:pt x="-1507" y="72100"/>
                    <a:pt x="13134" y="83994"/>
                  </a:cubicBezTo>
                  <a:cubicBezTo>
                    <a:pt x="27010" y="95689"/>
                    <a:pt x="48364" y="92558"/>
                    <a:pt x="58854" y="77797"/>
                  </a:cubicBezTo>
                  <a:lnTo>
                    <a:pt x="74692" y="56455"/>
                  </a:lnTo>
                  <a:cubicBezTo>
                    <a:pt x="86356" y="40730"/>
                    <a:pt x="83702" y="18071"/>
                    <a:pt x="68775" y="5941"/>
                  </a:cubicBezTo>
                  <a:close/>
                </a:path>
              </a:pathLst>
            </a:custGeom>
            <a:grpFill/>
            <a:ln w="1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B6CADA-4FD9-843E-907A-3EC5B546CD47}"/>
                </a:ext>
              </a:extLst>
            </p:cNvPr>
            <p:cNvSpPr/>
            <p:nvPr/>
          </p:nvSpPr>
          <p:spPr>
            <a:xfrm>
              <a:off x="-1134957" y="1672519"/>
              <a:ext cx="106088" cy="124813"/>
            </a:xfrm>
            <a:custGeom>
              <a:avLst/>
              <a:gdLst>
                <a:gd name="connsiteX0" fmla="*/ 92760 w 106088"/>
                <a:gd name="connsiteY0" fmla="*/ 6365 h 124813"/>
                <a:gd name="connsiteX1" fmla="*/ 47039 w 106088"/>
                <a:gd name="connsiteY1" fmla="*/ 12623 h 124813"/>
                <a:gd name="connsiteX2" fmla="*/ 7204 w 106088"/>
                <a:gd name="connsiteY2" fmla="*/ 66224 h 124813"/>
                <a:gd name="connsiteX3" fmla="*/ 13663 w 106088"/>
                <a:gd name="connsiteY3" fmla="*/ 117304 h 124813"/>
                <a:gd name="connsiteX4" fmla="*/ 60391 w 106088"/>
                <a:gd name="connsiteY4" fmla="*/ 110927 h 124813"/>
                <a:gd name="connsiteX5" fmla="*/ 99173 w 106088"/>
                <a:gd name="connsiteY5" fmla="*/ 56507 h 124813"/>
                <a:gd name="connsiteX6" fmla="*/ 92760 w 106088"/>
                <a:gd name="connsiteY6" fmla="*/ 6365 h 12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88" h="124813">
                  <a:moveTo>
                    <a:pt x="92760" y="6365"/>
                  </a:moveTo>
                  <a:cubicBezTo>
                    <a:pt x="75011" y="-7377"/>
                    <a:pt x="53307" y="4164"/>
                    <a:pt x="47039" y="12623"/>
                  </a:cubicBezTo>
                  <a:lnTo>
                    <a:pt x="7204" y="66224"/>
                  </a:lnTo>
                  <a:cubicBezTo>
                    <a:pt x="-4549" y="82040"/>
                    <a:pt x="-1590" y="105433"/>
                    <a:pt x="13663" y="117304"/>
                  </a:cubicBezTo>
                  <a:cubicBezTo>
                    <a:pt x="27745" y="129567"/>
                    <a:pt x="49897" y="126370"/>
                    <a:pt x="60391" y="110927"/>
                  </a:cubicBezTo>
                  <a:lnTo>
                    <a:pt x="99173" y="56507"/>
                  </a:lnTo>
                  <a:cubicBezTo>
                    <a:pt x="110392" y="40765"/>
                    <a:pt x="107753" y="17971"/>
                    <a:pt x="92760" y="6365"/>
                  </a:cubicBezTo>
                  <a:close/>
                </a:path>
              </a:pathLst>
            </a:custGeom>
            <a:grpFill/>
            <a:ln w="1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8DF74C-C527-DF6B-8912-B4E55953BF57}"/>
                </a:ext>
              </a:extLst>
            </p:cNvPr>
            <p:cNvSpPr/>
            <p:nvPr/>
          </p:nvSpPr>
          <p:spPr>
            <a:xfrm>
              <a:off x="-686642" y="1217773"/>
              <a:ext cx="223419" cy="323155"/>
            </a:xfrm>
            <a:custGeom>
              <a:avLst/>
              <a:gdLst>
                <a:gd name="connsiteX0" fmla="*/ 221332 w 223419"/>
                <a:gd name="connsiteY0" fmla="*/ 257782 h 323155"/>
                <a:gd name="connsiteX1" fmla="*/ 99169 w 223419"/>
                <a:gd name="connsiteY1" fmla="*/ 11164 h 323155"/>
                <a:gd name="connsiteX2" fmla="*/ 70621 w 223419"/>
                <a:gd name="connsiteY2" fmla="*/ 2729 h 323155"/>
                <a:gd name="connsiteX3" fmla="*/ 9905 w 223419"/>
                <a:gd name="connsiteY3" fmla="*/ 38806 h 323155"/>
                <a:gd name="connsiteX4" fmla="*/ 2088 w 223419"/>
                <a:gd name="connsiteY4" fmla="*/ 65257 h 323155"/>
                <a:gd name="connsiteX5" fmla="*/ 124251 w 223419"/>
                <a:gd name="connsiteY5" fmla="*/ 311875 h 323155"/>
                <a:gd name="connsiteX6" fmla="*/ 152797 w 223419"/>
                <a:gd name="connsiteY6" fmla="*/ 320310 h 323155"/>
                <a:gd name="connsiteX7" fmla="*/ 213513 w 223419"/>
                <a:gd name="connsiteY7" fmla="*/ 284233 h 323155"/>
                <a:gd name="connsiteX8" fmla="*/ 221332 w 223419"/>
                <a:gd name="connsiteY8" fmla="*/ 257782 h 32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19" h="323155">
                  <a:moveTo>
                    <a:pt x="221332" y="257782"/>
                  </a:moveTo>
                  <a:lnTo>
                    <a:pt x="99169" y="11164"/>
                  </a:lnTo>
                  <a:cubicBezTo>
                    <a:pt x="95855" y="4271"/>
                    <a:pt x="81531" y="-4547"/>
                    <a:pt x="70621" y="2729"/>
                  </a:cubicBezTo>
                  <a:lnTo>
                    <a:pt x="9905" y="38806"/>
                  </a:lnTo>
                  <a:cubicBezTo>
                    <a:pt x="843" y="44192"/>
                    <a:pt x="-2592" y="55810"/>
                    <a:pt x="2088" y="65257"/>
                  </a:cubicBezTo>
                  <a:lnTo>
                    <a:pt x="124251" y="311875"/>
                  </a:lnTo>
                  <a:cubicBezTo>
                    <a:pt x="129111" y="322289"/>
                    <a:pt x="143059" y="326412"/>
                    <a:pt x="152797" y="320310"/>
                  </a:cubicBezTo>
                  <a:lnTo>
                    <a:pt x="213513" y="284233"/>
                  </a:lnTo>
                  <a:cubicBezTo>
                    <a:pt x="222577" y="278847"/>
                    <a:pt x="226011" y="267229"/>
                    <a:pt x="221332" y="257782"/>
                  </a:cubicBezTo>
                  <a:close/>
                </a:path>
              </a:pathLst>
            </a:custGeom>
            <a:grpFill/>
            <a:ln w="1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AC535D8-BB85-7C25-A738-C56A50AFEB71}"/>
              </a:ext>
            </a:extLst>
          </p:cNvPr>
          <p:cNvSpPr>
            <a:spLocks noChangeAspect="1"/>
          </p:cNvSpPr>
          <p:nvPr/>
        </p:nvSpPr>
        <p:spPr>
          <a:xfrm>
            <a:off x="5715811" y="2858742"/>
            <a:ext cx="848387" cy="848387"/>
          </a:xfrm>
          <a:custGeom>
            <a:avLst/>
            <a:gdLst>
              <a:gd name="connsiteX0" fmla="*/ 428625 w 857250"/>
              <a:gd name="connsiteY0" fmla="*/ 0 h 857250"/>
              <a:gd name="connsiteX1" fmla="*/ 0 w 857250"/>
              <a:gd name="connsiteY1" fmla="*/ 428625 h 857250"/>
              <a:gd name="connsiteX2" fmla="*/ 428625 w 857250"/>
              <a:gd name="connsiteY2" fmla="*/ 857250 h 857250"/>
              <a:gd name="connsiteX3" fmla="*/ 857250 w 857250"/>
              <a:gd name="connsiteY3" fmla="*/ 428625 h 857250"/>
              <a:gd name="connsiteX4" fmla="*/ 428625 w 857250"/>
              <a:gd name="connsiteY4" fmla="*/ 0 h 857250"/>
              <a:gd name="connsiteX5" fmla="*/ 666964 w 857250"/>
              <a:gd name="connsiteY5" fmla="*/ 288267 h 857250"/>
              <a:gd name="connsiteX6" fmla="*/ 400037 w 857250"/>
              <a:gd name="connsiteY6" fmla="*/ 643558 h 857250"/>
              <a:gd name="connsiteX7" fmla="*/ 398160 w 857250"/>
              <a:gd name="connsiteY7" fmla="*/ 647090 h 857250"/>
              <a:gd name="connsiteX8" fmla="*/ 383126 w 857250"/>
              <a:gd name="connsiteY8" fmla="*/ 662645 h 857250"/>
              <a:gd name="connsiteX9" fmla="*/ 382676 w 857250"/>
              <a:gd name="connsiteY9" fmla="*/ 662781 h 857250"/>
              <a:gd name="connsiteX10" fmla="*/ 360120 w 857250"/>
              <a:gd name="connsiteY10" fmla="*/ 670430 h 857250"/>
              <a:gd name="connsiteX11" fmla="*/ 357200 w 857250"/>
              <a:gd name="connsiteY11" fmla="*/ 670430 h 857250"/>
              <a:gd name="connsiteX12" fmla="*/ 357168 w 857250"/>
              <a:gd name="connsiteY12" fmla="*/ 670420 h 857250"/>
              <a:gd name="connsiteX13" fmla="*/ 357132 w 857250"/>
              <a:gd name="connsiteY13" fmla="*/ 670430 h 857250"/>
              <a:gd name="connsiteX14" fmla="*/ 336538 w 857250"/>
              <a:gd name="connsiteY14" fmla="*/ 665742 h 857250"/>
              <a:gd name="connsiteX15" fmla="*/ 335665 w 857250"/>
              <a:gd name="connsiteY15" fmla="*/ 665083 h 857250"/>
              <a:gd name="connsiteX16" fmla="*/ 330415 w 857250"/>
              <a:gd name="connsiteY16" fmla="*/ 662302 h 857250"/>
              <a:gd name="connsiteX17" fmla="*/ 320503 w 857250"/>
              <a:gd name="connsiteY17" fmla="*/ 653327 h 857250"/>
              <a:gd name="connsiteX18" fmla="*/ 317325 w 857250"/>
              <a:gd name="connsiteY18" fmla="*/ 648915 h 857250"/>
              <a:gd name="connsiteX19" fmla="*/ 197737 w 857250"/>
              <a:gd name="connsiteY19" fmla="*/ 531797 h 857250"/>
              <a:gd name="connsiteX20" fmla="*/ 183254 w 857250"/>
              <a:gd name="connsiteY20" fmla="*/ 466080 h 857250"/>
              <a:gd name="connsiteX21" fmla="*/ 248971 w 857250"/>
              <a:gd name="connsiteY21" fmla="*/ 451596 h 857250"/>
              <a:gd name="connsiteX22" fmla="*/ 349818 w 857250"/>
              <a:gd name="connsiteY22" fmla="*/ 537877 h 857250"/>
              <a:gd name="connsiteX23" fmla="*/ 600829 w 857250"/>
              <a:gd name="connsiteY23" fmla="*/ 219955 h 857250"/>
              <a:gd name="connsiteX24" fmla="*/ 668053 w 857250"/>
              <a:gd name="connsiteY24" fmla="*/ 221044 h 857250"/>
              <a:gd name="connsiteX25" fmla="*/ 666964 w 857250"/>
              <a:gd name="connsiteY25" fmla="*/ 288267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57250" h="857250">
                <a:moveTo>
                  <a:pt x="428625" y="0"/>
                </a:moveTo>
                <a:cubicBezTo>
                  <a:pt x="191902" y="0"/>
                  <a:pt x="0" y="191902"/>
                  <a:pt x="0" y="428625"/>
                </a:cubicBezTo>
                <a:cubicBezTo>
                  <a:pt x="0" y="665348"/>
                  <a:pt x="191902" y="857250"/>
                  <a:pt x="428625" y="857250"/>
                </a:cubicBezTo>
                <a:cubicBezTo>
                  <a:pt x="665348" y="857250"/>
                  <a:pt x="857250" y="665348"/>
                  <a:pt x="857250" y="428625"/>
                </a:cubicBezTo>
                <a:cubicBezTo>
                  <a:pt x="857250" y="191902"/>
                  <a:pt x="665348" y="0"/>
                  <a:pt x="428625" y="0"/>
                </a:cubicBezTo>
                <a:close/>
                <a:moveTo>
                  <a:pt x="666964" y="288267"/>
                </a:moveTo>
                <a:cubicBezTo>
                  <a:pt x="489613" y="459885"/>
                  <a:pt x="400916" y="641715"/>
                  <a:pt x="400037" y="643558"/>
                </a:cubicBezTo>
                <a:cubicBezTo>
                  <a:pt x="399623" y="644410"/>
                  <a:pt x="398616" y="646274"/>
                  <a:pt x="398160" y="647090"/>
                </a:cubicBezTo>
                <a:cubicBezTo>
                  <a:pt x="394513" y="653699"/>
                  <a:pt x="389892" y="658234"/>
                  <a:pt x="383126" y="662645"/>
                </a:cubicBezTo>
                <a:cubicBezTo>
                  <a:pt x="382990" y="662733"/>
                  <a:pt x="382817" y="662691"/>
                  <a:pt x="382676" y="662781"/>
                </a:cubicBezTo>
                <a:cubicBezTo>
                  <a:pt x="375451" y="667380"/>
                  <a:pt x="368721" y="670163"/>
                  <a:pt x="360120" y="670430"/>
                </a:cubicBezTo>
                <a:cubicBezTo>
                  <a:pt x="359670" y="670441"/>
                  <a:pt x="357666" y="670430"/>
                  <a:pt x="357200" y="670430"/>
                </a:cubicBezTo>
                <a:cubicBezTo>
                  <a:pt x="357200" y="670430"/>
                  <a:pt x="357185" y="670420"/>
                  <a:pt x="357168" y="670420"/>
                </a:cubicBezTo>
                <a:lnTo>
                  <a:pt x="357132" y="670430"/>
                </a:lnTo>
                <a:cubicBezTo>
                  <a:pt x="350226" y="670430"/>
                  <a:pt x="343193" y="668923"/>
                  <a:pt x="336538" y="665742"/>
                </a:cubicBezTo>
                <a:cubicBezTo>
                  <a:pt x="336193" y="665575"/>
                  <a:pt x="335999" y="665256"/>
                  <a:pt x="335665" y="665083"/>
                </a:cubicBezTo>
                <a:cubicBezTo>
                  <a:pt x="334377" y="664434"/>
                  <a:pt x="331644" y="663071"/>
                  <a:pt x="330415" y="662302"/>
                </a:cubicBezTo>
                <a:cubicBezTo>
                  <a:pt x="325329" y="659083"/>
                  <a:pt x="323915" y="657969"/>
                  <a:pt x="320503" y="653327"/>
                </a:cubicBezTo>
                <a:cubicBezTo>
                  <a:pt x="319922" y="652548"/>
                  <a:pt x="317869" y="649742"/>
                  <a:pt x="317325" y="648915"/>
                </a:cubicBezTo>
                <a:cubicBezTo>
                  <a:pt x="316865" y="648162"/>
                  <a:pt x="270570" y="578343"/>
                  <a:pt x="197737" y="531797"/>
                </a:cubicBezTo>
                <a:cubicBezTo>
                  <a:pt x="175594" y="517649"/>
                  <a:pt x="169107" y="488265"/>
                  <a:pt x="183254" y="466080"/>
                </a:cubicBezTo>
                <a:cubicBezTo>
                  <a:pt x="197403" y="443895"/>
                  <a:pt x="226745" y="437617"/>
                  <a:pt x="248971" y="451596"/>
                </a:cubicBezTo>
                <a:cubicBezTo>
                  <a:pt x="290908" y="478381"/>
                  <a:pt x="324803" y="510501"/>
                  <a:pt x="349818" y="537877"/>
                </a:cubicBezTo>
                <a:cubicBezTo>
                  <a:pt x="392816" y="465164"/>
                  <a:pt x="475203" y="341474"/>
                  <a:pt x="600829" y="219955"/>
                </a:cubicBezTo>
                <a:cubicBezTo>
                  <a:pt x="619665" y="201538"/>
                  <a:pt x="649803" y="202123"/>
                  <a:pt x="668053" y="221044"/>
                </a:cubicBezTo>
                <a:cubicBezTo>
                  <a:pt x="686387" y="239880"/>
                  <a:pt x="685885" y="270018"/>
                  <a:pt x="666964" y="288267"/>
                </a:cubicBezTo>
                <a:close/>
              </a:path>
            </a:pathLst>
          </a:custGeom>
          <a:solidFill>
            <a:srgbClr val="222D9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2F27CF5-6334-A6DB-07EB-95C9FC1F22BD}"/>
              </a:ext>
            </a:extLst>
          </p:cNvPr>
          <p:cNvSpPr>
            <a:spLocks noChangeAspect="1"/>
          </p:cNvSpPr>
          <p:nvPr/>
        </p:nvSpPr>
        <p:spPr>
          <a:xfrm>
            <a:off x="9714545" y="2858741"/>
            <a:ext cx="851906" cy="848387"/>
          </a:xfrm>
          <a:custGeom>
            <a:avLst/>
            <a:gdLst>
              <a:gd name="connsiteX0" fmla="*/ 458144 w 857670"/>
              <a:gd name="connsiteY0" fmla="*/ 787147 h 854127"/>
              <a:gd name="connsiteX1" fmla="*/ 668646 w 857670"/>
              <a:gd name="connsiteY1" fmla="*/ 789681 h 854127"/>
              <a:gd name="connsiteX2" fmla="*/ 669570 w 857670"/>
              <a:gd name="connsiteY2" fmla="*/ 789681 h 854127"/>
              <a:gd name="connsiteX3" fmla="*/ 675352 w 857670"/>
              <a:gd name="connsiteY3" fmla="*/ 789757 h 854127"/>
              <a:gd name="connsiteX4" fmla="*/ 674581 w 857670"/>
              <a:gd name="connsiteY4" fmla="*/ 854127 h 854127"/>
              <a:gd name="connsiteX5" fmla="*/ 457410 w 857670"/>
              <a:gd name="connsiteY5" fmla="*/ 851517 h 854127"/>
              <a:gd name="connsiteX6" fmla="*/ 399489 w 857670"/>
              <a:gd name="connsiteY6" fmla="*/ 787138 h 854127"/>
              <a:gd name="connsiteX7" fmla="*/ 400260 w 857670"/>
              <a:gd name="connsiteY7" fmla="*/ 851517 h 854127"/>
              <a:gd name="connsiteX8" fmla="*/ 183090 w 857670"/>
              <a:gd name="connsiteY8" fmla="*/ 854127 h 854127"/>
              <a:gd name="connsiteX9" fmla="*/ 182281 w 857670"/>
              <a:gd name="connsiteY9" fmla="*/ 789748 h 854127"/>
              <a:gd name="connsiteX10" fmla="*/ 188063 w 857670"/>
              <a:gd name="connsiteY10" fmla="*/ 789672 h 854127"/>
              <a:gd name="connsiteX11" fmla="*/ 188986 w 857670"/>
              <a:gd name="connsiteY11" fmla="*/ 789672 h 854127"/>
              <a:gd name="connsiteX12" fmla="*/ 381620 w 857670"/>
              <a:gd name="connsiteY12" fmla="*/ 766326 h 854127"/>
              <a:gd name="connsiteX13" fmla="*/ 381572 w 857670"/>
              <a:gd name="connsiteY13" fmla="*/ 766364 h 854127"/>
              <a:gd name="connsiteX14" fmla="*/ 381571 w 857670"/>
              <a:gd name="connsiteY14" fmla="*/ 766327 h 854127"/>
              <a:gd name="connsiteX15" fmla="*/ 343260 w 857670"/>
              <a:gd name="connsiteY15" fmla="*/ 256689 h 854127"/>
              <a:gd name="connsiteX16" fmla="*/ 282103 w 857670"/>
              <a:gd name="connsiteY16" fmla="*/ 375581 h 854127"/>
              <a:gd name="connsiteX17" fmla="*/ 288949 w 857670"/>
              <a:gd name="connsiteY17" fmla="*/ 420080 h 854127"/>
              <a:gd name="connsiteX18" fmla="*/ 316333 w 857670"/>
              <a:gd name="connsiteY18" fmla="*/ 440161 h 854127"/>
              <a:gd name="connsiteX19" fmla="*/ 541339 w 857670"/>
              <a:gd name="connsiteY19" fmla="*/ 440161 h 854127"/>
              <a:gd name="connsiteX20" fmla="*/ 568723 w 857670"/>
              <a:gd name="connsiteY20" fmla="*/ 419851 h 854127"/>
              <a:gd name="connsiteX21" fmla="*/ 575569 w 857670"/>
              <a:gd name="connsiteY21" fmla="*/ 375581 h 854127"/>
              <a:gd name="connsiteX22" fmla="*/ 574200 w 857670"/>
              <a:gd name="connsiteY22" fmla="*/ 355271 h 854127"/>
              <a:gd name="connsiteX23" fmla="*/ 568951 w 857670"/>
              <a:gd name="connsiteY23" fmla="*/ 332451 h 854127"/>
              <a:gd name="connsiteX24" fmla="*/ 514411 w 857670"/>
              <a:gd name="connsiteY24" fmla="*/ 256689 h 854127"/>
              <a:gd name="connsiteX25" fmla="*/ 508934 w 857670"/>
              <a:gd name="connsiteY25" fmla="*/ 261937 h 854127"/>
              <a:gd name="connsiteX26" fmla="*/ 496383 w 857670"/>
              <a:gd name="connsiteY26" fmla="*/ 272206 h 854127"/>
              <a:gd name="connsiteX27" fmla="*/ 486570 w 857670"/>
              <a:gd name="connsiteY27" fmla="*/ 278368 h 854127"/>
              <a:gd name="connsiteX28" fmla="*/ 482919 w 857670"/>
              <a:gd name="connsiteY28" fmla="*/ 280194 h 854127"/>
              <a:gd name="connsiteX29" fmla="*/ 428836 w 857670"/>
              <a:gd name="connsiteY29" fmla="*/ 293430 h 854127"/>
              <a:gd name="connsiteX30" fmla="*/ 374296 w 857670"/>
              <a:gd name="connsiteY30" fmla="*/ 280194 h 854127"/>
              <a:gd name="connsiteX31" fmla="*/ 361060 w 857670"/>
              <a:gd name="connsiteY31" fmla="*/ 272206 h 854127"/>
              <a:gd name="connsiteX32" fmla="*/ 347140 w 857670"/>
              <a:gd name="connsiteY32" fmla="*/ 260569 h 854127"/>
              <a:gd name="connsiteX33" fmla="*/ 343260 w 857670"/>
              <a:gd name="connsiteY33" fmla="*/ 256689 h 854127"/>
              <a:gd name="connsiteX34" fmla="*/ 841916 w 857670"/>
              <a:gd name="connsiteY34" fmla="*/ 218457 h 854127"/>
              <a:gd name="connsiteX35" fmla="*/ 848707 w 857670"/>
              <a:gd name="connsiteY35" fmla="*/ 222267 h 854127"/>
              <a:gd name="connsiteX36" fmla="*/ 857461 w 857670"/>
              <a:gd name="connsiteY36" fmla="*/ 257843 h 854127"/>
              <a:gd name="connsiteX37" fmla="*/ 851793 w 857670"/>
              <a:gd name="connsiteY37" fmla="*/ 486872 h 854127"/>
              <a:gd name="connsiteX38" fmla="*/ 828038 w 857670"/>
              <a:gd name="connsiteY38" fmla="*/ 544269 h 854127"/>
              <a:gd name="connsiteX39" fmla="*/ 681429 w 857670"/>
              <a:gd name="connsiteY39" fmla="*/ 698574 h 854127"/>
              <a:gd name="connsiteX40" fmla="*/ 657902 w 857670"/>
              <a:gd name="connsiteY40" fmla="*/ 761973 h 854127"/>
              <a:gd name="connsiteX41" fmla="*/ 658226 w 857670"/>
              <a:gd name="connsiteY41" fmla="*/ 768545 h 854127"/>
              <a:gd name="connsiteX42" fmla="*/ 476099 w 857670"/>
              <a:gd name="connsiteY42" fmla="*/ 766364 h 854127"/>
              <a:gd name="connsiteX43" fmla="*/ 477127 w 857670"/>
              <a:gd name="connsiteY43" fmla="*/ 710090 h 854127"/>
              <a:gd name="connsiteX44" fmla="*/ 477194 w 857670"/>
              <a:gd name="connsiteY44" fmla="*/ 710090 h 854127"/>
              <a:gd name="connsiteX45" fmla="*/ 503864 w 857670"/>
              <a:gd name="connsiteY45" fmla="*/ 571425 h 854127"/>
              <a:gd name="connsiteX46" fmla="*/ 511274 w 857670"/>
              <a:gd name="connsiteY46" fmla="*/ 552890 h 854127"/>
              <a:gd name="connsiteX47" fmla="*/ 525562 w 857670"/>
              <a:gd name="connsiteY47" fmla="*/ 538774 h 854127"/>
              <a:gd name="connsiteX48" fmla="*/ 668199 w 857670"/>
              <a:gd name="connsiteY48" fmla="*/ 443000 h 854127"/>
              <a:gd name="connsiteX49" fmla="*/ 708347 w 857670"/>
              <a:gd name="connsiteY49" fmla="*/ 441228 h 854127"/>
              <a:gd name="connsiteX50" fmla="*/ 721320 w 857670"/>
              <a:gd name="connsiteY50" fmla="*/ 451363 h 854127"/>
              <a:gd name="connsiteX51" fmla="*/ 726082 w 857670"/>
              <a:gd name="connsiteY51" fmla="*/ 466212 h 854127"/>
              <a:gd name="connsiteX52" fmla="*/ 710690 w 857670"/>
              <a:gd name="connsiteY52" fmla="*/ 498502 h 854127"/>
              <a:gd name="connsiteX53" fmla="*/ 620021 w 857670"/>
              <a:gd name="connsiteY53" fmla="*/ 574892 h 854127"/>
              <a:gd name="connsiteX54" fmla="*/ 618750 w 857670"/>
              <a:gd name="connsiteY54" fmla="*/ 589670 h 854127"/>
              <a:gd name="connsiteX55" fmla="*/ 633528 w 857670"/>
              <a:gd name="connsiteY55" fmla="*/ 590942 h 854127"/>
              <a:gd name="connsiteX56" fmla="*/ 724225 w 857670"/>
              <a:gd name="connsiteY56" fmla="*/ 514485 h 854127"/>
              <a:gd name="connsiteX57" fmla="*/ 724672 w 857670"/>
              <a:gd name="connsiteY57" fmla="*/ 514142 h 854127"/>
              <a:gd name="connsiteX58" fmla="*/ 746418 w 857670"/>
              <a:gd name="connsiteY58" fmla="*/ 498311 h 854127"/>
              <a:gd name="connsiteX59" fmla="*/ 775707 w 857670"/>
              <a:gd name="connsiteY59" fmla="*/ 448210 h 854127"/>
              <a:gd name="connsiteX60" fmla="*/ 795710 w 857670"/>
              <a:gd name="connsiteY60" fmla="*/ 277188 h 854127"/>
              <a:gd name="connsiteX61" fmla="*/ 831219 w 857670"/>
              <a:gd name="connsiteY61" fmla="*/ 222058 h 854127"/>
              <a:gd name="connsiteX62" fmla="*/ 841916 w 857670"/>
              <a:gd name="connsiteY62" fmla="*/ 218457 h 854127"/>
              <a:gd name="connsiteX63" fmla="*/ 15641 w 857670"/>
              <a:gd name="connsiteY63" fmla="*/ 218429 h 854127"/>
              <a:gd name="connsiteX64" fmla="*/ 15803 w 857670"/>
              <a:gd name="connsiteY64" fmla="*/ 218429 h 854127"/>
              <a:gd name="connsiteX65" fmla="*/ 26452 w 857670"/>
              <a:gd name="connsiteY65" fmla="*/ 222067 h 854127"/>
              <a:gd name="connsiteX66" fmla="*/ 61961 w 857670"/>
              <a:gd name="connsiteY66" fmla="*/ 277198 h 854127"/>
              <a:gd name="connsiteX67" fmla="*/ 81916 w 857670"/>
              <a:gd name="connsiteY67" fmla="*/ 448219 h 854127"/>
              <a:gd name="connsiteX68" fmla="*/ 111205 w 857670"/>
              <a:gd name="connsiteY68" fmla="*/ 498321 h 854127"/>
              <a:gd name="connsiteX69" fmla="*/ 132951 w 857670"/>
              <a:gd name="connsiteY69" fmla="*/ 514151 h 854127"/>
              <a:gd name="connsiteX70" fmla="*/ 133399 w 857670"/>
              <a:gd name="connsiteY70" fmla="*/ 514494 h 854127"/>
              <a:gd name="connsiteX71" fmla="*/ 224134 w 857670"/>
              <a:gd name="connsiteY71" fmla="*/ 590942 h 854127"/>
              <a:gd name="connsiteX72" fmla="*/ 238912 w 857670"/>
              <a:gd name="connsiteY72" fmla="*/ 589670 h 854127"/>
              <a:gd name="connsiteX73" fmla="*/ 237640 w 857670"/>
              <a:gd name="connsiteY73" fmla="*/ 574892 h 854127"/>
              <a:gd name="connsiteX74" fmla="*/ 146972 w 857670"/>
              <a:gd name="connsiteY74" fmla="*/ 498502 h 854127"/>
              <a:gd name="connsiteX75" fmla="*/ 131579 w 857670"/>
              <a:gd name="connsiteY75" fmla="*/ 466212 h 854127"/>
              <a:gd name="connsiteX76" fmla="*/ 136342 w 857670"/>
              <a:gd name="connsiteY76" fmla="*/ 451363 h 854127"/>
              <a:gd name="connsiteX77" fmla="*/ 149315 w 857670"/>
              <a:gd name="connsiteY77" fmla="*/ 441228 h 854127"/>
              <a:gd name="connsiteX78" fmla="*/ 189463 w 857670"/>
              <a:gd name="connsiteY78" fmla="*/ 443000 h 854127"/>
              <a:gd name="connsiteX79" fmla="*/ 332176 w 857670"/>
              <a:gd name="connsiteY79" fmla="*/ 538774 h 854127"/>
              <a:gd name="connsiteX80" fmla="*/ 346463 w 857670"/>
              <a:gd name="connsiteY80" fmla="*/ 552890 h 854127"/>
              <a:gd name="connsiteX81" fmla="*/ 353874 w 857670"/>
              <a:gd name="connsiteY81" fmla="*/ 571425 h 854127"/>
              <a:gd name="connsiteX82" fmla="*/ 380544 w 857670"/>
              <a:gd name="connsiteY82" fmla="*/ 710090 h 854127"/>
              <a:gd name="connsiteX83" fmla="*/ 381571 w 857670"/>
              <a:gd name="connsiteY83" fmla="*/ 766327 h 854127"/>
              <a:gd name="connsiteX84" fmla="*/ 199502 w 857670"/>
              <a:gd name="connsiteY84" fmla="*/ 768507 h 854127"/>
              <a:gd name="connsiteX85" fmla="*/ 199826 w 857670"/>
              <a:gd name="connsiteY85" fmla="*/ 761935 h 854127"/>
              <a:gd name="connsiteX86" fmla="*/ 176290 w 857670"/>
              <a:gd name="connsiteY86" fmla="*/ 698536 h 854127"/>
              <a:gd name="connsiteX87" fmla="*/ 29681 w 857670"/>
              <a:gd name="connsiteY87" fmla="*/ 544231 h 854127"/>
              <a:gd name="connsiteX88" fmla="*/ 5925 w 857670"/>
              <a:gd name="connsiteY88" fmla="*/ 486834 h 854127"/>
              <a:gd name="connsiteX89" fmla="*/ 210 w 857670"/>
              <a:gd name="connsiteY89" fmla="*/ 257843 h 854127"/>
              <a:gd name="connsiteX90" fmla="*/ 8973 w 857670"/>
              <a:gd name="connsiteY90" fmla="*/ 222239 h 854127"/>
              <a:gd name="connsiteX91" fmla="*/ 15641 w 857670"/>
              <a:gd name="connsiteY91" fmla="*/ 218429 h 854127"/>
              <a:gd name="connsiteX92" fmla="*/ 428837 w 857670"/>
              <a:gd name="connsiteY92" fmla="*/ 78237 h 854127"/>
              <a:gd name="connsiteX93" fmla="*/ 332536 w 857670"/>
              <a:gd name="connsiteY93" fmla="*/ 174309 h 854127"/>
              <a:gd name="connsiteX94" fmla="*/ 363343 w 857670"/>
              <a:gd name="connsiteY94" fmla="*/ 244367 h 854127"/>
              <a:gd name="connsiteX95" fmla="*/ 385022 w 857670"/>
              <a:gd name="connsiteY95" fmla="*/ 259884 h 854127"/>
              <a:gd name="connsiteX96" fmla="*/ 428837 w 857670"/>
              <a:gd name="connsiteY96" fmla="*/ 270609 h 854127"/>
              <a:gd name="connsiteX97" fmla="*/ 472651 w 857670"/>
              <a:gd name="connsiteY97" fmla="*/ 259884 h 854127"/>
              <a:gd name="connsiteX98" fmla="*/ 475389 w 857670"/>
              <a:gd name="connsiteY98" fmla="*/ 258515 h 854127"/>
              <a:gd name="connsiteX99" fmla="*/ 494330 w 857670"/>
              <a:gd name="connsiteY99" fmla="*/ 244367 h 854127"/>
              <a:gd name="connsiteX100" fmla="*/ 506196 w 857670"/>
              <a:gd name="connsiteY100" fmla="*/ 231359 h 854127"/>
              <a:gd name="connsiteX101" fmla="*/ 513955 w 857670"/>
              <a:gd name="connsiteY101" fmla="*/ 219036 h 854127"/>
              <a:gd name="connsiteX102" fmla="*/ 514412 w 857670"/>
              <a:gd name="connsiteY102" fmla="*/ 217896 h 854127"/>
              <a:gd name="connsiteX103" fmla="*/ 514869 w 857670"/>
              <a:gd name="connsiteY103" fmla="*/ 217211 h 854127"/>
              <a:gd name="connsiteX104" fmla="*/ 525137 w 857670"/>
              <a:gd name="connsiteY104" fmla="*/ 174765 h 854127"/>
              <a:gd name="connsiteX105" fmla="*/ 525137 w 857670"/>
              <a:gd name="connsiteY105" fmla="*/ 174309 h 854127"/>
              <a:gd name="connsiteX106" fmla="*/ 428837 w 857670"/>
              <a:gd name="connsiteY106" fmla="*/ 78237 h 854127"/>
              <a:gd name="connsiteX107" fmla="*/ 428835 w 857670"/>
              <a:gd name="connsiteY107" fmla="*/ 0 h 854127"/>
              <a:gd name="connsiteX108" fmla="*/ 688034 w 857670"/>
              <a:gd name="connsiteY108" fmla="*/ 259199 h 854127"/>
              <a:gd name="connsiteX109" fmla="*/ 428835 w 857670"/>
              <a:gd name="connsiteY109" fmla="*/ 518398 h 854127"/>
              <a:gd name="connsiteX110" fmla="*/ 169636 w 857670"/>
              <a:gd name="connsiteY110" fmla="*/ 259199 h 854127"/>
              <a:gd name="connsiteX111" fmla="*/ 428835 w 857670"/>
              <a:gd name="connsiteY111" fmla="*/ 0 h 8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57670" h="854127">
                <a:moveTo>
                  <a:pt x="458144" y="787147"/>
                </a:moveTo>
                <a:lnTo>
                  <a:pt x="668646" y="789681"/>
                </a:lnTo>
                <a:lnTo>
                  <a:pt x="669570" y="789681"/>
                </a:lnTo>
                <a:lnTo>
                  <a:pt x="675352" y="789757"/>
                </a:lnTo>
                <a:lnTo>
                  <a:pt x="674581" y="854127"/>
                </a:lnTo>
                <a:lnTo>
                  <a:pt x="457410" y="851517"/>
                </a:lnTo>
                <a:close/>
                <a:moveTo>
                  <a:pt x="399489" y="787138"/>
                </a:moveTo>
                <a:lnTo>
                  <a:pt x="400260" y="851517"/>
                </a:lnTo>
                <a:lnTo>
                  <a:pt x="183090" y="854127"/>
                </a:lnTo>
                <a:lnTo>
                  <a:pt x="182281" y="789748"/>
                </a:lnTo>
                <a:lnTo>
                  <a:pt x="188063" y="789672"/>
                </a:lnTo>
                <a:lnTo>
                  <a:pt x="188986" y="789672"/>
                </a:lnTo>
                <a:close/>
                <a:moveTo>
                  <a:pt x="381620" y="766326"/>
                </a:moveTo>
                <a:lnTo>
                  <a:pt x="381572" y="766364"/>
                </a:lnTo>
                <a:lnTo>
                  <a:pt x="381571" y="766327"/>
                </a:lnTo>
                <a:close/>
                <a:moveTo>
                  <a:pt x="343260" y="256689"/>
                </a:moveTo>
                <a:cubicBezTo>
                  <a:pt x="305608" y="283617"/>
                  <a:pt x="282103" y="327431"/>
                  <a:pt x="282103" y="375581"/>
                </a:cubicBezTo>
                <a:cubicBezTo>
                  <a:pt x="282103" y="390643"/>
                  <a:pt x="284385" y="405703"/>
                  <a:pt x="288949" y="420080"/>
                </a:cubicBezTo>
                <a:cubicBezTo>
                  <a:pt x="292828" y="432175"/>
                  <a:pt x="303782" y="440161"/>
                  <a:pt x="316333" y="440161"/>
                </a:cubicBezTo>
                <a:lnTo>
                  <a:pt x="541339" y="440161"/>
                </a:lnTo>
                <a:cubicBezTo>
                  <a:pt x="553890" y="440161"/>
                  <a:pt x="564843" y="432175"/>
                  <a:pt x="568723" y="419851"/>
                </a:cubicBezTo>
                <a:cubicBezTo>
                  <a:pt x="573286" y="405703"/>
                  <a:pt x="575569" y="390643"/>
                  <a:pt x="575569" y="375581"/>
                </a:cubicBezTo>
                <a:cubicBezTo>
                  <a:pt x="575569" y="368735"/>
                  <a:pt x="575112" y="361889"/>
                  <a:pt x="574200" y="355271"/>
                </a:cubicBezTo>
                <a:cubicBezTo>
                  <a:pt x="573058" y="347513"/>
                  <a:pt x="571461" y="339754"/>
                  <a:pt x="568951" y="332451"/>
                </a:cubicBezTo>
                <a:cubicBezTo>
                  <a:pt x="559595" y="301873"/>
                  <a:pt x="540425" y="275173"/>
                  <a:pt x="514411" y="256689"/>
                </a:cubicBezTo>
                <a:cubicBezTo>
                  <a:pt x="512586" y="258743"/>
                  <a:pt x="510760" y="260340"/>
                  <a:pt x="508934" y="261937"/>
                </a:cubicBezTo>
                <a:cubicBezTo>
                  <a:pt x="505740" y="265132"/>
                  <a:pt x="501404" y="268783"/>
                  <a:pt x="496383" y="272206"/>
                </a:cubicBezTo>
                <a:cubicBezTo>
                  <a:pt x="493416" y="274260"/>
                  <a:pt x="490222" y="276314"/>
                  <a:pt x="486570" y="278368"/>
                </a:cubicBezTo>
                <a:lnTo>
                  <a:pt x="482919" y="280194"/>
                </a:lnTo>
                <a:cubicBezTo>
                  <a:pt x="466717" y="288865"/>
                  <a:pt x="447777" y="293430"/>
                  <a:pt x="428836" y="293430"/>
                </a:cubicBezTo>
                <a:cubicBezTo>
                  <a:pt x="409896" y="293430"/>
                  <a:pt x="390955" y="288865"/>
                  <a:pt x="374296" y="280194"/>
                </a:cubicBezTo>
                <a:cubicBezTo>
                  <a:pt x="369504" y="277683"/>
                  <a:pt x="365168" y="275173"/>
                  <a:pt x="361060" y="272206"/>
                </a:cubicBezTo>
                <a:cubicBezTo>
                  <a:pt x="356040" y="268555"/>
                  <a:pt x="351476" y="264904"/>
                  <a:pt x="347140" y="260569"/>
                </a:cubicBezTo>
                <a:cubicBezTo>
                  <a:pt x="345771" y="259427"/>
                  <a:pt x="344402" y="258058"/>
                  <a:pt x="343260" y="256689"/>
                </a:cubicBezTo>
                <a:close/>
                <a:moveTo>
                  <a:pt x="841916" y="218457"/>
                </a:moveTo>
                <a:cubicBezTo>
                  <a:pt x="844605" y="218746"/>
                  <a:pt x="847059" y="220122"/>
                  <a:pt x="848707" y="222267"/>
                </a:cubicBezTo>
                <a:cubicBezTo>
                  <a:pt x="855457" y="232841"/>
                  <a:pt x="858534" y="245344"/>
                  <a:pt x="857461" y="257843"/>
                </a:cubicBezTo>
                <a:lnTo>
                  <a:pt x="851793" y="486872"/>
                </a:lnTo>
                <a:cubicBezTo>
                  <a:pt x="851617" y="508361"/>
                  <a:pt x="843099" y="528941"/>
                  <a:pt x="828038" y="544269"/>
                </a:cubicBezTo>
                <a:lnTo>
                  <a:pt x="681429" y="698574"/>
                </a:lnTo>
                <a:cubicBezTo>
                  <a:pt x="664956" y="715418"/>
                  <a:pt x="656406" y="738461"/>
                  <a:pt x="657902" y="761973"/>
                </a:cubicBezTo>
                <a:lnTo>
                  <a:pt x="658226" y="768545"/>
                </a:lnTo>
                <a:lnTo>
                  <a:pt x="476099" y="766364"/>
                </a:lnTo>
                <a:lnTo>
                  <a:pt x="477127" y="710090"/>
                </a:lnTo>
                <a:lnTo>
                  <a:pt x="477194" y="710090"/>
                </a:lnTo>
                <a:lnTo>
                  <a:pt x="503864" y="571425"/>
                </a:lnTo>
                <a:cubicBezTo>
                  <a:pt x="505072" y="564814"/>
                  <a:pt x="507592" y="558511"/>
                  <a:pt x="511274" y="552890"/>
                </a:cubicBezTo>
                <a:cubicBezTo>
                  <a:pt x="515058" y="547286"/>
                  <a:pt x="519914" y="542488"/>
                  <a:pt x="525562" y="538774"/>
                </a:cubicBezTo>
                <a:lnTo>
                  <a:pt x="668199" y="443000"/>
                </a:lnTo>
                <a:cubicBezTo>
                  <a:pt x="680844" y="437220"/>
                  <a:pt x="695241" y="436585"/>
                  <a:pt x="708347" y="441228"/>
                </a:cubicBezTo>
                <a:cubicBezTo>
                  <a:pt x="713541" y="443314"/>
                  <a:pt x="718038" y="446828"/>
                  <a:pt x="721320" y="451363"/>
                </a:cubicBezTo>
                <a:cubicBezTo>
                  <a:pt x="724375" y="455716"/>
                  <a:pt x="726036" y="460894"/>
                  <a:pt x="726082" y="466212"/>
                </a:cubicBezTo>
                <a:cubicBezTo>
                  <a:pt x="725407" y="478583"/>
                  <a:pt x="719876" y="490187"/>
                  <a:pt x="710690" y="498502"/>
                </a:cubicBezTo>
                <a:lnTo>
                  <a:pt x="620021" y="574892"/>
                </a:lnTo>
                <a:cubicBezTo>
                  <a:pt x="615589" y="578622"/>
                  <a:pt x="615020" y="585238"/>
                  <a:pt x="618750" y="589670"/>
                </a:cubicBezTo>
                <a:cubicBezTo>
                  <a:pt x="622480" y="594102"/>
                  <a:pt x="629096" y="594672"/>
                  <a:pt x="633528" y="590942"/>
                </a:cubicBezTo>
                <a:lnTo>
                  <a:pt x="724225" y="514485"/>
                </a:lnTo>
                <a:lnTo>
                  <a:pt x="724672" y="514142"/>
                </a:lnTo>
                <a:lnTo>
                  <a:pt x="746418" y="498311"/>
                </a:lnTo>
                <a:cubicBezTo>
                  <a:pt x="762966" y="486631"/>
                  <a:pt x="773647" y="468360"/>
                  <a:pt x="775707" y="448210"/>
                </a:cubicBezTo>
                <a:lnTo>
                  <a:pt x="795710" y="277188"/>
                </a:lnTo>
                <a:cubicBezTo>
                  <a:pt x="806187" y="248204"/>
                  <a:pt x="819208" y="229859"/>
                  <a:pt x="831219" y="222058"/>
                </a:cubicBezTo>
                <a:cubicBezTo>
                  <a:pt x="834315" y="219756"/>
                  <a:pt x="838059" y="218496"/>
                  <a:pt x="841916" y="218457"/>
                </a:cubicBezTo>
                <a:close/>
                <a:moveTo>
                  <a:pt x="15641" y="218429"/>
                </a:moveTo>
                <a:lnTo>
                  <a:pt x="15803" y="218429"/>
                </a:lnTo>
                <a:cubicBezTo>
                  <a:pt x="19648" y="218484"/>
                  <a:pt x="23377" y="219758"/>
                  <a:pt x="26452" y="222067"/>
                </a:cubicBezTo>
                <a:cubicBezTo>
                  <a:pt x="38463" y="229868"/>
                  <a:pt x="51484" y="248213"/>
                  <a:pt x="61961" y="277198"/>
                </a:cubicBezTo>
                <a:lnTo>
                  <a:pt x="81916" y="448219"/>
                </a:lnTo>
                <a:cubicBezTo>
                  <a:pt x="83976" y="468369"/>
                  <a:pt x="94658" y="486640"/>
                  <a:pt x="111205" y="498321"/>
                </a:cubicBezTo>
                <a:lnTo>
                  <a:pt x="132951" y="514151"/>
                </a:lnTo>
                <a:lnTo>
                  <a:pt x="133399" y="514494"/>
                </a:lnTo>
                <a:lnTo>
                  <a:pt x="224134" y="590942"/>
                </a:lnTo>
                <a:cubicBezTo>
                  <a:pt x="228566" y="594672"/>
                  <a:pt x="235182" y="594102"/>
                  <a:pt x="238912" y="589670"/>
                </a:cubicBezTo>
                <a:cubicBezTo>
                  <a:pt x="242642" y="585238"/>
                  <a:pt x="242072" y="578622"/>
                  <a:pt x="237640" y="574892"/>
                </a:cubicBezTo>
                <a:lnTo>
                  <a:pt x="146972" y="498502"/>
                </a:lnTo>
                <a:cubicBezTo>
                  <a:pt x="137790" y="490186"/>
                  <a:pt x="132258" y="478582"/>
                  <a:pt x="131579" y="466212"/>
                </a:cubicBezTo>
                <a:cubicBezTo>
                  <a:pt x="131625" y="460894"/>
                  <a:pt x="133286" y="455716"/>
                  <a:pt x="136342" y="451363"/>
                </a:cubicBezTo>
                <a:cubicBezTo>
                  <a:pt x="139625" y="446830"/>
                  <a:pt x="144122" y="443317"/>
                  <a:pt x="149315" y="441228"/>
                </a:cubicBezTo>
                <a:cubicBezTo>
                  <a:pt x="162420" y="436585"/>
                  <a:pt x="176817" y="437220"/>
                  <a:pt x="189463" y="443000"/>
                </a:cubicBezTo>
                <a:lnTo>
                  <a:pt x="332176" y="538774"/>
                </a:lnTo>
                <a:cubicBezTo>
                  <a:pt x="337825" y="542488"/>
                  <a:pt x="342681" y="547286"/>
                  <a:pt x="346463" y="552890"/>
                </a:cubicBezTo>
                <a:cubicBezTo>
                  <a:pt x="350149" y="558509"/>
                  <a:pt x="352670" y="564813"/>
                  <a:pt x="353874" y="571425"/>
                </a:cubicBezTo>
                <a:lnTo>
                  <a:pt x="380544" y="710090"/>
                </a:lnTo>
                <a:lnTo>
                  <a:pt x="381571" y="766327"/>
                </a:lnTo>
                <a:lnTo>
                  <a:pt x="199502" y="768507"/>
                </a:lnTo>
                <a:lnTo>
                  <a:pt x="199826" y="761935"/>
                </a:lnTo>
                <a:cubicBezTo>
                  <a:pt x="201313" y="738422"/>
                  <a:pt x="192759" y="715382"/>
                  <a:pt x="176290" y="698536"/>
                </a:cubicBezTo>
                <a:lnTo>
                  <a:pt x="29681" y="544231"/>
                </a:lnTo>
                <a:cubicBezTo>
                  <a:pt x="14630" y="528896"/>
                  <a:pt x="6114" y="508320"/>
                  <a:pt x="5925" y="486834"/>
                </a:cubicBezTo>
                <a:lnTo>
                  <a:pt x="210" y="257843"/>
                </a:lnTo>
                <a:cubicBezTo>
                  <a:pt x="-867" y="245334"/>
                  <a:pt x="2213" y="232819"/>
                  <a:pt x="8973" y="222239"/>
                </a:cubicBezTo>
                <a:cubicBezTo>
                  <a:pt x="10597" y="220128"/>
                  <a:pt x="12998" y="218755"/>
                  <a:pt x="15641" y="218429"/>
                </a:cubicBezTo>
                <a:close/>
                <a:moveTo>
                  <a:pt x="428837" y="78237"/>
                </a:moveTo>
                <a:cubicBezTo>
                  <a:pt x="375894" y="78237"/>
                  <a:pt x="332536" y="121367"/>
                  <a:pt x="332536" y="174309"/>
                </a:cubicBezTo>
                <a:cubicBezTo>
                  <a:pt x="332536" y="202149"/>
                  <a:pt x="344403" y="227251"/>
                  <a:pt x="363343" y="244367"/>
                </a:cubicBezTo>
                <a:cubicBezTo>
                  <a:pt x="369733" y="250756"/>
                  <a:pt x="377036" y="255777"/>
                  <a:pt x="385022" y="259884"/>
                </a:cubicBezTo>
                <a:cubicBezTo>
                  <a:pt x="398030" y="266731"/>
                  <a:pt x="413091" y="270609"/>
                  <a:pt x="428837" y="270609"/>
                </a:cubicBezTo>
                <a:cubicBezTo>
                  <a:pt x="444582" y="270609"/>
                  <a:pt x="459644" y="266731"/>
                  <a:pt x="472651" y="259884"/>
                </a:cubicBezTo>
                <a:cubicBezTo>
                  <a:pt x="473565" y="259427"/>
                  <a:pt x="474477" y="258971"/>
                  <a:pt x="475389" y="258515"/>
                </a:cubicBezTo>
                <a:cubicBezTo>
                  <a:pt x="482236" y="254635"/>
                  <a:pt x="488625" y="250072"/>
                  <a:pt x="494330" y="244367"/>
                </a:cubicBezTo>
                <a:cubicBezTo>
                  <a:pt x="498667" y="240715"/>
                  <a:pt x="502773" y="236151"/>
                  <a:pt x="506196" y="231359"/>
                </a:cubicBezTo>
                <a:cubicBezTo>
                  <a:pt x="509164" y="227479"/>
                  <a:pt x="511901" y="223373"/>
                  <a:pt x="513955" y="219036"/>
                </a:cubicBezTo>
                <a:cubicBezTo>
                  <a:pt x="513955" y="218808"/>
                  <a:pt x="514184" y="218580"/>
                  <a:pt x="514412" y="217896"/>
                </a:cubicBezTo>
                <a:cubicBezTo>
                  <a:pt x="514640" y="217667"/>
                  <a:pt x="514869" y="217439"/>
                  <a:pt x="514869" y="217211"/>
                </a:cubicBezTo>
                <a:cubicBezTo>
                  <a:pt x="521486" y="204431"/>
                  <a:pt x="525137" y="190055"/>
                  <a:pt x="525137" y="174765"/>
                </a:cubicBezTo>
                <a:lnTo>
                  <a:pt x="525137" y="174309"/>
                </a:lnTo>
                <a:cubicBezTo>
                  <a:pt x="525137" y="121367"/>
                  <a:pt x="481779" y="78237"/>
                  <a:pt x="428837" y="78237"/>
                </a:cubicBezTo>
                <a:close/>
                <a:moveTo>
                  <a:pt x="428835" y="0"/>
                </a:moveTo>
                <a:cubicBezTo>
                  <a:pt x="571987" y="0"/>
                  <a:pt x="688034" y="116047"/>
                  <a:pt x="688034" y="259199"/>
                </a:cubicBezTo>
                <a:cubicBezTo>
                  <a:pt x="688034" y="402351"/>
                  <a:pt x="571987" y="518398"/>
                  <a:pt x="428835" y="518398"/>
                </a:cubicBezTo>
                <a:cubicBezTo>
                  <a:pt x="285683" y="518398"/>
                  <a:pt x="169636" y="402351"/>
                  <a:pt x="169636" y="259199"/>
                </a:cubicBezTo>
                <a:cubicBezTo>
                  <a:pt x="169636" y="116047"/>
                  <a:pt x="285683" y="0"/>
                  <a:pt x="428835" y="0"/>
                </a:cubicBezTo>
                <a:close/>
              </a:path>
            </a:pathLst>
          </a:custGeom>
          <a:solidFill>
            <a:srgbClr val="222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90E472-FDA1-D19C-F611-79170B60BE01}"/>
              </a:ext>
            </a:extLst>
          </p:cNvPr>
          <p:cNvSpPr txBox="1"/>
          <p:nvPr/>
        </p:nvSpPr>
        <p:spPr>
          <a:xfrm>
            <a:off x="377825" y="6122667"/>
            <a:ext cx="10907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Base: asked of patients who had an appointment since being registered with current GP practice, excluding those who said 'I don't know or it didn't apply’: Confidence and trust  (656,379), Needs met (657,398), Care and concern (661,177)</a:t>
            </a:r>
          </a:p>
        </p:txBody>
      </p:sp>
    </p:spTree>
    <p:extLst>
      <p:ext uri="{BB962C8B-B14F-4D97-AF65-F5344CB8AC3E}">
        <p14:creationId xmlns:p14="http://schemas.microsoft.com/office/powerpoint/2010/main" val="197931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mentary">
            <a:extLst>
              <a:ext uri="{FF2B5EF4-FFF2-40B4-BE49-F238E27FC236}">
                <a16:creationId xmlns:a16="http://schemas.microsoft.com/office/drawing/2014/main" id="{C4BF80D3-7B52-E452-67D6-F1063C5D3545}"/>
              </a:ext>
            </a:extLst>
          </p:cNvPr>
          <p:cNvSpPr txBox="1">
            <a:spLocks/>
          </p:cNvSpPr>
          <p:nvPr/>
        </p:nvSpPr>
        <p:spPr>
          <a:xfrm>
            <a:off x="377826" y="335223"/>
            <a:ext cx="11523662" cy="1618508"/>
          </a:xfrm>
          <a:prstGeom prst="rect">
            <a:avLst/>
          </a:prstGeom>
          <a:solidFill>
            <a:srgbClr val="121B5A"/>
          </a:solidFill>
        </p:spPr>
        <p:txBody>
          <a:bodyPr numCol="1"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579205-2B3A-3320-8DE0-5C3E1DEB73F0}"/>
              </a:ext>
            </a:extLst>
          </p:cNvPr>
          <p:cNvSpPr txBox="1">
            <a:spLocks/>
          </p:cNvSpPr>
          <p:nvPr/>
        </p:nvSpPr>
        <p:spPr>
          <a:xfrm>
            <a:off x="602400" y="854274"/>
            <a:ext cx="11299088" cy="7156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Pharmacy services</a:t>
            </a:r>
          </a:p>
        </p:txBody>
      </p:sp>
      <p:sp>
        <p:nvSpPr>
          <p:cNvPr id="24" name="ICON: Discussion">
            <a:extLst>
              <a:ext uri="{FF2B5EF4-FFF2-40B4-BE49-F238E27FC236}">
                <a16:creationId xmlns:a16="http://schemas.microsoft.com/office/drawing/2014/main" id="{C311B2C3-96BA-64EE-F5E5-AFB68DE20B6A}"/>
              </a:ext>
            </a:extLst>
          </p:cNvPr>
          <p:cNvSpPr>
            <a:spLocks noChangeAspect="1"/>
          </p:cNvSpPr>
          <p:nvPr/>
        </p:nvSpPr>
        <p:spPr>
          <a:xfrm>
            <a:off x="6408242" y="3530153"/>
            <a:ext cx="263029" cy="252000"/>
          </a:xfrm>
          <a:custGeom>
            <a:avLst/>
            <a:gdLst>
              <a:gd name="connsiteX0" fmla="*/ 185927 w 282892"/>
              <a:gd name="connsiteY0" fmla="*/ 194450 h 271031"/>
              <a:gd name="connsiteX1" fmla="*/ 187546 w 282892"/>
              <a:gd name="connsiteY1" fmla="*/ 196069 h 271031"/>
              <a:gd name="connsiteX2" fmla="*/ 193357 w 282892"/>
              <a:gd name="connsiteY2" fmla="*/ 200927 h 271031"/>
              <a:gd name="connsiteX3" fmla="*/ 198881 w 282892"/>
              <a:gd name="connsiteY3" fmla="*/ 204261 h 271031"/>
              <a:gd name="connsiteX4" fmla="*/ 221646 w 282892"/>
              <a:gd name="connsiteY4" fmla="*/ 209785 h 271031"/>
              <a:gd name="connsiteX5" fmla="*/ 244220 w 282892"/>
              <a:gd name="connsiteY5" fmla="*/ 204261 h 271031"/>
              <a:gd name="connsiteX6" fmla="*/ 245744 w 282892"/>
              <a:gd name="connsiteY6" fmla="*/ 203499 h 271031"/>
              <a:gd name="connsiteX7" fmla="*/ 249840 w 282892"/>
              <a:gd name="connsiteY7" fmla="*/ 200927 h 271031"/>
              <a:gd name="connsiteX8" fmla="*/ 255078 w 282892"/>
              <a:gd name="connsiteY8" fmla="*/ 196641 h 271031"/>
              <a:gd name="connsiteX9" fmla="*/ 257365 w 282892"/>
              <a:gd name="connsiteY9" fmla="*/ 194450 h 271031"/>
              <a:gd name="connsiteX10" fmla="*/ 280129 w 282892"/>
              <a:gd name="connsiteY10" fmla="*/ 226073 h 271031"/>
              <a:gd name="connsiteX11" fmla="*/ 282320 w 282892"/>
              <a:gd name="connsiteY11" fmla="*/ 235598 h 271031"/>
              <a:gd name="connsiteX12" fmla="*/ 282892 w 282892"/>
              <a:gd name="connsiteY12" fmla="*/ 244075 h 271031"/>
              <a:gd name="connsiteX13" fmla="*/ 280034 w 282892"/>
              <a:gd name="connsiteY13" fmla="*/ 262554 h 271031"/>
              <a:gd name="connsiteX14" fmla="*/ 268604 w 282892"/>
              <a:gd name="connsiteY14" fmla="*/ 271031 h 271031"/>
              <a:gd name="connsiteX15" fmla="*/ 174688 w 282892"/>
              <a:gd name="connsiteY15" fmla="*/ 271031 h 271031"/>
              <a:gd name="connsiteX16" fmla="*/ 163257 w 282892"/>
              <a:gd name="connsiteY16" fmla="*/ 262649 h 271031"/>
              <a:gd name="connsiteX17" fmla="*/ 160400 w 282892"/>
              <a:gd name="connsiteY17" fmla="*/ 244075 h 271031"/>
              <a:gd name="connsiteX18" fmla="*/ 185927 w 282892"/>
              <a:gd name="connsiteY18" fmla="*/ 194450 h 271031"/>
              <a:gd name="connsiteX19" fmla="*/ 25527 w 282892"/>
              <a:gd name="connsiteY19" fmla="*/ 194450 h 271031"/>
              <a:gd name="connsiteX20" fmla="*/ 27146 w 282892"/>
              <a:gd name="connsiteY20" fmla="*/ 196069 h 271031"/>
              <a:gd name="connsiteX21" fmla="*/ 32957 w 282892"/>
              <a:gd name="connsiteY21" fmla="*/ 200927 h 271031"/>
              <a:gd name="connsiteX22" fmla="*/ 38481 w 282892"/>
              <a:gd name="connsiteY22" fmla="*/ 204261 h 271031"/>
              <a:gd name="connsiteX23" fmla="*/ 61246 w 282892"/>
              <a:gd name="connsiteY23" fmla="*/ 209785 h 271031"/>
              <a:gd name="connsiteX24" fmla="*/ 83820 w 282892"/>
              <a:gd name="connsiteY24" fmla="*/ 204261 h 271031"/>
              <a:gd name="connsiteX25" fmla="*/ 85344 w 282892"/>
              <a:gd name="connsiteY25" fmla="*/ 203499 h 271031"/>
              <a:gd name="connsiteX26" fmla="*/ 89440 w 282892"/>
              <a:gd name="connsiteY26" fmla="*/ 200927 h 271031"/>
              <a:gd name="connsiteX27" fmla="*/ 94678 w 282892"/>
              <a:gd name="connsiteY27" fmla="*/ 196641 h 271031"/>
              <a:gd name="connsiteX28" fmla="*/ 96965 w 282892"/>
              <a:gd name="connsiteY28" fmla="*/ 194450 h 271031"/>
              <a:gd name="connsiteX29" fmla="*/ 119729 w 282892"/>
              <a:gd name="connsiteY29" fmla="*/ 226073 h 271031"/>
              <a:gd name="connsiteX30" fmla="*/ 121920 w 282892"/>
              <a:gd name="connsiteY30" fmla="*/ 235598 h 271031"/>
              <a:gd name="connsiteX31" fmla="*/ 122492 w 282892"/>
              <a:gd name="connsiteY31" fmla="*/ 244075 h 271031"/>
              <a:gd name="connsiteX32" fmla="*/ 119634 w 282892"/>
              <a:gd name="connsiteY32" fmla="*/ 262554 h 271031"/>
              <a:gd name="connsiteX33" fmla="*/ 108204 w 282892"/>
              <a:gd name="connsiteY33" fmla="*/ 271031 h 271031"/>
              <a:gd name="connsiteX34" fmla="*/ 14288 w 282892"/>
              <a:gd name="connsiteY34" fmla="*/ 271031 h 271031"/>
              <a:gd name="connsiteX35" fmla="*/ 2857 w 282892"/>
              <a:gd name="connsiteY35" fmla="*/ 262649 h 271031"/>
              <a:gd name="connsiteX36" fmla="*/ 0 w 282892"/>
              <a:gd name="connsiteY36" fmla="*/ 244075 h 271031"/>
              <a:gd name="connsiteX37" fmla="*/ 25527 w 282892"/>
              <a:gd name="connsiteY37" fmla="*/ 194450 h 271031"/>
              <a:gd name="connsiteX38" fmla="*/ 221645 w 282892"/>
              <a:gd name="connsiteY38" fmla="*/ 119965 h 271031"/>
              <a:gd name="connsiteX39" fmla="*/ 261841 w 282892"/>
              <a:gd name="connsiteY39" fmla="*/ 160065 h 271031"/>
              <a:gd name="connsiteX40" fmla="*/ 261841 w 282892"/>
              <a:gd name="connsiteY40" fmla="*/ 160256 h 271031"/>
              <a:gd name="connsiteX41" fmla="*/ 257555 w 282892"/>
              <a:gd name="connsiteY41" fmla="*/ 177972 h 271031"/>
              <a:gd name="connsiteX42" fmla="*/ 257364 w 282892"/>
              <a:gd name="connsiteY42" fmla="*/ 178258 h 271031"/>
              <a:gd name="connsiteX43" fmla="*/ 257174 w 282892"/>
              <a:gd name="connsiteY43" fmla="*/ 178734 h 271031"/>
              <a:gd name="connsiteX44" fmla="*/ 253935 w 282892"/>
              <a:gd name="connsiteY44" fmla="*/ 183878 h 271031"/>
              <a:gd name="connsiteX45" fmla="*/ 248982 w 282892"/>
              <a:gd name="connsiteY45" fmla="*/ 189307 h 271031"/>
              <a:gd name="connsiteX46" fmla="*/ 241077 w 282892"/>
              <a:gd name="connsiteY46" fmla="*/ 195213 h 271031"/>
              <a:gd name="connsiteX47" fmla="*/ 239934 w 282892"/>
              <a:gd name="connsiteY47" fmla="*/ 195784 h 271031"/>
              <a:gd name="connsiteX48" fmla="*/ 221645 w 282892"/>
              <a:gd name="connsiteY48" fmla="*/ 200261 h 271031"/>
              <a:gd name="connsiteX49" fmla="*/ 203358 w 282892"/>
              <a:gd name="connsiteY49" fmla="*/ 195784 h 271031"/>
              <a:gd name="connsiteX50" fmla="*/ 194309 w 282892"/>
              <a:gd name="connsiteY50" fmla="*/ 189307 h 271031"/>
              <a:gd name="connsiteX51" fmla="*/ 181450 w 282892"/>
              <a:gd name="connsiteY51" fmla="*/ 160065 h 271031"/>
              <a:gd name="connsiteX52" fmla="*/ 221645 w 282892"/>
              <a:gd name="connsiteY52" fmla="*/ 119965 h 271031"/>
              <a:gd name="connsiteX53" fmla="*/ 61245 w 282892"/>
              <a:gd name="connsiteY53" fmla="*/ 119965 h 271031"/>
              <a:gd name="connsiteX54" fmla="*/ 101441 w 282892"/>
              <a:gd name="connsiteY54" fmla="*/ 160065 h 271031"/>
              <a:gd name="connsiteX55" fmla="*/ 101441 w 282892"/>
              <a:gd name="connsiteY55" fmla="*/ 160256 h 271031"/>
              <a:gd name="connsiteX56" fmla="*/ 97155 w 282892"/>
              <a:gd name="connsiteY56" fmla="*/ 177972 h 271031"/>
              <a:gd name="connsiteX57" fmla="*/ 96964 w 282892"/>
              <a:gd name="connsiteY57" fmla="*/ 178258 h 271031"/>
              <a:gd name="connsiteX58" fmla="*/ 96774 w 282892"/>
              <a:gd name="connsiteY58" fmla="*/ 178734 h 271031"/>
              <a:gd name="connsiteX59" fmla="*/ 93535 w 282892"/>
              <a:gd name="connsiteY59" fmla="*/ 183878 h 271031"/>
              <a:gd name="connsiteX60" fmla="*/ 88582 w 282892"/>
              <a:gd name="connsiteY60" fmla="*/ 189307 h 271031"/>
              <a:gd name="connsiteX61" fmla="*/ 80677 w 282892"/>
              <a:gd name="connsiteY61" fmla="*/ 195213 h 271031"/>
              <a:gd name="connsiteX62" fmla="*/ 79534 w 282892"/>
              <a:gd name="connsiteY62" fmla="*/ 195784 h 271031"/>
              <a:gd name="connsiteX63" fmla="*/ 61245 w 282892"/>
              <a:gd name="connsiteY63" fmla="*/ 200261 h 271031"/>
              <a:gd name="connsiteX64" fmla="*/ 42958 w 282892"/>
              <a:gd name="connsiteY64" fmla="*/ 195784 h 271031"/>
              <a:gd name="connsiteX65" fmla="*/ 33909 w 282892"/>
              <a:gd name="connsiteY65" fmla="*/ 189307 h 271031"/>
              <a:gd name="connsiteX66" fmla="*/ 21050 w 282892"/>
              <a:gd name="connsiteY66" fmla="*/ 160065 h 271031"/>
              <a:gd name="connsiteX67" fmla="*/ 61245 w 282892"/>
              <a:gd name="connsiteY67" fmla="*/ 119965 h 271031"/>
              <a:gd name="connsiteX68" fmla="*/ 164689 w 282892"/>
              <a:gd name="connsiteY68" fmla="*/ 40738 h 271031"/>
              <a:gd name="connsiteX69" fmla="*/ 151959 w 282892"/>
              <a:gd name="connsiteY69" fmla="*/ 53469 h 271031"/>
              <a:gd name="connsiteX70" fmla="*/ 164689 w 282892"/>
              <a:gd name="connsiteY70" fmla="*/ 66199 h 271031"/>
              <a:gd name="connsiteX71" fmla="*/ 177420 w 282892"/>
              <a:gd name="connsiteY71" fmla="*/ 53469 h 271031"/>
              <a:gd name="connsiteX72" fmla="*/ 164689 w 282892"/>
              <a:gd name="connsiteY72" fmla="*/ 40738 h 271031"/>
              <a:gd name="connsiteX73" fmla="*/ 129341 w 282892"/>
              <a:gd name="connsiteY73" fmla="*/ 40738 h 271031"/>
              <a:gd name="connsiteX74" fmla="*/ 116610 w 282892"/>
              <a:gd name="connsiteY74" fmla="*/ 53469 h 271031"/>
              <a:gd name="connsiteX75" fmla="*/ 129341 w 282892"/>
              <a:gd name="connsiteY75" fmla="*/ 66199 h 271031"/>
              <a:gd name="connsiteX76" fmla="*/ 142071 w 282892"/>
              <a:gd name="connsiteY76" fmla="*/ 53469 h 271031"/>
              <a:gd name="connsiteX77" fmla="*/ 129341 w 282892"/>
              <a:gd name="connsiteY77" fmla="*/ 40738 h 271031"/>
              <a:gd name="connsiteX78" fmla="*/ 93992 w 282892"/>
              <a:gd name="connsiteY78" fmla="*/ 40738 h 271031"/>
              <a:gd name="connsiteX79" fmla="*/ 81261 w 282892"/>
              <a:gd name="connsiteY79" fmla="*/ 53469 h 271031"/>
              <a:gd name="connsiteX80" fmla="*/ 93992 w 282892"/>
              <a:gd name="connsiteY80" fmla="*/ 66199 h 271031"/>
              <a:gd name="connsiteX81" fmla="*/ 106723 w 282892"/>
              <a:gd name="connsiteY81" fmla="*/ 53469 h 271031"/>
              <a:gd name="connsiteX82" fmla="*/ 93992 w 282892"/>
              <a:gd name="connsiteY82" fmla="*/ 40738 h 271031"/>
              <a:gd name="connsiteX83" fmla="*/ 69634 w 282892"/>
              <a:gd name="connsiteY83" fmla="*/ 0 h 271031"/>
              <a:gd name="connsiteX84" fmla="*/ 189048 w 282892"/>
              <a:gd name="connsiteY84" fmla="*/ 0 h 271031"/>
              <a:gd name="connsiteX85" fmla="*/ 207083 w 282892"/>
              <a:gd name="connsiteY85" fmla="*/ 17993 h 271031"/>
              <a:gd name="connsiteX86" fmla="*/ 207083 w 282892"/>
              <a:gd name="connsiteY86" fmla="*/ 88902 h 271031"/>
              <a:gd name="connsiteX87" fmla="*/ 189048 w 282892"/>
              <a:gd name="connsiteY87" fmla="*/ 106937 h 271031"/>
              <a:gd name="connsiteX88" fmla="*/ 149667 w 282892"/>
              <a:gd name="connsiteY88" fmla="*/ 106937 h 271031"/>
              <a:gd name="connsiteX89" fmla="*/ 135451 w 282892"/>
              <a:gd name="connsiteY89" fmla="*/ 121577 h 271031"/>
              <a:gd name="connsiteX90" fmla="*/ 129341 w 282892"/>
              <a:gd name="connsiteY90" fmla="*/ 124166 h 271031"/>
              <a:gd name="connsiteX91" fmla="*/ 123230 w 282892"/>
              <a:gd name="connsiteY91" fmla="*/ 121577 h 271031"/>
              <a:gd name="connsiteX92" fmla="*/ 109014 w 282892"/>
              <a:gd name="connsiteY92" fmla="*/ 106937 h 271031"/>
              <a:gd name="connsiteX93" fmla="*/ 69634 w 282892"/>
              <a:gd name="connsiteY93" fmla="*/ 106937 h 271031"/>
              <a:gd name="connsiteX94" fmla="*/ 51599 w 282892"/>
              <a:gd name="connsiteY94" fmla="*/ 88902 h 271031"/>
              <a:gd name="connsiteX95" fmla="*/ 51599 w 282892"/>
              <a:gd name="connsiteY95" fmla="*/ 17993 h 271031"/>
              <a:gd name="connsiteX96" fmla="*/ 69634 w 282892"/>
              <a:gd name="connsiteY96" fmla="*/ 0 h 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82892" h="271031">
                <a:moveTo>
                  <a:pt x="185927" y="194450"/>
                </a:moveTo>
                <a:cubicBezTo>
                  <a:pt x="186403" y="195022"/>
                  <a:pt x="186975" y="195593"/>
                  <a:pt x="187546" y="196069"/>
                </a:cubicBezTo>
                <a:cubicBezTo>
                  <a:pt x="189356" y="197879"/>
                  <a:pt x="191261" y="199403"/>
                  <a:pt x="193357" y="200927"/>
                </a:cubicBezTo>
                <a:cubicBezTo>
                  <a:pt x="195071" y="202165"/>
                  <a:pt x="196881" y="203213"/>
                  <a:pt x="198881" y="204261"/>
                </a:cubicBezTo>
                <a:cubicBezTo>
                  <a:pt x="205834" y="207880"/>
                  <a:pt x="213740" y="209785"/>
                  <a:pt x="221646" y="209785"/>
                </a:cubicBezTo>
                <a:cubicBezTo>
                  <a:pt x="229552" y="209785"/>
                  <a:pt x="237457" y="207880"/>
                  <a:pt x="244220" y="204261"/>
                </a:cubicBezTo>
                <a:lnTo>
                  <a:pt x="245744" y="203499"/>
                </a:lnTo>
                <a:cubicBezTo>
                  <a:pt x="247268" y="202641"/>
                  <a:pt x="248602" y="201784"/>
                  <a:pt x="249840" y="200927"/>
                </a:cubicBezTo>
                <a:cubicBezTo>
                  <a:pt x="251935" y="199498"/>
                  <a:pt x="253745" y="197974"/>
                  <a:pt x="255078" y="196641"/>
                </a:cubicBezTo>
                <a:cubicBezTo>
                  <a:pt x="255841" y="195974"/>
                  <a:pt x="256603" y="195307"/>
                  <a:pt x="257365" y="194450"/>
                </a:cubicBezTo>
                <a:cubicBezTo>
                  <a:pt x="268223" y="202165"/>
                  <a:pt x="276224" y="213309"/>
                  <a:pt x="280129" y="226073"/>
                </a:cubicBezTo>
                <a:cubicBezTo>
                  <a:pt x="281177" y="229121"/>
                  <a:pt x="281844" y="232359"/>
                  <a:pt x="282320" y="235598"/>
                </a:cubicBezTo>
                <a:cubicBezTo>
                  <a:pt x="282701" y="238360"/>
                  <a:pt x="282892" y="241218"/>
                  <a:pt x="282892" y="244075"/>
                </a:cubicBezTo>
                <a:cubicBezTo>
                  <a:pt x="282892" y="250362"/>
                  <a:pt x="281939" y="256648"/>
                  <a:pt x="280034" y="262554"/>
                </a:cubicBezTo>
                <a:cubicBezTo>
                  <a:pt x="278415" y="267697"/>
                  <a:pt x="273843" y="271031"/>
                  <a:pt x="268604" y="271031"/>
                </a:cubicBezTo>
                <a:lnTo>
                  <a:pt x="174688" y="271031"/>
                </a:lnTo>
                <a:cubicBezTo>
                  <a:pt x="169449" y="271031"/>
                  <a:pt x="164877" y="267697"/>
                  <a:pt x="163257" y="262649"/>
                </a:cubicBezTo>
                <a:cubicBezTo>
                  <a:pt x="161353" y="256648"/>
                  <a:pt x="160400" y="250362"/>
                  <a:pt x="160400" y="244075"/>
                </a:cubicBezTo>
                <a:cubicBezTo>
                  <a:pt x="160400" y="223978"/>
                  <a:pt x="170211" y="205690"/>
                  <a:pt x="185927" y="194450"/>
                </a:cubicBezTo>
                <a:close/>
                <a:moveTo>
                  <a:pt x="25527" y="194450"/>
                </a:moveTo>
                <a:cubicBezTo>
                  <a:pt x="26003" y="195022"/>
                  <a:pt x="26575" y="195593"/>
                  <a:pt x="27146" y="196069"/>
                </a:cubicBezTo>
                <a:cubicBezTo>
                  <a:pt x="28956" y="197879"/>
                  <a:pt x="30861" y="199403"/>
                  <a:pt x="32957" y="200927"/>
                </a:cubicBezTo>
                <a:cubicBezTo>
                  <a:pt x="34671" y="202165"/>
                  <a:pt x="36481" y="203213"/>
                  <a:pt x="38481" y="204261"/>
                </a:cubicBezTo>
                <a:cubicBezTo>
                  <a:pt x="45434" y="207880"/>
                  <a:pt x="53340" y="209785"/>
                  <a:pt x="61246" y="209785"/>
                </a:cubicBezTo>
                <a:cubicBezTo>
                  <a:pt x="69152" y="209785"/>
                  <a:pt x="77057" y="207880"/>
                  <a:pt x="83820" y="204261"/>
                </a:cubicBezTo>
                <a:lnTo>
                  <a:pt x="85344" y="203499"/>
                </a:lnTo>
                <a:cubicBezTo>
                  <a:pt x="86868" y="202641"/>
                  <a:pt x="88202" y="201784"/>
                  <a:pt x="89440" y="200927"/>
                </a:cubicBezTo>
                <a:cubicBezTo>
                  <a:pt x="91535" y="199498"/>
                  <a:pt x="93345" y="197974"/>
                  <a:pt x="94678" y="196641"/>
                </a:cubicBezTo>
                <a:cubicBezTo>
                  <a:pt x="95441" y="195974"/>
                  <a:pt x="96203" y="195307"/>
                  <a:pt x="96965" y="194450"/>
                </a:cubicBezTo>
                <a:cubicBezTo>
                  <a:pt x="107823" y="202165"/>
                  <a:pt x="115824" y="213309"/>
                  <a:pt x="119729" y="226073"/>
                </a:cubicBezTo>
                <a:cubicBezTo>
                  <a:pt x="120777" y="229121"/>
                  <a:pt x="121444" y="232359"/>
                  <a:pt x="121920" y="235598"/>
                </a:cubicBezTo>
                <a:cubicBezTo>
                  <a:pt x="122301" y="238360"/>
                  <a:pt x="122492" y="241218"/>
                  <a:pt x="122492" y="244075"/>
                </a:cubicBezTo>
                <a:cubicBezTo>
                  <a:pt x="122492" y="250362"/>
                  <a:pt x="121539" y="256648"/>
                  <a:pt x="119634" y="262554"/>
                </a:cubicBezTo>
                <a:cubicBezTo>
                  <a:pt x="118015" y="267697"/>
                  <a:pt x="113443" y="271031"/>
                  <a:pt x="108204" y="271031"/>
                </a:cubicBezTo>
                <a:lnTo>
                  <a:pt x="14288" y="271031"/>
                </a:lnTo>
                <a:cubicBezTo>
                  <a:pt x="9049" y="271031"/>
                  <a:pt x="4477" y="267697"/>
                  <a:pt x="2857" y="262649"/>
                </a:cubicBezTo>
                <a:cubicBezTo>
                  <a:pt x="953" y="256648"/>
                  <a:pt x="0" y="250362"/>
                  <a:pt x="0" y="244075"/>
                </a:cubicBezTo>
                <a:cubicBezTo>
                  <a:pt x="0" y="223978"/>
                  <a:pt x="9811" y="205690"/>
                  <a:pt x="25527" y="194450"/>
                </a:cubicBezTo>
                <a:close/>
                <a:moveTo>
                  <a:pt x="221645" y="119965"/>
                </a:moveTo>
                <a:cubicBezTo>
                  <a:pt x="243744" y="119965"/>
                  <a:pt x="261841" y="137967"/>
                  <a:pt x="261841" y="160065"/>
                </a:cubicBezTo>
                <a:lnTo>
                  <a:pt x="261841" y="160256"/>
                </a:lnTo>
                <a:cubicBezTo>
                  <a:pt x="261841" y="166638"/>
                  <a:pt x="260317" y="172638"/>
                  <a:pt x="257555" y="177972"/>
                </a:cubicBezTo>
                <a:cubicBezTo>
                  <a:pt x="257555" y="178068"/>
                  <a:pt x="257459" y="178163"/>
                  <a:pt x="257364" y="178258"/>
                </a:cubicBezTo>
                <a:cubicBezTo>
                  <a:pt x="257269" y="178544"/>
                  <a:pt x="257174" y="178639"/>
                  <a:pt x="257174" y="178734"/>
                </a:cubicBezTo>
                <a:cubicBezTo>
                  <a:pt x="256317" y="180544"/>
                  <a:pt x="255174" y="182259"/>
                  <a:pt x="253935" y="183878"/>
                </a:cubicBezTo>
                <a:cubicBezTo>
                  <a:pt x="252507" y="185878"/>
                  <a:pt x="250792" y="187783"/>
                  <a:pt x="248982" y="189307"/>
                </a:cubicBezTo>
                <a:cubicBezTo>
                  <a:pt x="246601" y="191688"/>
                  <a:pt x="243934" y="193593"/>
                  <a:pt x="241077" y="195213"/>
                </a:cubicBezTo>
                <a:cubicBezTo>
                  <a:pt x="240696" y="195403"/>
                  <a:pt x="240315" y="195594"/>
                  <a:pt x="239934" y="195784"/>
                </a:cubicBezTo>
                <a:cubicBezTo>
                  <a:pt x="234504" y="198642"/>
                  <a:pt x="228218" y="200261"/>
                  <a:pt x="221645" y="200261"/>
                </a:cubicBezTo>
                <a:cubicBezTo>
                  <a:pt x="215073" y="200261"/>
                  <a:pt x="208787" y="198642"/>
                  <a:pt x="203358" y="195784"/>
                </a:cubicBezTo>
                <a:cubicBezTo>
                  <a:pt x="200024" y="194070"/>
                  <a:pt x="196976" y="191974"/>
                  <a:pt x="194309" y="189307"/>
                </a:cubicBezTo>
                <a:cubicBezTo>
                  <a:pt x="186403" y="182163"/>
                  <a:pt x="181450" y="171686"/>
                  <a:pt x="181450" y="160065"/>
                </a:cubicBezTo>
                <a:cubicBezTo>
                  <a:pt x="181450" y="137967"/>
                  <a:pt x="199548" y="119965"/>
                  <a:pt x="221645" y="119965"/>
                </a:cubicBezTo>
                <a:close/>
                <a:moveTo>
                  <a:pt x="61245" y="119965"/>
                </a:moveTo>
                <a:cubicBezTo>
                  <a:pt x="83344" y="119965"/>
                  <a:pt x="101441" y="137967"/>
                  <a:pt x="101441" y="160065"/>
                </a:cubicBezTo>
                <a:lnTo>
                  <a:pt x="101441" y="160256"/>
                </a:lnTo>
                <a:cubicBezTo>
                  <a:pt x="101441" y="166638"/>
                  <a:pt x="99917" y="172638"/>
                  <a:pt x="97155" y="177972"/>
                </a:cubicBezTo>
                <a:cubicBezTo>
                  <a:pt x="97155" y="178068"/>
                  <a:pt x="97059" y="178163"/>
                  <a:pt x="96964" y="178258"/>
                </a:cubicBezTo>
                <a:cubicBezTo>
                  <a:pt x="96869" y="178544"/>
                  <a:pt x="96774" y="178639"/>
                  <a:pt x="96774" y="178734"/>
                </a:cubicBezTo>
                <a:cubicBezTo>
                  <a:pt x="95917" y="180544"/>
                  <a:pt x="94774" y="182259"/>
                  <a:pt x="93535" y="183878"/>
                </a:cubicBezTo>
                <a:cubicBezTo>
                  <a:pt x="92107" y="185878"/>
                  <a:pt x="90392" y="187783"/>
                  <a:pt x="88582" y="189307"/>
                </a:cubicBezTo>
                <a:cubicBezTo>
                  <a:pt x="86201" y="191688"/>
                  <a:pt x="83534" y="193593"/>
                  <a:pt x="80677" y="195213"/>
                </a:cubicBezTo>
                <a:cubicBezTo>
                  <a:pt x="80296" y="195403"/>
                  <a:pt x="79915" y="195594"/>
                  <a:pt x="79534" y="195784"/>
                </a:cubicBezTo>
                <a:cubicBezTo>
                  <a:pt x="74104" y="198642"/>
                  <a:pt x="67818" y="200261"/>
                  <a:pt x="61245" y="200261"/>
                </a:cubicBezTo>
                <a:cubicBezTo>
                  <a:pt x="54673" y="200261"/>
                  <a:pt x="48387" y="198642"/>
                  <a:pt x="42958" y="195784"/>
                </a:cubicBezTo>
                <a:cubicBezTo>
                  <a:pt x="39624" y="194070"/>
                  <a:pt x="36576" y="191974"/>
                  <a:pt x="33909" y="189307"/>
                </a:cubicBezTo>
                <a:cubicBezTo>
                  <a:pt x="26003" y="182163"/>
                  <a:pt x="21050" y="171686"/>
                  <a:pt x="21050" y="160065"/>
                </a:cubicBezTo>
                <a:cubicBezTo>
                  <a:pt x="21050" y="137967"/>
                  <a:pt x="39148" y="119965"/>
                  <a:pt x="61245" y="119965"/>
                </a:cubicBezTo>
                <a:close/>
                <a:moveTo>
                  <a:pt x="164689" y="40738"/>
                </a:moveTo>
                <a:cubicBezTo>
                  <a:pt x="157645" y="40738"/>
                  <a:pt x="151959" y="46425"/>
                  <a:pt x="151959" y="53469"/>
                </a:cubicBezTo>
                <a:cubicBezTo>
                  <a:pt x="151959" y="60470"/>
                  <a:pt x="157645" y="66199"/>
                  <a:pt x="164689" y="66199"/>
                </a:cubicBezTo>
                <a:cubicBezTo>
                  <a:pt x="171734" y="66199"/>
                  <a:pt x="177420" y="60470"/>
                  <a:pt x="177420" y="53469"/>
                </a:cubicBezTo>
                <a:cubicBezTo>
                  <a:pt x="177420" y="46425"/>
                  <a:pt x="171734" y="40738"/>
                  <a:pt x="164689" y="40738"/>
                </a:cubicBezTo>
                <a:close/>
                <a:moveTo>
                  <a:pt x="129341" y="40738"/>
                </a:moveTo>
                <a:cubicBezTo>
                  <a:pt x="122297" y="40738"/>
                  <a:pt x="116610" y="46425"/>
                  <a:pt x="116610" y="53469"/>
                </a:cubicBezTo>
                <a:cubicBezTo>
                  <a:pt x="116610" y="60470"/>
                  <a:pt x="122297" y="66199"/>
                  <a:pt x="129341" y="66199"/>
                </a:cubicBezTo>
                <a:cubicBezTo>
                  <a:pt x="136385" y="66199"/>
                  <a:pt x="142071" y="60470"/>
                  <a:pt x="142071" y="53469"/>
                </a:cubicBezTo>
                <a:cubicBezTo>
                  <a:pt x="142071" y="46425"/>
                  <a:pt x="136385" y="40738"/>
                  <a:pt x="129341" y="40738"/>
                </a:cubicBezTo>
                <a:close/>
                <a:moveTo>
                  <a:pt x="93992" y="40738"/>
                </a:moveTo>
                <a:cubicBezTo>
                  <a:pt x="86948" y="40738"/>
                  <a:pt x="81261" y="46425"/>
                  <a:pt x="81261" y="53469"/>
                </a:cubicBezTo>
                <a:cubicBezTo>
                  <a:pt x="81261" y="60470"/>
                  <a:pt x="86948" y="66199"/>
                  <a:pt x="93992" y="66199"/>
                </a:cubicBezTo>
                <a:cubicBezTo>
                  <a:pt x="101036" y="66199"/>
                  <a:pt x="106723" y="60470"/>
                  <a:pt x="106723" y="53469"/>
                </a:cubicBezTo>
                <a:cubicBezTo>
                  <a:pt x="106723" y="46425"/>
                  <a:pt x="101036" y="40738"/>
                  <a:pt x="93992" y="40738"/>
                </a:cubicBezTo>
                <a:close/>
                <a:moveTo>
                  <a:pt x="69634" y="0"/>
                </a:moveTo>
                <a:lnTo>
                  <a:pt x="189048" y="0"/>
                </a:lnTo>
                <a:cubicBezTo>
                  <a:pt x="198977" y="0"/>
                  <a:pt x="207083" y="8062"/>
                  <a:pt x="207083" y="17993"/>
                </a:cubicBezTo>
                <a:lnTo>
                  <a:pt x="207083" y="88902"/>
                </a:lnTo>
                <a:cubicBezTo>
                  <a:pt x="207083" y="98832"/>
                  <a:pt x="198977" y="106937"/>
                  <a:pt x="189048" y="106937"/>
                </a:cubicBezTo>
                <a:lnTo>
                  <a:pt x="149667" y="106937"/>
                </a:lnTo>
                <a:lnTo>
                  <a:pt x="135451" y="121577"/>
                </a:lnTo>
                <a:cubicBezTo>
                  <a:pt x="133839" y="123233"/>
                  <a:pt x="131632" y="124166"/>
                  <a:pt x="129341" y="124166"/>
                </a:cubicBezTo>
                <a:cubicBezTo>
                  <a:pt x="127049" y="124166"/>
                  <a:pt x="124843" y="123233"/>
                  <a:pt x="123230" y="121577"/>
                </a:cubicBezTo>
                <a:lnTo>
                  <a:pt x="109014" y="106937"/>
                </a:lnTo>
                <a:lnTo>
                  <a:pt x="69634" y="106937"/>
                </a:lnTo>
                <a:cubicBezTo>
                  <a:pt x="59704" y="106937"/>
                  <a:pt x="51599" y="98832"/>
                  <a:pt x="51599" y="88902"/>
                </a:cubicBezTo>
                <a:lnTo>
                  <a:pt x="51599" y="17993"/>
                </a:lnTo>
                <a:cubicBezTo>
                  <a:pt x="51599" y="8062"/>
                  <a:pt x="59704" y="0"/>
                  <a:pt x="6963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rgbClr val="222D96"/>
              </a:solidFill>
            </a:endParaRPr>
          </a:p>
        </p:txBody>
      </p:sp>
      <p:sp>
        <p:nvSpPr>
          <p:cNvPr id="2" name="Question Text #1">
            <a:extLst>
              <a:ext uri="{FF2B5EF4-FFF2-40B4-BE49-F238E27FC236}">
                <a16:creationId xmlns:a16="http://schemas.microsoft.com/office/drawing/2014/main" id="{2331D53A-8E70-EF09-434E-83B6E174E719}"/>
              </a:ext>
            </a:extLst>
          </p:cNvPr>
          <p:cNvSpPr txBox="1"/>
          <p:nvPr/>
        </p:nvSpPr>
        <p:spPr>
          <a:xfrm>
            <a:off x="6636775" y="1953731"/>
            <a:ext cx="5555225" cy="540000"/>
          </a:xfrm>
          <a:prstGeom prst="rect">
            <a:avLst/>
          </a:prstGeom>
          <a:noFill/>
        </p:spPr>
        <p:txBody>
          <a:bodyPr wrap="square" lIns="180000" tIns="1800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defRPr sz="1200" b="1">
                <a:solidFill>
                  <a:srgbClr val="231F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+mn-ea"/>
                <a:cs typeface="+mn-cs"/>
              </a:rPr>
              <a:t>Q48. How would you describe your experience of using these pharmacy services?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" name="Doughnut Chart" descr="Doughnut chart - add concise insights here or mark as decorative if details are covered in the commentary.">
            <a:extLst>
              <a:ext uri="{FF2B5EF4-FFF2-40B4-BE49-F238E27FC236}">
                <a16:creationId xmlns:a16="http://schemas.microsoft.com/office/drawing/2014/main" id="{CE0FC0DD-5E3B-428B-BB41-6BFBEE8DE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540535"/>
              </p:ext>
            </p:extLst>
          </p:nvPr>
        </p:nvGraphicFramePr>
        <p:xfrm>
          <a:off x="6914147" y="2743190"/>
          <a:ext cx="4680000" cy="377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Base and Footnotes">
            <a:extLst>
              <a:ext uri="{FF2B5EF4-FFF2-40B4-BE49-F238E27FC236}">
                <a16:creationId xmlns:a16="http://schemas.microsoft.com/office/drawing/2014/main" id="{00F48C5B-5B1D-9DC0-B8E0-2139C571892E}"/>
              </a:ext>
            </a:extLst>
          </p:cNvPr>
          <p:cNvSpPr txBox="1">
            <a:spLocks/>
          </p:cNvSpPr>
          <p:nvPr/>
        </p:nvSpPr>
        <p:spPr>
          <a:xfrm rot="10800000" flipV="1">
            <a:off x="6637696" y="6204360"/>
            <a:ext cx="4680000" cy="4268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Base: asked of all patients who have used a pharmacy for one of the services named in Q47 in the last 12 months: 2024 (625,567).</a:t>
            </a:r>
          </a:p>
        </p:txBody>
      </p:sp>
      <p:sp>
        <p:nvSpPr>
          <p:cNvPr id="7" name="Question Text #2">
            <a:extLst>
              <a:ext uri="{FF2B5EF4-FFF2-40B4-BE49-F238E27FC236}">
                <a16:creationId xmlns:a16="http://schemas.microsoft.com/office/drawing/2014/main" id="{DEECAA4C-C504-30E1-37D2-CDA3A5339879}"/>
              </a:ext>
            </a:extLst>
          </p:cNvPr>
          <p:cNvSpPr txBox="1"/>
          <p:nvPr/>
        </p:nvSpPr>
        <p:spPr>
          <a:xfrm>
            <a:off x="77736" y="1953731"/>
            <a:ext cx="6018264" cy="540000"/>
          </a:xfrm>
          <a:prstGeom prst="rect">
            <a:avLst/>
          </a:prstGeom>
          <a:noFill/>
        </p:spPr>
        <p:txBody>
          <a:bodyPr wrap="square" lIns="360000" tIns="1800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defRPr sz="1200" b="1">
                <a:solidFill>
                  <a:srgbClr val="231F20"/>
                </a:solidFill>
              </a:defRPr>
            </a:lvl1pPr>
          </a:lstStyle>
          <a:p>
            <a:r>
              <a:rPr lang="en-GB" sz="1400" dirty="0"/>
              <a:t>Q47. Thinking about the last 12 months, which of the following services have you used a pharmacy for? </a:t>
            </a:r>
            <a:r>
              <a:rPr lang="en-GB" sz="1400" b="0" dirty="0"/>
              <a:t>(multiple responses allowed)</a:t>
            </a:r>
          </a:p>
        </p:txBody>
      </p:sp>
      <p:graphicFrame>
        <p:nvGraphicFramePr>
          <p:cNvPr id="8" name="Line Chart" descr="Bar chart - add concise insights here or mark as decorative if details are covered in the commentary.">
            <a:extLst>
              <a:ext uri="{FF2B5EF4-FFF2-40B4-BE49-F238E27FC236}">
                <a16:creationId xmlns:a16="http://schemas.microsoft.com/office/drawing/2014/main" id="{5D2F0209-F32C-75DA-18F0-6742FF8FC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002027"/>
              </p:ext>
            </p:extLst>
          </p:nvPr>
        </p:nvGraphicFramePr>
        <p:xfrm>
          <a:off x="77737" y="2573566"/>
          <a:ext cx="6836410" cy="369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Base and Footnotes">
            <a:extLst>
              <a:ext uri="{FF2B5EF4-FFF2-40B4-BE49-F238E27FC236}">
                <a16:creationId xmlns:a16="http://schemas.microsoft.com/office/drawing/2014/main" id="{4379DDB5-9E89-35F2-06FB-84D2A32330CE}"/>
              </a:ext>
            </a:extLst>
          </p:cNvPr>
          <p:cNvSpPr txBox="1">
            <a:spLocks/>
          </p:cNvSpPr>
          <p:nvPr/>
        </p:nvSpPr>
        <p:spPr>
          <a:xfrm>
            <a:off x="167149" y="6204360"/>
            <a:ext cx="6096000" cy="528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¹Used any pharmacy service = all except ‘None of these’. Base: asked of all patients: 2024 (694,064).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41619F-702C-AE3C-DE3A-BB03C515B380}"/>
              </a:ext>
            </a:extLst>
          </p:cNvPr>
          <p:cNvCxnSpPr>
            <a:cxnSpLocks/>
          </p:cNvCxnSpPr>
          <p:nvPr/>
        </p:nvCxnSpPr>
        <p:spPr>
          <a:xfrm>
            <a:off x="530942" y="2928464"/>
            <a:ext cx="57322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a 01">
            <a:extLst>
              <a:ext uri="{FF2B5EF4-FFF2-40B4-BE49-F238E27FC236}">
                <a16:creationId xmlns:a16="http://schemas.microsoft.com/office/drawing/2014/main" id="{12D13BEA-1572-4779-C9D3-B11417B4B72A}"/>
              </a:ext>
            </a:extLst>
          </p:cNvPr>
          <p:cNvSpPr txBox="1"/>
          <p:nvPr/>
        </p:nvSpPr>
        <p:spPr>
          <a:xfrm>
            <a:off x="8040252" y="4238551"/>
            <a:ext cx="245987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>
                <a:solidFill>
                  <a:srgbClr val="121B5A"/>
                </a:solidFill>
              </a:rPr>
              <a:t>87%</a:t>
            </a:r>
          </a:p>
          <a:p>
            <a:pPr algn="ctr">
              <a:tabLst>
                <a:tab pos="806450" algn="l"/>
              </a:tabLst>
            </a:pPr>
            <a:r>
              <a:rPr lang="en-GB" sz="2000" b="1" dirty="0">
                <a:solidFill>
                  <a:srgbClr val="121B5A"/>
                </a:solidFill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880970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61A408FF-5E69-6A93-4DE5-8F58DE5A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</a:t>
            </a:r>
          </a:p>
        </p:txBody>
      </p:sp>
      <p:sp>
        <p:nvSpPr>
          <p:cNvPr id="10" name="Parallelogram">
            <a:extLst>
              <a:ext uri="{FF2B5EF4-FFF2-40B4-BE49-F238E27FC236}">
                <a16:creationId xmlns:a16="http://schemas.microsoft.com/office/drawing/2014/main" id="{0EC7448C-350A-4BAB-4D9D-BACA767A5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8522171" y="5570679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915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8F01-EA73-4A54-A3F9-3ABF2EFA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use GPPS?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F16BD-E115-496B-A315-ABDCEBB82C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37230" y="6279028"/>
            <a:ext cx="304370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25</a:t>
            </a:fld>
            <a:r>
              <a:rPr lang="en-GB"/>
              <a:t> 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F837-FC61-42AF-ACD3-C6532A38447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0000" y="1774031"/>
            <a:ext cx="3517200" cy="3309937"/>
          </a:xfrm>
          <a:solidFill>
            <a:srgbClr val="121B5A"/>
          </a:solidFill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</a:rPr>
              <a:t>Compare organisations: </a:t>
            </a:r>
          </a:p>
          <a:p>
            <a:r>
              <a:rPr lang="en-GB" sz="2400" b="0" dirty="0">
                <a:solidFill>
                  <a:schemeClr val="bg1"/>
                </a:solidFill>
              </a:rPr>
              <a:t>Results available at practice, PCN and ICS level</a:t>
            </a:r>
          </a:p>
          <a:p>
            <a:r>
              <a:rPr lang="en-GB" sz="2400" b="0" dirty="0"/>
              <a:t>Fieldwork is always Jan-March</a:t>
            </a:r>
            <a:endParaRPr lang="en-GB" sz="2400" b="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8E3433-A93C-4BC6-AEE2-E25B55874BB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31888" y="1774031"/>
            <a:ext cx="3517200" cy="3309937"/>
          </a:xfrm>
          <a:solidFill>
            <a:srgbClr val="121B5A"/>
          </a:solidFill>
        </p:spPr>
        <p:txBody>
          <a:bodyPr/>
          <a:lstStyle/>
          <a:p>
            <a:r>
              <a:rPr lang="en-GB" sz="2400" dirty="0"/>
              <a:t>Analyse trends from 2025: </a:t>
            </a:r>
          </a:p>
          <a:p>
            <a:r>
              <a:rPr lang="en-GB" sz="2400" b="0" dirty="0"/>
              <a:t>Identify areas for improvement and see where things are getting better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ECC4F8-277E-4551-87FD-3AAE7C551DC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7400" y="1774031"/>
            <a:ext cx="3517200" cy="3309937"/>
          </a:xfrm>
          <a:solidFill>
            <a:srgbClr val="1DAFAD"/>
          </a:solidFill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Understand the needs and experiences of specific groups:</a:t>
            </a:r>
          </a:p>
          <a:p>
            <a:r>
              <a:rPr lang="en-GB" sz="2400" b="0" dirty="0"/>
              <a:t>Extensive demographic information from participants and large sample sizes allow for detailed analysis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CF0249-439E-0C0F-4322-266F1BD27F66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1FF40C3-003E-D3B3-1D67-3EBDEB0E7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66734CB-ED3E-846E-D84C-F98963377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01B94C1-6828-7FBC-DAA1-0B3E4B761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5BCF45E-3BF9-7248-E3B1-551BF69FE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BA7DCEF-386E-2CCB-5A93-EA8344E10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E6EBC418-9C71-E5A8-D293-F75B02505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69663C6-23A7-C7E2-6951-7A20B97EB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542FC5B0-93A1-AFBD-DEB7-FD772C8AD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62590A73-9E6D-7358-301D-3E9424F2E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3965E34-8D4E-A8F4-0C9E-5241FC1C0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468ED49-6988-E400-F4FB-74CCDF1DE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58BB201-3DC4-7CCE-E8FF-0D91D0BDA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CC8E843-EB4C-1FA2-38EA-DBB0F200C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9C51FE5-13A8-8F14-56A2-BD42EA698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E68FFE0-5768-EEB4-E297-324FA7B36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BB5843BA-D6EF-F0A9-9D93-0BC405FAA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87346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8F01-EA73-4A54-A3F9-3ABF2EFA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… compare organisations?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F16BD-E115-496B-A315-ABDCEBB82C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37230" y="6279028"/>
            <a:ext cx="304370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26</a:t>
            </a:fld>
            <a:r>
              <a:rPr lang="en-GB"/>
              <a:t>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0753F-2D78-4256-9587-375C45557E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0000" y="4083309"/>
            <a:ext cx="2626875" cy="925513"/>
          </a:xfrm>
        </p:spPr>
        <p:txBody>
          <a:bodyPr/>
          <a:lstStyle/>
          <a:p>
            <a:r>
              <a:rPr lang="en-GB" sz="2400" dirty="0"/>
              <a:t>ICS slidepacks</a:t>
            </a:r>
          </a:p>
          <a:p>
            <a:r>
              <a:rPr lang="en-GB" sz="1200" dirty="0">
                <a:hlinkClick r:id="rId3"/>
              </a:rPr>
              <a:t>gp-patient.co.uk/ICSslidepacks2024</a:t>
            </a:r>
            <a:endParaRPr lang="en-GB" sz="1200" dirty="0"/>
          </a:p>
          <a:p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03E5AB-6991-4168-A2F9-65B7565120C2}"/>
              </a:ext>
            </a:extLst>
          </p:cNvPr>
          <p:cNvSpPr txBox="1">
            <a:spLocks/>
          </p:cNvSpPr>
          <p:nvPr/>
        </p:nvSpPr>
        <p:spPr>
          <a:xfrm>
            <a:off x="4168974" y="4112902"/>
            <a:ext cx="2626875" cy="925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50000"/>
              <a:buFont typeface="HelveticaNeueLT Std Lt Cn" panose="020B040602020203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80000"/>
              <a:buFont typeface="Segoe UI" panose="020B0502040204020203" pitchFamily="34" charset="0"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30238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HelveticaNeueLT Std Lt Cn" panose="020B0406020202030204" pitchFamily="34" charset="0"/>
              <a:buChar char="−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01800" indent="406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PCN tool</a:t>
            </a:r>
          </a:p>
          <a:p>
            <a:r>
              <a:rPr lang="en-GB" sz="1200" dirty="0">
                <a:hlinkClick r:id="rId4"/>
              </a:rPr>
              <a:t>gp-patient.co.uk/</a:t>
            </a:r>
            <a:r>
              <a:rPr lang="en-GB" sz="1200" dirty="0" err="1">
                <a:hlinkClick r:id="rId4"/>
              </a:rPr>
              <a:t>pcn</a:t>
            </a:r>
            <a:r>
              <a:rPr lang="en-GB" sz="1200" dirty="0">
                <a:hlinkClick r:id="rId4"/>
              </a:rPr>
              <a:t>-dashboard</a:t>
            </a:r>
            <a:endParaRPr lang="en-GB" sz="1200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4C3C552-BD83-A2A5-24FB-D3ECB382ECC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5"/>
          <a:srcRect t="381" b="381"/>
          <a:stretch/>
        </p:blipFill>
        <p:spPr>
          <a:xfrm>
            <a:off x="450000" y="1943602"/>
            <a:ext cx="3211298" cy="2139707"/>
          </a:xfr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D6BD48-54D7-5120-0064-5CFAEA37FA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0" b="370"/>
          <a:stretch/>
        </p:blipFill>
        <p:spPr>
          <a:xfrm>
            <a:off x="4210267" y="1943602"/>
            <a:ext cx="3211200" cy="21300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5936D8-1B27-4D7A-FEF3-8D7208A84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436" y="1962156"/>
            <a:ext cx="3211298" cy="21397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76B5395-BAC2-D05E-43D8-80E165021D36}"/>
              </a:ext>
            </a:extLst>
          </p:cNvPr>
          <p:cNvSpPr txBox="1">
            <a:spLocks/>
          </p:cNvSpPr>
          <p:nvPr/>
        </p:nvSpPr>
        <p:spPr>
          <a:xfrm>
            <a:off x="7952000" y="4101863"/>
            <a:ext cx="2626875" cy="925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50000"/>
              <a:buFont typeface="HelveticaNeueLT Std Lt Cn" panose="020B040602020203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80000"/>
              <a:buFont typeface="Segoe UI" panose="020B0502040204020203" pitchFamily="34" charset="0"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30238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‒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HelveticaNeueLT Std Lt Cn" panose="020B0406020202030204" pitchFamily="34" charset="0"/>
              <a:buChar char="−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01800" indent="406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Practice pages and summary</a:t>
            </a:r>
          </a:p>
          <a:p>
            <a:r>
              <a:rPr lang="en-GB" sz="1200" dirty="0">
                <a:hlinkClick r:id="rId8"/>
              </a:rPr>
              <a:t>gp-patient.co.uk/practices-search </a:t>
            </a:r>
            <a:endParaRPr lang="en-GB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08FCB2-8C15-8119-9903-E11970AAA5B6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D69EEB1-4FAC-9BF7-B1F5-703775BB4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267B165-05EC-EED4-7137-A05721F56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61F212F-728F-CB24-6E17-4353A5FD5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9363909-43AA-65D2-A4B3-65A85750BF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F38990D-AF01-8B36-EF7F-BE1429D02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CDE3C84-E74A-3CB6-F315-6EE54B693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6B89B4F-917C-F8EC-0E2F-5F08959AE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3F555A5-B46B-4AD6-BC28-33D5F9B6A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EFDFDFF-4E63-A381-2BB3-6D5C0F918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F8B91B2-061F-C872-48A3-CAD3C2895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27B969E-1CB6-8D6E-9948-E410F99A6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7209B60-89A0-7248-8E70-FB98CB2E6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B7FBF2D-DB02-1C6A-026D-8867C5A3F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0586BB8-DCD6-5D72-C258-A32E2E7F4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49DE0A3-660F-F7C9-6918-B8FA67B3C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812CB10-FCC7-4EAE-72C4-F4CB14679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0944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57AA1D-A110-CB6E-C9D6-EAFB50DC5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97"/>
          <a:stretch/>
        </p:blipFill>
        <p:spPr>
          <a:xfrm>
            <a:off x="450000" y="2354400"/>
            <a:ext cx="3511550" cy="2348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38F01-EA73-4A54-A3F9-3ABF2EFA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08" y="662291"/>
            <a:ext cx="11299088" cy="715669"/>
          </a:xfrm>
        </p:spPr>
        <p:txBody>
          <a:bodyPr/>
          <a:lstStyle/>
          <a:p>
            <a:r>
              <a:rPr lang="en-GB" dirty="0"/>
              <a:t>How can you … look at health inequalities?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F16BD-E115-496B-A315-ABDCEBB82C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37230" y="6279028"/>
            <a:ext cx="304370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27</a:t>
            </a:fld>
            <a:r>
              <a:rPr lang="en-GB"/>
              <a:t> 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F75E30-F8A3-4B1E-99F2-D3FEE2F4DF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0000" y="4899519"/>
            <a:ext cx="3519623" cy="1036143"/>
          </a:xfrm>
        </p:spPr>
        <p:txBody>
          <a:bodyPr/>
          <a:lstStyle/>
          <a:p>
            <a:r>
              <a:rPr lang="en-GB" sz="2400" dirty="0"/>
              <a:t>GPPS</a:t>
            </a:r>
            <a:r>
              <a:rPr lang="en-GB" dirty="0"/>
              <a:t> </a:t>
            </a:r>
            <a:r>
              <a:rPr lang="en-GB" sz="2400" dirty="0"/>
              <a:t>latest articles</a:t>
            </a:r>
          </a:p>
          <a:p>
            <a:r>
              <a:rPr lang="en-GB" sz="1200" dirty="0">
                <a:hlinkClick r:id="rId4"/>
              </a:rPr>
              <a:t>gp-patient.co.uk/Master%20Blog%20List</a:t>
            </a:r>
            <a:endParaRPr lang="en-GB" sz="1200" dirty="0"/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4A3787-C441-495B-A92D-3BD60724451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41542" y="4908109"/>
            <a:ext cx="3519623" cy="1036143"/>
          </a:xfrm>
        </p:spPr>
        <p:txBody>
          <a:bodyPr/>
          <a:lstStyle/>
          <a:p>
            <a:r>
              <a:rPr lang="en-GB" sz="2400" dirty="0"/>
              <a:t>National report</a:t>
            </a:r>
          </a:p>
          <a:p>
            <a:r>
              <a:rPr lang="en-GB" sz="1400" dirty="0">
                <a:hlinkClick r:id="rId5"/>
              </a:rPr>
              <a:t>gp-patient.co.uk/</a:t>
            </a:r>
            <a:r>
              <a:rPr lang="en-GB" sz="1400" dirty="0" err="1">
                <a:hlinkClick r:id="rId5"/>
              </a:rPr>
              <a:t>surveysandreports</a:t>
            </a:r>
            <a:endParaRPr lang="en-GB" sz="1400" dirty="0"/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F432A0-D892-4BB1-A970-F6D0AFEA9B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sz="2400" dirty="0"/>
              <a:t>Analysis tool</a:t>
            </a:r>
          </a:p>
          <a:p>
            <a:r>
              <a:rPr lang="en-GB" sz="1400" dirty="0">
                <a:hlinkClick r:id="rId6"/>
              </a:rPr>
              <a:t>gp-patient.co.uk/</a:t>
            </a:r>
            <a:r>
              <a:rPr lang="en-GB" sz="1400" dirty="0" err="1">
                <a:hlinkClick r:id="rId6"/>
              </a:rPr>
              <a:t>analysistool</a:t>
            </a:r>
            <a:endParaRPr lang="en-GB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12B6E-B0DD-4B98-8574-608FB2C406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Using the …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CD50C19-6C5A-B37A-F76F-3D66B43CF5B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7"/>
          <a:srcRect t="156" b="156"/>
          <a:stretch/>
        </p:blipFill>
        <p:spPr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B84635-0BD8-AF40-F6B6-C0994FF9A3F3}"/>
              </a:ext>
            </a:extLst>
          </p:cNvPr>
          <p:cNvSpPr txBox="1"/>
          <p:nvPr/>
        </p:nvSpPr>
        <p:spPr>
          <a:xfrm>
            <a:off x="8224838" y="3389150"/>
            <a:ext cx="3499858" cy="2217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</a:pPr>
            <a:r>
              <a:rPr lang="en-GB" sz="1400" b="1" dirty="0"/>
              <a:t>COMING IN SEPTEMBER 2024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96B3E0-5F3A-4DBC-1338-1599C0C1EE16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06AEB70-9AD1-3FD2-A4A2-1384F158E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C1C51F2-9D82-0E26-4B57-6C7D148665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CD85AD0-D44B-4AE1-DCF2-1D7765307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E4DE5CD-42CA-E672-D551-ABD0C9902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A4CB920-8241-8995-B91A-0C9015366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B85B383F-9E3D-B1B9-A2E3-8FE12A8A3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E106D33-0D16-5D01-4218-A4BE999CA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DE6559A-FB1E-9987-CEB7-86A6E2B89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5974D78-1D16-7063-91F9-3538F571B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2FAFC61D-8D9B-F02A-1EC3-8A237ADE8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A6F3191-7E58-679C-474C-26AD02188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EA64032-B19E-C72D-1498-2C29CD135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8107E11-088B-85CB-A61B-1ED4FCE06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72FB7B01-F3E9-FF27-BFAC-6DDEFB9D3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9F6A39E7-AADD-4426-1958-A75471370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62B5F0D-A8E0-2FE8-F972-3A2F1CA3C6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8" name="Picture Placeholder 37" descr="A screenshot of a phone number&#10;&#10;Description automatically generated">
            <a:extLst>
              <a:ext uri="{FF2B5EF4-FFF2-40B4-BE49-F238E27FC236}">
                <a16:creationId xmlns:a16="http://schemas.microsoft.com/office/drawing/2014/main" id="{D4800212-87EF-2260-C233-9C01E71AA60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8"/>
          <a:srcRect l="-92" r="30280" b="11687"/>
          <a:stretch/>
        </p:blipFill>
        <p:spPr>
          <a:xfrm>
            <a:off x="4336915" y="2354399"/>
            <a:ext cx="3524250" cy="234822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8942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8F01-EA73-4A54-A3F9-3ABF2EFA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in touch!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F16BD-E115-496B-A315-ABDCEBB82C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37230" y="6279028"/>
            <a:ext cx="304370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28</a:t>
            </a:fld>
            <a:r>
              <a:rPr lang="en-GB"/>
              <a:t> 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594FF-C498-4A0B-9213-F94D8A3E63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2769" y="1628845"/>
            <a:ext cx="3517200" cy="3309937"/>
          </a:xfrm>
          <a:solidFill>
            <a:srgbClr val="1DAFAD"/>
          </a:solidFill>
        </p:spPr>
        <p:txBody>
          <a:bodyPr/>
          <a:lstStyle/>
          <a:p>
            <a:r>
              <a:rPr lang="en-GB" sz="2400" dirty="0"/>
              <a:t>Let us know how you are using the data </a:t>
            </a:r>
            <a:r>
              <a:rPr lang="en-GB" sz="2400" b="0" dirty="0"/>
              <a:t>– so we can understand the uses of the data, and share good practice with others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076E2-F148-4094-A452-9A255BB78DD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60246" y="1625532"/>
            <a:ext cx="3517200" cy="3309937"/>
          </a:xfrm>
          <a:solidFill>
            <a:srgbClr val="121B5A"/>
          </a:solidFill>
        </p:spPr>
        <p:txBody>
          <a:bodyPr>
            <a:normAutofit/>
          </a:bodyPr>
          <a:lstStyle/>
          <a:p>
            <a:r>
              <a:rPr lang="en-GB" sz="2400" dirty="0"/>
              <a:t>Get in touch with any feedback </a:t>
            </a:r>
            <a:r>
              <a:rPr lang="en-GB" sz="2400" b="0" dirty="0"/>
              <a:t>– so we can continue to improve the survey and its outputs, to better meet your needs</a:t>
            </a:r>
            <a:endParaRPr lang="en-GB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61A68-66CB-4692-BE61-F1EA4D435C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9148" y="1625532"/>
            <a:ext cx="3517200" cy="3309937"/>
          </a:xfrm>
          <a:solidFill>
            <a:srgbClr val="1DAFAD"/>
          </a:solidFill>
        </p:spPr>
        <p:txBody>
          <a:bodyPr>
            <a:normAutofit/>
          </a:bodyPr>
          <a:lstStyle/>
          <a:p>
            <a:r>
              <a:rPr lang="en-GB" sz="2400" dirty="0"/>
              <a:t>Let us know if you want any more information </a:t>
            </a:r>
            <a:r>
              <a:rPr lang="en-GB" sz="2400" b="0" dirty="0"/>
              <a:t>– if you would like more information about the survey, please get in touch</a:t>
            </a:r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3EEA3-1AF2-4865-9E14-737EF3D839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0000" y="5094359"/>
            <a:ext cx="9341700" cy="430887"/>
          </a:xfrm>
        </p:spPr>
        <p:txBody>
          <a:bodyPr/>
          <a:lstStyle/>
          <a:p>
            <a:r>
              <a:rPr lang="en-GB" dirty="0"/>
              <a:t>Email us at </a:t>
            </a:r>
            <a:r>
              <a:rPr lang="en-GB" dirty="0">
                <a:hlinkClick r:id="rId3"/>
              </a:rPr>
              <a:t>gppatientsurvey@ipsos.com</a:t>
            </a:r>
            <a:r>
              <a:rPr lang="en-GB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617276-723D-7159-0B59-67EAD78BF396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EA6E109-553A-7EEB-256E-0CB82E864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06009E8-1DC6-E53D-EC19-FFD713AEBE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D478855-1112-585A-C75D-F9623C6416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025E559-B647-DF4A-C121-4AC4B0BE0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99F720F-88DD-DE62-BBB3-74ADFE958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3709631C-3885-0107-7F12-5DBCA26D5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D0EEF98-E32F-36EE-7E27-6F6B2BDD2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DD69100-4700-9975-E0B3-814F83155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3E73E0A-0EDF-4B38-8151-3A5AB994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38ADCB4-3826-BCA8-3990-8B3A8D25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A0780597-A11E-B3FB-A455-630A919DB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9BE4C03-3401-68E6-86FF-DD006F63F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A514365-3DD5-44C0-CC91-15AE4642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61088D1-FE72-A358-4B3A-C0EC03295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0D564F-C35E-DD9B-2896-6E080A811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88D3BFA-87A4-3969-2856-27F6463F0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084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A283172C-A832-A130-95DE-6B6A2E5F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96" y="1358900"/>
            <a:ext cx="5921375" cy="715963"/>
          </a:xfrm>
        </p:spPr>
        <p:txBody>
          <a:bodyPr>
            <a:noAutofit/>
          </a:bodyPr>
          <a:lstStyle/>
          <a:p>
            <a:pPr>
              <a:lnSpc>
                <a:spcPts val="9600"/>
              </a:lnSpc>
            </a:pPr>
            <a:r>
              <a:rPr lang="en-GB" sz="9600" dirty="0"/>
              <a:t>THANK </a:t>
            </a:r>
            <a:br>
              <a:rPr lang="en-GB" sz="9600" dirty="0"/>
            </a:br>
            <a:r>
              <a:rPr lang="en-GB" sz="9600" dirty="0"/>
              <a:t>YOU</a:t>
            </a:r>
          </a:p>
        </p:txBody>
      </p:sp>
      <p:sp>
        <p:nvSpPr>
          <p:cNvPr id="13" name="Placeholder">
            <a:extLst>
              <a:ext uri="{FF2B5EF4-FFF2-40B4-BE49-F238E27FC236}">
                <a16:creationId xmlns:a16="http://schemas.microsoft.com/office/drawing/2014/main" id="{325DD66A-630D-C655-E2B6-4909C578C2DF}"/>
              </a:ext>
            </a:extLst>
          </p:cNvPr>
          <p:cNvSpPr txBox="1">
            <a:spLocks/>
          </p:cNvSpPr>
          <p:nvPr/>
        </p:nvSpPr>
        <p:spPr>
          <a:xfrm>
            <a:off x="6564547" y="3037300"/>
            <a:ext cx="3429000" cy="25771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Char char="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260350" algn="l" defTabSz="914400" rtl="0" eaLnBrk="1" latinLnBrk="0" hangingPunct="1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40602020203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</a:rPr>
              <a:t>CONTACT US: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bg1"/>
                </a:solidFill>
                <a:hlinkClick r:id="rId2"/>
              </a:rPr>
              <a:t>GPPatientSurvey@Ipsos.com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eileen.irvin@ipsos.com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molly.dawson@ipsos.com</a:t>
            </a:r>
            <a:endParaRPr lang="en-GB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rachel.williams@ipsos.com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" name="Triangle">
            <a:extLst>
              <a:ext uri="{FF2B5EF4-FFF2-40B4-BE49-F238E27FC236}">
                <a16:creationId xmlns:a16="http://schemas.microsoft.com/office/drawing/2014/main" id="{782C7F1D-FAE5-2571-7371-F778BBAA1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63000" y="3429000"/>
            <a:ext cx="3429000" cy="3429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16" name="Parallelogram 1">
            <a:extLst>
              <a:ext uri="{FF2B5EF4-FFF2-40B4-BE49-F238E27FC236}">
                <a16:creationId xmlns:a16="http://schemas.microsoft.com/office/drawing/2014/main" id="{6A9256A1-5497-7BFC-A417-9F3E95609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6193331" y="446791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15" name="Parallelogram 2">
            <a:extLst>
              <a:ext uri="{FF2B5EF4-FFF2-40B4-BE49-F238E27FC236}">
                <a16:creationId xmlns:a16="http://schemas.microsoft.com/office/drawing/2014/main" id="{353BA329-9F00-C0FE-FF7A-D00168B9A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8065079" y="5561714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1400" dirty="0" err="1">
              <a:solidFill>
                <a:schemeClr val="tx1"/>
              </a:solidFill>
            </a:endParaRPr>
          </a:p>
        </p:txBody>
      </p:sp>
      <p:pic>
        <p:nvPicPr>
          <p:cNvPr id="2" name="Ipsos Logo">
            <a:extLst>
              <a:ext uri="{FF2B5EF4-FFF2-40B4-BE49-F238E27FC236}">
                <a16:creationId xmlns:a16="http://schemas.microsoft.com/office/drawing/2014/main" id="{5D76E087-EDBD-CB8F-DD4F-4118033B2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3361" y="6173519"/>
            <a:ext cx="492637" cy="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8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F4DC0-FE33-0D0A-65A6-E7C4F7F28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11DB91D-42B5-36BC-2AFA-09220597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GB" sz="4800" b="0" dirty="0"/>
          </a:p>
        </p:txBody>
      </p:sp>
      <p:sp>
        <p:nvSpPr>
          <p:cNvPr id="12" name="Contents Box 1">
            <a:extLst>
              <a:ext uri="{FF2B5EF4-FFF2-40B4-BE49-F238E27FC236}">
                <a16:creationId xmlns:a16="http://schemas.microsoft.com/office/drawing/2014/main" id="{49D16351-0017-3D05-FD55-AE2CC350F522}"/>
              </a:ext>
            </a:extLst>
          </p:cNvPr>
          <p:cNvSpPr/>
          <p:nvPr/>
        </p:nvSpPr>
        <p:spPr>
          <a:xfrm rot="5400000">
            <a:off x="742688" y="1361392"/>
            <a:ext cx="2007123" cy="2576624"/>
          </a:xfrm>
          <a:prstGeom prst="snip1Rect">
            <a:avLst>
              <a:gd name="adj" fmla="val 18524"/>
            </a:avLst>
          </a:prstGeom>
          <a:solidFill>
            <a:srgbClr val="E7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4000" tIns="72000" rIns="72000" bIns="288000" rtlCol="0" anchor="t"/>
          <a:lstStyle/>
          <a:p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About GPPS</a:t>
            </a:r>
          </a:p>
        </p:txBody>
      </p:sp>
      <p:sp>
        <p:nvSpPr>
          <p:cNvPr id="14" name="Contents Box 2">
            <a:extLst>
              <a:ext uri="{FF2B5EF4-FFF2-40B4-BE49-F238E27FC236}">
                <a16:creationId xmlns:a16="http://schemas.microsoft.com/office/drawing/2014/main" id="{C46561AE-EF1B-4EFE-5A03-E42DECD4FA58}"/>
              </a:ext>
            </a:extLst>
          </p:cNvPr>
          <p:cNvSpPr/>
          <p:nvPr/>
        </p:nvSpPr>
        <p:spPr>
          <a:xfrm rot="5400000">
            <a:off x="3635655" y="1361392"/>
            <a:ext cx="2007123" cy="2576624"/>
          </a:xfrm>
          <a:prstGeom prst="snip1Rect">
            <a:avLst>
              <a:gd name="adj" fmla="val 18524"/>
            </a:avLst>
          </a:prstGeom>
          <a:solidFill>
            <a:srgbClr val="E7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4000" tIns="72000" rIns="72000" bIns="288000" rtlCol="0" anchor="t"/>
          <a:lstStyle/>
          <a:p>
            <a:endParaRPr lang="en-GB" sz="2400" b="1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solidFill>
                  <a:schemeClr val="tx1"/>
                </a:solidFill>
              </a:rPr>
              <a:t>2024 results</a:t>
            </a:r>
          </a:p>
        </p:txBody>
      </p:sp>
      <p:sp>
        <p:nvSpPr>
          <p:cNvPr id="25" name="Contents Box 3">
            <a:extLst>
              <a:ext uri="{FF2B5EF4-FFF2-40B4-BE49-F238E27FC236}">
                <a16:creationId xmlns:a16="http://schemas.microsoft.com/office/drawing/2014/main" id="{DB7EE702-9547-35E3-952E-486C7D1BE84C}"/>
              </a:ext>
            </a:extLst>
          </p:cNvPr>
          <p:cNvSpPr/>
          <p:nvPr/>
        </p:nvSpPr>
        <p:spPr>
          <a:xfrm rot="5400000">
            <a:off x="6542838" y="1361392"/>
            <a:ext cx="2007123" cy="2576624"/>
          </a:xfrm>
          <a:prstGeom prst="snip1Rect">
            <a:avLst>
              <a:gd name="adj" fmla="val 18524"/>
            </a:avLst>
          </a:prstGeom>
          <a:solidFill>
            <a:srgbClr val="E7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4000" tIns="72000" rIns="72000" bIns="288000" rtlCol="0" anchor="t"/>
          <a:lstStyle/>
          <a:p>
            <a:endParaRPr lang="en-GB" sz="2400" b="1" dirty="0">
              <a:solidFill>
                <a:schemeClr val="tx1"/>
              </a:solidFill>
            </a:endParaRP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solidFill>
                  <a:schemeClr val="tx1"/>
                </a:solidFill>
              </a:rPr>
              <a:t>How to find and use results</a:t>
            </a:r>
          </a:p>
        </p:txBody>
      </p:sp>
      <p:sp>
        <p:nvSpPr>
          <p:cNvPr id="26" name="Contents Box 4">
            <a:extLst>
              <a:ext uri="{FF2B5EF4-FFF2-40B4-BE49-F238E27FC236}">
                <a16:creationId xmlns:a16="http://schemas.microsoft.com/office/drawing/2014/main" id="{F40B9DDF-8B8D-F0E1-DDEE-0C535DCC29B4}"/>
              </a:ext>
            </a:extLst>
          </p:cNvPr>
          <p:cNvSpPr/>
          <p:nvPr/>
        </p:nvSpPr>
        <p:spPr>
          <a:xfrm rot="5400000">
            <a:off x="9452521" y="1361392"/>
            <a:ext cx="2007123" cy="2576624"/>
          </a:xfrm>
          <a:prstGeom prst="snip1Rect">
            <a:avLst>
              <a:gd name="adj" fmla="val 18524"/>
            </a:avLst>
          </a:prstGeom>
          <a:solidFill>
            <a:srgbClr val="E7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4000" tIns="72000" rIns="72000" bIns="288000" rtlCol="0" anchor="t"/>
          <a:lstStyle/>
          <a:p>
            <a:endParaRPr lang="en-GB" sz="2400" b="1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solidFill>
                  <a:schemeClr val="tx1"/>
                </a:solidFill>
              </a:rPr>
              <a:t>Where to go for more help &amp; feedback</a:t>
            </a:r>
          </a:p>
        </p:txBody>
      </p:sp>
      <p:sp>
        <p:nvSpPr>
          <p:cNvPr id="22" name="Contents Triangle 1">
            <a:extLst>
              <a:ext uri="{FF2B5EF4-FFF2-40B4-BE49-F238E27FC236}">
                <a16:creationId xmlns:a16="http://schemas.microsoft.com/office/drawing/2014/main" id="{4B0B6F65-D3C4-D874-F6EC-7BD4D4C8E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62420" y="1641659"/>
            <a:ext cx="308401" cy="31736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en-GB" sz="1400" err="1">
              <a:solidFill>
                <a:schemeClr val="tx1"/>
              </a:solidFill>
            </a:endParaRPr>
          </a:p>
        </p:txBody>
      </p:sp>
      <p:sp>
        <p:nvSpPr>
          <p:cNvPr id="23" name="Contents Triangle 2">
            <a:extLst>
              <a:ext uri="{FF2B5EF4-FFF2-40B4-BE49-F238E27FC236}">
                <a16:creationId xmlns:a16="http://schemas.microsoft.com/office/drawing/2014/main" id="{06A477BF-3021-ED0A-6CF9-A8E5ADD02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355387" y="1641659"/>
            <a:ext cx="308401" cy="31736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en-GB" sz="1400" err="1">
              <a:solidFill>
                <a:schemeClr val="tx1"/>
              </a:solidFill>
            </a:endParaRPr>
          </a:p>
        </p:txBody>
      </p:sp>
      <p:sp>
        <p:nvSpPr>
          <p:cNvPr id="24" name="Contents Triangle 3">
            <a:extLst>
              <a:ext uri="{FF2B5EF4-FFF2-40B4-BE49-F238E27FC236}">
                <a16:creationId xmlns:a16="http://schemas.microsoft.com/office/drawing/2014/main" id="{71B63713-46AD-B29F-9475-EEBEABD6F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262570" y="1641659"/>
            <a:ext cx="308401" cy="31736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9" name="Contents Triangle 4">
            <a:extLst>
              <a:ext uri="{FF2B5EF4-FFF2-40B4-BE49-F238E27FC236}">
                <a16:creationId xmlns:a16="http://schemas.microsoft.com/office/drawing/2014/main" id="{DBA52EE5-83CA-7D08-2DAC-DC1BE1A44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172253" y="1641659"/>
            <a:ext cx="308401" cy="31736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en-GB" sz="1400" err="1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2710E0-14F9-605A-47C6-2B66DF784480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EB35CEC-1C89-E6C8-F9B0-5285A7ADD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5C69474-BF93-B3B3-3AB1-E198BF343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C894DA7-EB7E-BAFB-5237-54F306FF09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FED1F24-ED56-0028-5672-88A98260D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6D76C04-AFC3-D4F5-0C21-7AE39DFB0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1A3B4403-E2C3-71CF-54BB-44858F98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3FB31FF-D751-D086-C138-1500F5330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4CE30FB-9FEE-7598-1609-33FB941AD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49592D2-43CD-1E74-4A3B-31B3A9FC4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AAEB81-B879-9BEB-2152-80B18F0B4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FA0A918-FBAC-48E3-8E63-A3E775330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17B8494-F517-7B4D-6CFC-F8A54DB07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9BEE506-78E6-E357-BFD3-FE9D5C222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D1CCC34-2CDC-ACFF-A2C1-C3E83E26D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85159F6-5CB2-EAFD-4401-E31FBD94D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6A18CD6-D545-8D20-3E56-CA59AD5B6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689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61A408FF-5E69-6A93-4DE5-8F58DE5A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About GPPS</a:t>
            </a:r>
          </a:p>
        </p:txBody>
      </p:sp>
      <p:sp>
        <p:nvSpPr>
          <p:cNvPr id="10" name="Parallelogram">
            <a:extLst>
              <a:ext uri="{FF2B5EF4-FFF2-40B4-BE49-F238E27FC236}">
                <a16:creationId xmlns:a16="http://schemas.microsoft.com/office/drawing/2014/main" id="{0EC7448C-350A-4BAB-4D9D-BACA767A5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8522171" y="5570679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3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E7AD62-C4D0-44D6-86DE-5F5C1894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GPPS 2024 in numbers</a:t>
            </a:r>
          </a:p>
        </p:txBody>
      </p:sp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A3E9BC60-FE47-4A79-9CDE-3F617ACF8A20}"/>
              </a:ext>
            </a:extLst>
          </p:cNvPr>
          <p:cNvSpPr/>
          <p:nvPr/>
        </p:nvSpPr>
        <p:spPr>
          <a:xfrm>
            <a:off x="450000" y="1426128"/>
            <a:ext cx="3526688" cy="2904572"/>
          </a:xfrm>
          <a:prstGeom prst="rect">
            <a:avLst/>
          </a:prstGeom>
          <a:solidFill>
            <a:srgbClr val="121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2.55 million patients selected</a:t>
            </a:r>
          </a:p>
          <a:p>
            <a:pPr algn="ctr">
              <a:lnSpc>
                <a:spcPct val="110000"/>
              </a:lnSpc>
            </a:pPr>
            <a:endParaRPr lang="en-GB" sz="20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6,307 practices</a:t>
            </a: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C9B56BD5-0BFB-41CF-953F-8DAFE460A154}"/>
              </a:ext>
            </a:extLst>
          </p:cNvPr>
          <p:cNvSpPr/>
          <p:nvPr/>
        </p:nvSpPr>
        <p:spPr>
          <a:xfrm>
            <a:off x="4328540" y="1426128"/>
            <a:ext cx="3526688" cy="2904572"/>
          </a:xfrm>
          <a:prstGeom prst="rect">
            <a:avLst/>
          </a:prstGeom>
          <a:solidFill>
            <a:srgbClr val="1DA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699,790 took part</a:t>
            </a:r>
          </a:p>
          <a:p>
            <a:pPr algn="ctr">
              <a:lnSpc>
                <a:spcPct val="110000"/>
              </a:lnSpc>
            </a:pPr>
            <a:endParaRPr lang="en-GB" sz="20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27.3% response rate</a:t>
            </a:r>
          </a:p>
          <a:p>
            <a:pPr algn="ctr">
              <a:lnSpc>
                <a:spcPct val="110000"/>
              </a:lnSpc>
            </a:pPr>
            <a:endParaRPr lang="en-GB" sz="20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564,208 took part online</a:t>
            </a:r>
          </a:p>
        </p:txBody>
      </p:sp>
      <p:sp>
        <p:nvSpPr>
          <p:cNvPr id="10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DD35795A-B475-40ED-9AC0-92DA868868B8}"/>
              </a:ext>
            </a:extLst>
          </p:cNvPr>
          <p:cNvSpPr/>
          <p:nvPr/>
        </p:nvSpPr>
        <p:spPr>
          <a:xfrm>
            <a:off x="8222400" y="1426128"/>
            <a:ext cx="3526688" cy="2904572"/>
          </a:xfrm>
          <a:prstGeom prst="rect">
            <a:avLst/>
          </a:prstGeom>
          <a:solidFill>
            <a:srgbClr val="121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16,425 helpline calls</a:t>
            </a:r>
          </a:p>
          <a:p>
            <a:pPr algn="ctr">
              <a:lnSpc>
                <a:spcPct val="110000"/>
              </a:lnSpc>
            </a:pPr>
            <a:endParaRPr lang="en-GB" sz="20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2,392 email queries</a:t>
            </a:r>
          </a:p>
          <a:p>
            <a:pPr algn="ctr">
              <a:lnSpc>
                <a:spcPct val="110000"/>
              </a:lnSpc>
            </a:pPr>
            <a:endParaRPr lang="en-GB" sz="20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1,919 letter responses</a:t>
            </a:r>
          </a:p>
        </p:txBody>
      </p:sp>
      <p:sp>
        <p:nvSpPr>
          <p:cNvPr id="14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FC0982D3-E702-452E-AF4B-D2B9CCA84F77}"/>
              </a:ext>
            </a:extLst>
          </p:cNvPr>
          <p:cNvSpPr/>
          <p:nvPr/>
        </p:nvSpPr>
        <p:spPr>
          <a:xfrm>
            <a:off x="450000" y="4585881"/>
            <a:ext cx="3526688" cy="1076031"/>
          </a:xfrm>
          <a:prstGeom prst="rect">
            <a:avLst/>
          </a:prstGeom>
          <a:solidFill>
            <a:srgbClr val="1DA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9,322 </a:t>
            </a:r>
            <a:r>
              <a:rPr lang="en-GB" sz="2000" dirty="0">
                <a:solidFill>
                  <a:schemeClr val="bg1"/>
                </a:solidFill>
              </a:rPr>
              <a:t>took part using a </a:t>
            </a:r>
          </a:p>
          <a:p>
            <a:pPr algn="ctr">
              <a:lnSpc>
                <a:spcPct val="110000"/>
              </a:lnSpc>
            </a:pPr>
            <a:r>
              <a:rPr lang="en-GB" sz="2000" dirty="0">
                <a:solidFill>
                  <a:schemeClr val="bg1"/>
                </a:solidFill>
              </a:rPr>
              <a:t>language other than English</a:t>
            </a:r>
          </a:p>
        </p:txBody>
      </p:sp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766C3727-3896-4BE5-B063-89563FE7D918}"/>
              </a:ext>
            </a:extLst>
          </p:cNvPr>
          <p:cNvSpPr/>
          <p:nvPr/>
        </p:nvSpPr>
        <p:spPr>
          <a:xfrm>
            <a:off x="4336200" y="4585880"/>
            <a:ext cx="3526688" cy="1076031"/>
          </a:xfrm>
          <a:prstGeom prst="rect">
            <a:avLst/>
          </a:prstGeom>
          <a:solidFill>
            <a:srgbClr val="121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1,277 </a:t>
            </a:r>
            <a:r>
              <a:rPr lang="en-GB" sz="2000" dirty="0">
                <a:solidFill>
                  <a:schemeClr val="bg1"/>
                </a:solidFill>
              </a:rPr>
              <a:t>took part via the telephone helpline </a:t>
            </a:r>
          </a:p>
        </p:txBody>
      </p:sp>
      <p:sp>
        <p:nvSpPr>
          <p:cNvPr id="16" name="Rectangle 15">
            <a:hlinkClick r:id="" action="ppaction://noaction"/>
            <a:extLst>
              <a:ext uri="{FF2B5EF4-FFF2-40B4-BE49-F238E27FC236}">
                <a16:creationId xmlns:a16="http://schemas.microsoft.com/office/drawing/2014/main" id="{7C6EDEB2-9731-461A-9F06-077BC976B021}"/>
              </a:ext>
            </a:extLst>
          </p:cNvPr>
          <p:cNvSpPr/>
          <p:nvPr/>
        </p:nvSpPr>
        <p:spPr>
          <a:xfrm>
            <a:off x="8222400" y="4585879"/>
            <a:ext cx="3526688" cy="1076031"/>
          </a:xfrm>
          <a:prstGeom prst="rect">
            <a:avLst/>
          </a:prstGeom>
          <a:solidFill>
            <a:srgbClr val="1DA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335 </a:t>
            </a:r>
            <a:r>
              <a:rPr lang="en-GB" sz="2000" dirty="0">
                <a:solidFill>
                  <a:schemeClr val="bg1"/>
                </a:solidFill>
              </a:rPr>
              <a:t>used the BSL version</a:t>
            </a:r>
          </a:p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117 </a:t>
            </a:r>
            <a:r>
              <a:rPr lang="en-GB" sz="2000" dirty="0">
                <a:solidFill>
                  <a:schemeClr val="bg1"/>
                </a:solidFill>
              </a:rPr>
              <a:t>large print requests</a:t>
            </a:r>
          </a:p>
          <a:p>
            <a:pPr algn="ctr">
              <a:lnSpc>
                <a:spcPct val="110000"/>
              </a:lnSpc>
            </a:pPr>
            <a:r>
              <a:rPr lang="en-GB" sz="2000" b="1" dirty="0">
                <a:solidFill>
                  <a:schemeClr val="bg1"/>
                </a:solidFill>
              </a:rPr>
              <a:t>1 </a:t>
            </a:r>
            <a:r>
              <a:rPr lang="en-GB" sz="2000" dirty="0">
                <a:solidFill>
                  <a:schemeClr val="bg1"/>
                </a:solidFill>
              </a:rPr>
              <a:t>Braille request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5A7B4-EF0D-1FE5-4A44-E906331B9155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053C65F-532E-C884-F0C0-2E93BEAE9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ED3ACBD-C73A-79CA-AF60-34DD84127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78BC357-5EED-2070-3D2B-9C092D0A7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9EC52A5-647B-9E0F-CB76-5B2BDE1AB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01558E9-B842-1CC3-A50B-F5BC2EEBC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92B84B4D-5B6D-4C8A-2CA1-537FBE46B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1617883-9924-003C-6400-C604353FE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93EC445-C241-D8F9-8391-C495EAF09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C291DE0-46FE-2ABF-8C88-663018C89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938BEE7-E350-273D-F636-E5895F238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242BE3D-30A9-C1D4-529E-C97D18601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5F99634-A100-0B48-3C1C-279C81CD3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5CFBDB5-FEB6-04E2-8361-49E129963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D8D6005-8749-7680-6C5C-C17EB3978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897CC39-02A1-B3F0-4453-85D76591E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761EFFB-777D-5D59-36E8-E12A94AC2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048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E4E2-7230-42BB-BB90-7A6FE2225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6</a:t>
            </a:fld>
            <a:r>
              <a:rPr lang="en-GB"/>
              <a:t>  </a:t>
            </a:r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B51713A-0061-4CA7-89C1-41969F918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832" y="6165850"/>
            <a:ext cx="492637" cy="44767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79A241C0-9385-442F-BB8E-C0F0CF64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</p:spPr>
        <p:txBody>
          <a:bodyPr/>
          <a:lstStyle/>
          <a:p>
            <a:r>
              <a:rPr lang="en-GB" dirty="0"/>
              <a:t>People can take part online or by paper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4BB20-C853-4558-AB3B-0325986D4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9406359" y="1500808"/>
            <a:ext cx="1575868" cy="4560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2A90BE-42DA-4ACD-A260-4730C6F552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4150847" y="1909762"/>
            <a:ext cx="4645680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5268A2-30F4-41A3-8026-1E1093F5EE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58894" y="1395568"/>
            <a:ext cx="3303574" cy="4660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C4FF73-3A07-47C7-A03E-CFEE23E66225}"/>
              </a:ext>
            </a:extLst>
          </p:cNvPr>
          <p:cNvSpPr txBox="1"/>
          <p:nvPr/>
        </p:nvSpPr>
        <p:spPr>
          <a:xfrm>
            <a:off x="912610" y="967456"/>
            <a:ext cx="234000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1600" b="1" dirty="0">
                <a:solidFill>
                  <a:schemeClr val="accent1"/>
                </a:solidFill>
              </a:rPr>
              <a:t>Paper questionnaire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D55E1-8B36-49D0-AA1B-27C4B17E2A46}"/>
              </a:ext>
            </a:extLst>
          </p:cNvPr>
          <p:cNvSpPr txBox="1"/>
          <p:nvPr/>
        </p:nvSpPr>
        <p:spPr>
          <a:xfrm>
            <a:off x="4972051" y="967456"/>
            <a:ext cx="558399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1600" b="1" dirty="0">
                <a:solidFill>
                  <a:schemeClr val="accent1"/>
                </a:solidFill>
              </a:rPr>
              <a:t>Online (including desktop, tablet and mobile formats)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E25C0B-74BD-28C5-049E-185C61229F8E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A704B41-6007-B913-9E17-7A0A66864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17611B3-50BE-1729-AE6B-C9D8B5A2A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D40193E-01DB-8CF0-9F8F-6BC916E33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989CA2B-1C10-76C8-FCDC-31E6A1ED8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02145FA-C75B-99D7-43C5-ADC2FB33D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B895727F-C6F0-12B7-DF8C-87A2DCD00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F68BC92-AC0F-3000-D8E1-5DF682074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352E6E0-CDD4-9E03-5B7E-2CE86F31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1F05D30-B650-E7C5-74C6-A1E1D137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C164BF7-45D1-782F-C9FE-4ADC8EA1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35E89BF-2D7E-5464-A71C-2DA1D60D5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4776426-3C22-CB14-A186-05BF1C5040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8046CE4A-E113-0493-82B4-D8FAD2FD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939CCA-DD96-3AE4-5F3A-697EEE5D6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1FE2097-53A7-D227-D017-BB0FD3347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F5D765B-DA87-78A7-90D2-92BE21C19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9341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91F4-E484-A35D-932A-40DE0791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91" y="373028"/>
            <a:ext cx="11299088" cy="715669"/>
          </a:xfrm>
        </p:spPr>
        <p:txBody>
          <a:bodyPr/>
          <a:lstStyle/>
          <a:p>
            <a:r>
              <a:rPr lang="en-GB" dirty="0"/>
              <a:t>GPPS through the years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65AE577-ED05-D804-C323-D829C62A42C3}"/>
              </a:ext>
            </a:extLst>
          </p:cNvPr>
          <p:cNvGraphicFramePr/>
          <p:nvPr/>
        </p:nvGraphicFramePr>
        <p:xfrm>
          <a:off x="260959" y="2551831"/>
          <a:ext cx="11574049" cy="385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54">
            <a:extLst>
              <a:ext uri="{FF2B5EF4-FFF2-40B4-BE49-F238E27FC236}">
                <a16:creationId xmlns:a16="http://schemas.microsoft.com/office/drawing/2014/main" id="{E677C114-5B88-5E59-925E-BBC73F28D114}"/>
              </a:ext>
            </a:extLst>
          </p:cNvPr>
          <p:cNvSpPr txBox="1">
            <a:spLocks/>
          </p:cNvSpPr>
          <p:nvPr/>
        </p:nvSpPr>
        <p:spPr>
          <a:xfrm>
            <a:off x="356992" y="1849670"/>
            <a:ext cx="1283920" cy="620569"/>
          </a:xfrm>
          <a:prstGeom prst="rect">
            <a:avLst/>
          </a:prstGeom>
          <a:solidFill>
            <a:srgbClr val="121B5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2007-2008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Annual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CB0E99C6-5AC0-4C52-0499-76F0A7DEC4EF}"/>
              </a:ext>
            </a:extLst>
          </p:cNvPr>
          <p:cNvSpPr txBox="1">
            <a:spLocks/>
          </p:cNvSpPr>
          <p:nvPr/>
        </p:nvSpPr>
        <p:spPr>
          <a:xfrm>
            <a:off x="1745292" y="1849670"/>
            <a:ext cx="1248429" cy="620569"/>
          </a:xfrm>
          <a:prstGeom prst="rect">
            <a:avLst/>
          </a:prstGeom>
          <a:solidFill>
            <a:srgbClr val="1DAFA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2009-2010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Quarterly</a:t>
            </a:r>
          </a:p>
        </p:txBody>
      </p:sp>
      <p:sp>
        <p:nvSpPr>
          <p:cNvPr id="5" name="Text Placeholder 54">
            <a:extLst>
              <a:ext uri="{FF2B5EF4-FFF2-40B4-BE49-F238E27FC236}">
                <a16:creationId xmlns:a16="http://schemas.microsoft.com/office/drawing/2014/main" id="{B7770212-6663-07BF-97C7-491293069767}"/>
              </a:ext>
            </a:extLst>
          </p:cNvPr>
          <p:cNvSpPr txBox="1">
            <a:spLocks/>
          </p:cNvSpPr>
          <p:nvPr/>
        </p:nvSpPr>
        <p:spPr>
          <a:xfrm>
            <a:off x="3106457" y="1849670"/>
            <a:ext cx="4334003" cy="620569"/>
          </a:xfrm>
          <a:prstGeom prst="rect">
            <a:avLst/>
          </a:prstGeom>
          <a:solidFill>
            <a:srgbClr val="121B5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2011-2017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Biannual</a:t>
            </a:r>
          </a:p>
        </p:txBody>
      </p:sp>
      <p:sp>
        <p:nvSpPr>
          <p:cNvPr id="7" name="Text Placeholder 54">
            <a:extLst>
              <a:ext uri="{FF2B5EF4-FFF2-40B4-BE49-F238E27FC236}">
                <a16:creationId xmlns:a16="http://schemas.microsoft.com/office/drawing/2014/main" id="{BB9D7BAA-9962-5FC0-F4A7-EEED88295C1A}"/>
              </a:ext>
            </a:extLst>
          </p:cNvPr>
          <p:cNvSpPr txBox="1">
            <a:spLocks/>
          </p:cNvSpPr>
          <p:nvPr/>
        </p:nvSpPr>
        <p:spPr>
          <a:xfrm>
            <a:off x="7553196" y="1849670"/>
            <a:ext cx="3983275" cy="620569"/>
          </a:xfrm>
          <a:prstGeom prst="rect">
            <a:avLst/>
          </a:prstGeom>
          <a:solidFill>
            <a:srgbClr val="1DAFA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2017-present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Annual</a:t>
            </a:r>
          </a:p>
        </p:txBody>
      </p:sp>
      <p:sp>
        <p:nvSpPr>
          <p:cNvPr id="8" name="Text Placeholder 54">
            <a:extLst>
              <a:ext uri="{FF2B5EF4-FFF2-40B4-BE49-F238E27FC236}">
                <a16:creationId xmlns:a16="http://schemas.microsoft.com/office/drawing/2014/main" id="{959CD074-E9DD-0F58-A3DD-B0B240DA3730}"/>
              </a:ext>
            </a:extLst>
          </p:cNvPr>
          <p:cNvSpPr txBox="1">
            <a:spLocks/>
          </p:cNvSpPr>
          <p:nvPr/>
        </p:nvSpPr>
        <p:spPr>
          <a:xfrm>
            <a:off x="356992" y="2647993"/>
            <a:ext cx="873764" cy="620569"/>
          </a:xfrm>
          <a:prstGeom prst="rect">
            <a:avLst/>
          </a:prstGeom>
          <a:solidFill>
            <a:srgbClr val="121B5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2007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2-pages</a:t>
            </a:r>
          </a:p>
        </p:txBody>
      </p:sp>
      <p:sp>
        <p:nvSpPr>
          <p:cNvPr id="10" name="Text Placeholder 54">
            <a:extLst>
              <a:ext uri="{FF2B5EF4-FFF2-40B4-BE49-F238E27FC236}">
                <a16:creationId xmlns:a16="http://schemas.microsoft.com/office/drawing/2014/main" id="{98CEA265-9063-C26F-EBAD-5827959A0C5E}"/>
              </a:ext>
            </a:extLst>
          </p:cNvPr>
          <p:cNvSpPr txBox="1">
            <a:spLocks/>
          </p:cNvSpPr>
          <p:nvPr/>
        </p:nvSpPr>
        <p:spPr>
          <a:xfrm>
            <a:off x="1272704" y="2647993"/>
            <a:ext cx="994501" cy="620569"/>
          </a:xfrm>
          <a:prstGeom prst="rect">
            <a:avLst/>
          </a:prstGeom>
          <a:solidFill>
            <a:srgbClr val="1DAFA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2008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4-pages</a:t>
            </a:r>
          </a:p>
        </p:txBody>
      </p:sp>
      <p:sp>
        <p:nvSpPr>
          <p:cNvPr id="11" name="Text Placeholder 54">
            <a:extLst>
              <a:ext uri="{FF2B5EF4-FFF2-40B4-BE49-F238E27FC236}">
                <a16:creationId xmlns:a16="http://schemas.microsoft.com/office/drawing/2014/main" id="{96846E17-F8D5-A44B-1CAA-0A6C8703D4FD}"/>
              </a:ext>
            </a:extLst>
          </p:cNvPr>
          <p:cNvSpPr txBox="1">
            <a:spLocks/>
          </p:cNvSpPr>
          <p:nvPr/>
        </p:nvSpPr>
        <p:spPr>
          <a:xfrm>
            <a:off x="2320943" y="2647993"/>
            <a:ext cx="9215528" cy="620569"/>
          </a:xfrm>
          <a:prstGeom prst="rect">
            <a:avLst/>
          </a:prstGeom>
          <a:solidFill>
            <a:srgbClr val="121B5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2009-present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8-pages</a:t>
            </a:r>
          </a:p>
        </p:txBody>
      </p:sp>
      <p:sp>
        <p:nvSpPr>
          <p:cNvPr id="13" name="Text Placeholder 54">
            <a:extLst>
              <a:ext uri="{FF2B5EF4-FFF2-40B4-BE49-F238E27FC236}">
                <a16:creationId xmlns:a16="http://schemas.microsoft.com/office/drawing/2014/main" id="{76FADC12-B4C6-32A4-5980-DE9841634DA0}"/>
              </a:ext>
            </a:extLst>
          </p:cNvPr>
          <p:cNvSpPr txBox="1">
            <a:spLocks/>
          </p:cNvSpPr>
          <p:nvPr/>
        </p:nvSpPr>
        <p:spPr>
          <a:xfrm>
            <a:off x="356991" y="1025042"/>
            <a:ext cx="4119316" cy="620569"/>
          </a:xfrm>
          <a:prstGeom prst="rect">
            <a:avLst/>
          </a:prstGeom>
          <a:solidFill>
            <a:srgbClr val="121B5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2007-2013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DHSC</a:t>
            </a:r>
          </a:p>
        </p:txBody>
      </p:sp>
      <p:sp>
        <p:nvSpPr>
          <p:cNvPr id="34" name="Text Placeholder 54">
            <a:extLst>
              <a:ext uri="{FF2B5EF4-FFF2-40B4-BE49-F238E27FC236}">
                <a16:creationId xmlns:a16="http://schemas.microsoft.com/office/drawing/2014/main" id="{61E3CC09-1BD0-1718-30FF-A55245D76FDC}"/>
              </a:ext>
            </a:extLst>
          </p:cNvPr>
          <p:cNvSpPr txBox="1">
            <a:spLocks/>
          </p:cNvSpPr>
          <p:nvPr/>
        </p:nvSpPr>
        <p:spPr>
          <a:xfrm>
            <a:off x="4572000" y="1025042"/>
            <a:ext cx="6928981" cy="620569"/>
          </a:xfrm>
          <a:prstGeom prst="rect">
            <a:avLst/>
          </a:prstGeom>
          <a:solidFill>
            <a:srgbClr val="1DAFA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2013-present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NHS England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BB3C6C-E115-E974-34BF-862589D4FD12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E324E3A-5229-D268-C9A1-1995A559B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9F9D30A-19F4-4961-0649-5EACC1133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8A19470-AAB4-0376-64DC-B11368F06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7450552-DF21-9837-3197-CD06A8DF2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F38BA35-5660-B036-4F47-A82F02C85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1E6CF4DD-7794-C52A-5714-12EB08AF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577EF9C-4A2D-8229-FB12-AF5E1BD05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E82D563-D775-9B78-2539-090511E7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972CC12E-FB34-ABF2-C707-FD96D2CF5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AABB6FF3-93BA-7796-AF90-2BDEBD718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10A22E7-465B-9BB8-AA13-AD8D2A9BD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D16D41F7-9B55-4C80-7F56-D8D4117DA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A54FD39-7E6C-B3AB-D010-479F4014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B334408-01DB-DFD7-E0BE-555CC3BB7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3135A30-6318-F113-C36D-11D9C8B74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10BF7922-FEF7-6D37-9DBB-A6C152443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Text Placeholder 54">
            <a:extLst>
              <a:ext uri="{FF2B5EF4-FFF2-40B4-BE49-F238E27FC236}">
                <a16:creationId xmlns:a16="http://schemas.microsoft.com/office/drawing/2014/main" id="{BAE17FF7-A701-C181-47B5-CD754C790B5E}"/>
              </a:ext>
            </a:extLst>
          </p:cNvPr>
          <p:cNvSpPr txBox="1">
            <a:spLocks/>
          </p:cNvSpPr>
          <p:nvPr/>
        </p:nvSpPr>
        <p:spPr>
          <a:xfrm>
            <a:off x="356992" y="3454520"/>
            <a:ext cx="873764" cy="620569"/>
          </a:xfrm>
          <a:prstGeom prst="rect">
            <a:avLst/>
          </a:prstGeom>
          <a:solidFill>
            <a:srgbClr val="121B5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2007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2-pages</a:t>
            </a:r>
          </a:p>
        </p:txBody>
      </p:sp>
      <p:sp>
        <p:nvSpPr>
          <p:cNvPr id="31" name="Text Placeholder 54">
            <a:extLst>
              <a:ext uri="{FF2B5EF4-FFF2-40B4-BE49-F238E27FC236}">
                <a16:creationId xmlns:a16="http://schemas.microsoft.com/office/drawing/2014/main" id="{222CF733-F055-BCA5-ECBB-1A311CA1B9C2}"/>
              </a:ext>
            </a:extLst>
          </p:cNvPr>
          <p:cNvSpPr txBox="1">
            <a:spLocks/>
          </p:cNvSpPr>
          <p:nvPr/>
        </p:nvSpPr>
        <p:spPr>
          <a:xfrm>
            <a:off x="4040371" y="3454520"/>
            <a:ext cx="3785191" cy="620569"/>
          </a:xfrm>
          <a:prstGeom prst="rect">
            <a:avLst/>
          </a:prstGeom>
          <a:solidFill>
            <a:srgbClr val="1DAFA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2012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Questionnaire redevelopment</a:t>
            </a:r>
          </a:p>
        </p:txBody>
      </p:sp>
      <p:sp>
        <p:nvSpPr>
          <p:cNvPr id="32" name="Text Placeholder 54">
            <a:extLst>
              <a:ext uri="{FF2B5EF4-FFF2-40B4-BE49-F238E27FC236}">
                <a16:creationId xmlns:a16="http://schemas.microsoft.com/office/drawing/2014/main" id="{BB18AD47-6C56-01D3-52C2-7FC5CEA083FE}"/>
              </a:ext>
            </a:extLst>
          </p:cNvPr>
          <p:cNvSpPr txBox="1">
            <a:spLocks/>
          </p:cNvSpPr>
          <p:nvPr/>
        </p:nvSpPr>
        <p:spPr>
          <a:xfrm>
            <a:off x="7942521" y="3454520"/>
            <a:ext cx="3593950" cy="620569"/>
          </a:xfrm>
          <a:prstGeom prst="rect">
            <a:avLst/>
          </a:prstGeom>
          <a:solidFill>
            <a:srgbClr val="121B5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2018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Questionnaire redevelopment</a:t>
            </a:r>
          </a:p>
        </p:txBody>
      </p:sp>
      <p:sp>
        <p:nvSpPr>
          <p:cNvPr id="33" name="Text Placeholder 54">
            <a:extLst>
              <a:ext uri="{FF2B5EF4-FFF2-40B4-BE49-F238E27FC236}">
                <a16:creationId xmlns:a16="http://schemas.microsoft.com/office/drawing/2014/main" id="{7F3FC73D-7FAF-C69B-D72F-CD3C4AB31A3B}"/>
              </a:ext>
            </a:extLst>
          </p:cNvPr>
          <p:cNvSpPr txBox="1">
            <a:spLocks/>
          </p:cNvSpPr>
          <p:nvPr/>
        </p:nvSpPr>
        <p:spPr>
          <a:xfrm>
            <a:off x="1272704" y="3459196"/>
            <a:ext cx="973235" cy="615893"/>
          </a:xfrm>
          <a:prstGeom prst="rect">
            <a:avLst/>
          </a:prstGeom>
          <a:solidFill>
            <a:srgbClr val="1DAFA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2008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4-pages</a:t>
            </a:r>
          </a:p>
        </p:txBody>
      </p:sp>
      <p:sp>
        <p:nvSpPr>
          <p:cNvPr id="40" name="Text Placeholder 54">
            <a:extLst>
              <a:ext uri="{FF2B5EF4-FFF2-40B4-BE49-F238E27FC236}">
                <a16:creationId xmlns:a16="http://schemas.microsoft.com/office/drawing/2014/main" id="{BB4B41E4-D4AF-1C8E-92F3-7BA0CEB72447}"/>
              </a:ext>
            </a:extLst>
          </p:cNvPr>
          <p:cNvSpPr txBox="1">
            <a:spLocks/>
          </p:cNvSpPr>
          <p:nvPr/>
        </p:nvSpPr>
        <p:spPr>
          <a:xfrm>
            <a:off x="2311533" y="3453460"/>
            <a:ext cx="1643779" cy="615893"/>
          </a:xfrm>
          <a:prstGeom prst="rect">
            <a:avLst/>
          </a:prstGeom>
          <a:solidFill>
            <a:srgbClr val="121B5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2009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Q redevelopment</a:t>
            </a:r>
          </a:p>
        </p:txBody>
      </p:sp>
      <p:sp>
        <p:nvSpPr>
          <p:cNvPr id="41" name="Text Placeholder 54">
            <a:extLst>
              <a:ext uri="{FF2B5EF4-FFF2-40B4-BE49-F238E27FC236}">
                <a16:creationId xmlns:a16="http://schemas.microsoft.com/office/drawing/2014/main" id="{391A4493-1449-0DD6-B60D-BB4DE7320105}"/>
              </a:ext>
            </a:extLst>
          </p:cNvPr>
          <p:cNvSpPr txBox="1">
            <a:spLocks/>
          </p:cNvSpPr>
          <p:nvPr/>
        </p:nvSpPr>
        <p:spPr>
          <a:xfrm>
            <a:off x="356991" y="4251783"/>
            <a:ext cx="3593949" cy="620569"/>
          </a:xfrm>
          <a:prstGeom prst="rect">
            <a:avLst/>
          </a:prstGeom>
          <a:solidFill>
            <a:srgbClr val="121B5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2007-2011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Sample design to measure QOF metrics</a:t>
            </a:r>
          </a:p>
        </p:txBody>
      </p:sp>
      <p:sp>
        <p:nvSpPr>
          <p:cNvPr id="43" name="Text Placeholder 54">
            <a:extLst>
              <a:ext uri="{FF2B5EF4-FFF2-40B4-BE49-F238E27FC236}">
                <a16:creationId xmlns:a16="http://schemas.microsoft.com/office/drawing/2014/main" id="{015FA4EB-5FC6-0F32-A6E9-8C5B33BAC4C3}"/>
              </a:ext>
            </a:extLst>
          </p:cNvPr>
          <p:cNvSpPr txBox="1">
            <a:spLocks/>
          </p:cNvSpPr>
          <p:nvPr/>
        </p:nvSpPr>
        <p:spPr>
          <a:xfrm>
            <a:off x="9864627" y="4251783"/>
            <a:ext cx="1671844" cy="620569"/>
          </a:xfrm>
          <a:prstGeom prst="rect">
            <a:avLst/>
          </a:prstGeom>
          <a:solidFill>
            <a:srgbClr val="121B5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2021-present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Sample from PDS</a:t>
            </a:r>
          </a:p>
        </p:txBody>
      </p:sp>
      <p:sp>
        <p:nvSpPr>
          <p:cNvPr id="44" name="Text Placeholder 54">
            <a:extLst>
              <a:ext uri="{FF2B5EF4-FFF2-40B4-BE49-F238E27FC236}">
                <a16:creationId xmlns:a16="http://schemas.microsoft.com/office/drawing/2014/main" id="{4219942F-B37D-4945-879C-4F37583355AF}"/>
              </a:ext>
            </a:extLst>
          </p:cNvPr>
          <p:cNvSpPr txBox="1">
            <a:spLocks/>
          </p:cNvSpPr>
          <p:nvPr/>
        </p:nvSpPr>
        <p:spPr>
          <a:xfrm>
            <a:off x="4040371" y="4268728"/>
            <a:ext cx="5699052" cy="615893"/>
          </a:xfrm>
          <a:prstGeom prst="rect">
            <a:avLst/>
          </a:prstGeom>
          <a:solidFill>
            <a:srgbClr val="1DAFA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2012-present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Sample design to provide equal CIs for practices</a:t>
            </a:r>
          </a:p>
        </p:txBody>
      </p:sp>
      <p:sp>
        <p:nvSpPr>
          <p:cNvPr id="46" name="Text Placeholder 54">
            <a:extLst>
              <a:ext uri="{FF2B5EF4-FFF2-40B4-BE49-F238E27FC236}">
                <a16:creationId xmlns:a16="http://schemas.microsoft.com/office/drawing/2014/main" id="{BAD94917-4C21-A3C3-1B40-983376F9CCBB}"/>
              </a:ext>
            </a:extLst>
          </p:cNvPr>
          <p:cNvSpPr txBox="1">
            <a:spLocks/>
          </p:cNvSpPr>
          <p:nvPr/>
        </p:nvSpPr>
        <p:spPr>
          <a:xfrm>
            <a:off x="356991" y="5070161"/>
            <a:ext cx="9382432" cy="620569"/>
          </a:xfrm>
          <a:prstGeom prst="rect">
            <a:avLst/>
          </a:prstGeom>
          <a:solidFill>
            <a:srgbClr val="121B5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2007-2023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Paper questionnaire in every mailing</a:t>
            </a:r>
          </a:p>
        </p:txBody>
      </p:sp>
      <p:sp>
        <p:nvSpPr>
          <p:cNvPr id="47" name="Text Placeholder 54">
            <a:extLst>
              <a:ext uri="{FF2B5EF4-FFF2-40B4-BE49-F238E27FC236}">
                <a16:creationId xmlns:a16="http://schemas.microsoft.com/office/drawing/2014/main" id="{9C0156DD-F995-3405-6464-E875C603E238}"/>
              </a:ext>
            </a:extLst>
          </p:cNvPr>
          <p:cNvSpPr txBox="1">
            <a:spLocks/>
          </p:cNvSpPr>
          <p:nvPr/>
        </p:nvSpPr>
        <p:spPr>
          <a:xfrm>
            <a:off x="9882958" y="5050934"/>
            <a:ext cx="1671844" cy="620569"/>
          </a:xfrm>
          <a:prstGeom prst="rect">
            <a:avLst/>
          </a:prstGeom>
          <a:solidFill>
            <a:srgbClr val="1DAFA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2021-present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+ text messages</a:t>
            </a:r>
          </a:p>
        </p:txBody>
      </p:sp>
    </p:spTree>
    <p:extLst>
      <p:ext uri="{BB962C8B-B14F-4D97-AF65-F5344CB8AC3E}">
        <p14:creationId xmlns:p14="http://schemas.microsoft.com/office/powerpoint/2010/main" val="16714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34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4E5E811E-1FB7-4670-BFA7-E7BF1CD6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701874"/>
            <a:ext cx="11299088" cy="715669"/>
          </a:xfrm>
        </p:spPr>
        <p:txBody>
          <a:bodyPr/>
          <a:lstStyle/>
          <a:p>
            <a:r>
              <a:rPr lang="en-GB" dirty="0"/>
              <a:t>2024 – the start of a new time series</a:t>
            </a:r>
          </a:p>
        </p:txBody>
      </p:sp>
      <p:sp>
        <p:nvSpPr>
          <p:cNvPr id="30" name="Text Box 1">
            <a:extLst>
              <a:ext uri="{FF2B5EF4-FFF2-40B4-BE49-F238E27FC236}">
                <a16:creationId xmlns:a16="http://schemas.microsoft.com/office/drawing/2014/main" id="{A08AD9B3-9DEA-4EC1-A20E-D7A18341F200}"/>
              </a:ext>
            </a:extLst>
          </p:cNvPr>
          <p:cNvSpPr txBox="1">
            <a:spLocks/>
          </p:cNvSpPr>
          <p:nvPr/>
        </p:nvSpPr>
        <p:spPr>
          <a:xfrm>
            <a:off x="353262" y="2434115"/>
            <a:ext cx="4622775" cy="2400657"/>
          </a:xfrm>
          <a:prstGeom prst="rect">
            <a:avLst/>
          </a:prstGeom>
          <a:noFill/>
          <a:effectLst/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50000"/>
              <a:buFont typeface="Barlow" panose="020B0406020202030204" pitchFamily="34" charset="0"/>
              <a:buNone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Barlow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Online first approach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Paper questionnaire in final mailing only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Aim to reduce costs and improve data quality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DCEB741E-6AD5-4610-8959-4FB4E307722B}"/>
              </a:ext>
            </a:extLst>
          </p:cNvPr>
          <p:cNvSpPr txBox="1">
            <a:spLocks/>
          </p:cNvSpPr>
          <p:nvPr/>
        </p:nvSpPr>
        <p:spPr>
          <a:xfrm>
            <a:off x="6164537" y="2460453"/>
            <a:ext cx="4622775" cy="1200329"/>
          </a:xfrm>
          <a:prstGeom prst="rect">
            <a:avLst/>
          </a:prstGeom>
          <a:noFill/>
          <a:effectLst/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50000"/>
              <a:buFont typeface="Barlow" panose="020B0406020202030204" pitchFamily="34" charset="0"/>
              <a:buNone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Barlow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Changes in how primary care services are delivered and how patients experience them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AB2544F-8407-9EFF-63D0-7D895D51F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8170" y="2278520"/>
            <a:ext cx="3569820" cy="0"/>
          </a:xfrm>
          <a:prstGeom prst="line">
            <a:avLst/>
          </a:prstGeom>
          <a:ln w="177800">
            <a:solidFill>
              <a:srgbClr val="00A499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AAE1B4-29C3-55F0-318A-583AF3BDB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11939" y="2278520"/>
            <a:ext cx="3508466" cy="0"/>
          </a:xfrm>
          <a:prstGeom prst="line">
            <a:avLst/>
          </a:prstGeom>
          <a:ln w="177800">
            <a:solidFill>
              <a:srgbClr val="222D96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19E7358-85CC-EA18-30D0-1C76BB698A40}"/>
              </a:ext>
            </a:extLst>
          </p:cNvPr>
          <p:cNvSpPr txBox="1">
            <a:spLocks/>
          </p:cNvSpPr>
          <p:nvPr/>
        </p:nvSpPr>
        <p:spPr>
          <a:xfrm>
            <a:off x="378055" y="1460295"/>
            <a:ext cx="2690821" cy="1045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00A499"/>
                </a:solidFill>
              </a:rPr>
              <a:t>Survey method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776AFC-3152-CA37-5307-82B5423322B9}"/>
              </a:ext>
            </a:extLst>
          </p:cNvPr>
          <p:cNvSpPr txBox="1">
            <a:spLocks/>
          </p:cNvSpPr>
          <p:nvPr/>
        </p:nvSpPr>
        <p:spPr>
          <a:xfrm>
            <a:off x="6204199" y="1460295"/>
            <a:ext cx="4154825" cy="1045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 panose="05020102010507070707" pitchFamily="18" charset="2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Barlow" panose="020B040602020203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rlow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222D96"/>
                </a:solidFill>
              </a:rPr>
              <a:t>Questionnaire content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CADF9B-B7AB-641B-FAAE-44EB3322BD88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4CD7CC5-E384-B3FF-4A4E-38CF0789E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0A82FC-A92C-3737-DEB9-74B0493D0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8D8C3C2-72E7-3379-5263-41BA481B2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7E75DDB-8385-6FDA-47CB-FE258F416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AA12C53-26FB-2E3A-7A28-2D19F1006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856DC86E-3AB1-82F8-C522-E14A34A16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E7AAEED-2A0F-4CB3-71BA-4FEAD66C3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2E5F7BB-DA9C-BF22-D901-F4632151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236FCF3-EA8C-524E-F096-6FCF67DE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408439B-C467-A43A-0026-AD4A842A1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69F09AB-B6CE-497A-41B1-2B98C93A8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99355AA-A22F-2AFE-28DF-CC4E05C41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9F1204D-628A-406A-6B15-24F2D5F1F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984409C-D072-7470-3DDF-4AFB6084D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84508DAF-7525-80F0-CE1B-C23F9FDC3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A36CB67-3D25-1133-1870-2F30F75574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1086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22EA-C3F3-6F25-5F7A-FC2ABEF7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A8B2D-841E-9C8C-CBB5-522F918D8F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37230" y="6279028"/>
            <a:ext cx="304370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9</a:t>
            </a:fld>
            <a:r>
              <a:rPr lang="en-GB"/>
              <a:t>  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FE8AAD-F613-B6CD-E8E1-3C17BEBE436B}"/>
              </a:ext>
            </a:extLst>
          </p:cNvPr>
          <p:cNvGrpSpPr/>
          <p:nvPr/>
        </p:nvGrpSpPr>
        <p:grpSpPr>
          <a:xfrm>
            <a:off x="449998" y="2933445"/>
            <a:ext cx="10479343" cy="2331014"/>
            <a:chOff x="437230" y="2560389"/>
            <a:chExt cx="10479343" cy="23310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DDE534-7DEC-EBE4-A241-D9226FCF8215}"/>
                </a:ext>
              </a:extLst>
            </p:cNvPr>
            <p:cNvGrpSpPr/>
            <p:nvPr/>
          </p:nvGrpSpPr>
          <p:grpSpPr>
            <a:xfrm>
              <a:off x="437230" y="2560391"/>
              <a:ext cx="10479343" cy="2331012"/>
              <a:chOff x="450000" y="3920959"/>
              <a:chExt cx="10479343" cy="2331012"/>
            </a:xfrm>
          </p:grpSpPr>
          <p:pic>
            <p:nvPicPr>
              <p:cNvPr id="12" name="Graphic 11" descr="Email with solid fill">
                <a:extLst>
                  <a:ext uri="{FF2B5EF4-FFF2-40B4-BE49-F238E27FC236}">
                    <a16:creationId xmlns:a16="http://schemas.microsoft.com/office/drawing/2014/main" id="{C27AA4AD-60CC-F2FD-9C0D-6BFA9029F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080705" y="4669651"/>
                <a:ext cx="811193" cy="811193"/>
              </a:xfrm>
              <a:prstGeom prst="rect">
                <a:avLst/>
              </a:prstGeom>
            </p:spPr>
          </p:pic>
          <p:sp>
            <p:nvSpPr>
              <p:cNvPr id="13" name="Text Placeholder 9">
                <a:extLst>
                  <a:ext uri="{FF2B5EF4-FFF2-40B4-BE49-F238E27FC236}">
                    <a16:creationId xmlns:a16="http://schemas.microsoft.com/office/drawing/2014/main" id="{E526F6AD-A3A9-3BA9-56A8-81C195076F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000" y="4034093"/>
                <a:ext cx="2578458" cy="1491376"/>
              </a:xfrm>
              <a:prstGeom prst="rect">
                <a:avLst/>
              </a:prstGeom>
              <a:solidFill>
                <a:srgbClr val="1DAFAD"/>
              </a:solidFill>
            </p:spPr>
            <p:txBody>
              <a:bodyPr vert="horz" lIns="72000" tIns="72000" rIns="72000" bIns="7200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SzPct val="50000"/>
                  <a:buFont typeface="HelveticaNeueLT Std Lt Cn" panose="020B0406020202030204" pitchFamily="34" charset="0"/>
                  <a:buNone/>
                  <a:defRPr sz="2400" b="1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SzPct val="80000"/>
                  <a:buFont typeface="Segoe UI" panose="020B0502040204020203" pitchFamily="34" charset="0"/>
                  <a:buChar char="●"/>
                  <a:defRPr sz="2400" b="1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-2603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‒"/>
                  <a:defRPr sz="2400" b="1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87425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2400" b="1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62063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500"/>
                  </a:spcAft>
                  <a:buFont typeface="HelveticaNeueLT Std Lt Cn" panose="020B0406020202030204" pitchFamily="34" charset="0"/>
                  <a:buChar char="−"/>
                  <a:defRPr sz="2400" b="1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701800" indent="4064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Pct val="50000"/>
                  <a:buFont typeface="HelveticaNeueLT Std Lt Cn" panose="020B0406020202030204" pitchFamily="34" charset="0"/>
                  <a:buNone/>
                  <a:tabLst/>
                  <a:defRPr/>
                </a:pPr>
                <a:r>
                  <a:rPr kumimoji="0" lang="en-GB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Sequential push-to-web</a:t>
                </a:r>
              </a:p>
            </p:txBody>
          </p:sp>
          <p:pic>
            <p:nvPicPr>
              <p:cNvPr id="14" name="Graphic 13" descr="Email with solid fill">
                <a:extLst>
                  <a:ext uri="{FF2B5EF4-FFF2-40B4-BE49-F238E27FC236}">
                    <a16:creationId xmlns:a16="http://schemas.microsoft.com/office/drawing/2014/main" id="{69096BE9-16F8-F7AC-38A5-AFB364C44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353835" y="4218240"/>
                <a:ext cx="811193" cy="811193"/>
              </a:xfrm>
              <a:prstGeom prst="rect">
                <a:avLst/>
              </a:prstGeom>
            </p:spPr>
          </p:pic>
          <p:pic>
            <p:nvPicPr>
              <p:cNvPr id="15" name="Graphic 14" descr="Email with solid fill">
                <a:extLst>
                  <a:ext uri="{FF2B5EF4-FFF2-40B4-BE49-F238E27FC236}">
                    <a16:creationId xmlns:a16="http://schemas.microsoft.com/office/drawing/2014/main" id="{20BD4464-43CC-D7ED-6FB6-032FB1319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011750" y="4326556"/>
                <a:ext cx="686191" cy="686191"/>
              </a:xfrm>
              <a:prstGeom prst="rect">
                <a:avLst/>
              </a:prstGeom>
            </p:spPr>
          </p:pic>
          <p:pic>
            <p:nvPicPr>
              <p:cNvPr id="16" name="Graphic 15" descr="Open envelope with solid fill">
                <a:extLst>
                  <a:ext uri="{FF2B5EF4-FFF2-40B4-BE49-F238E27FC236}">
                    <a16:creationId xmlns:a16="http://schemas.microsoft.com/office/drawing/2014/main" id="{A12B7B23-B0B5-BAE2-4F4C-1C8B9C0AE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540282" y="4326556"/>
                <a:ext cx="686191" cy="686191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0706A7B-8166-139F-923C-9C15FCC98379}"/>
                  </a:ext>
                </a:extLst>
              </p:cNvPr>
              <p:cNvGrpSpPr/>
              <p:nvPr/>
            </p:nvGrpSpPr>
            <p:grpSpPr>
              <a:xfrm>
                <a:off x="4593986" y="4243240"/>
                <a:ext cx="811193" cy="811193"/>
                <a:chOff x="4302164" y="3416942"/>
                <a:chExt cx="811193" cy="811193"/>
              </a:xfrm>
            </p:grpSpPr>
            <p:pic>
              <p:nvPicPr>
                <p:cNvPr id="31" name="Graphic 30" descr="Smart Phone with solid fill">
                  <a:extLst>
                    <a:ext uri="{FF2B5EF4-FFF2-40B4-BE49-F238E27FC236}">
                      <a16:creationId xmlns:a16="http://schemas.microsoft.com/office/drawing/2014/main" id="{801848E6-196B-81A4-31F2-3966481359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02164" y="3416942"/>
                  <a:ext cx="811193" cy="811193"/>
                </a:xfrm>
                <a:prstGeom prst="rect">
                  <a:avLst/>
                </a:prstGeom>
              </p:spPr>
            </p:pic>
            <p:pic>
              <p:nvPicPr>
                <p:cNvPr id="32" name="Graphic 31" descr="Chat bubble with solid fill">
                  <a:extLst>
                    <a:ext uri="{FF2B5EF4-FFF2-40B4-BE49-F238E27FC236}">
                      <a16:creationId xmlns:a16="http://schemas.microsoft.com/office/drawing/2014/main" id="{001C94B2-77D2-5371-3A8B-C2796BF2A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12988" y="3647702"/>
                  <a:ext cx="374674" cy="374674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90369A0-AB35-F902-6E40-5F33A87B2E64}"/>
                  </a:ext>
                </a:extLst>
              </p:cNvPr>
              <p:cNvGrpSpPr/>
              <p:nvPr/>
            </p:nvGrpSpPr>
            <p:grpSpPr>
              <a:xfrm>
                <a:off x="7298513" y="4230740"/>
                <a:ext cx="811193" cy="811193"/>
                <a:chOff x="4609959" y="3416942"/>
                <a:chExt cx="811193" cy="811193"/>
              </a:xfrm>
            </p:grpSpPr>
            <p:pic>
              <p:nvPicPr>
                <p:cNvPr id="29" name="Graphic 28" descr="Smart Phone with solid fill">
                  <a:extLst>
                    <a:ext uri="{FF2B5EF4-FFF2-40B4-BE49-F238E27FC236}">
                      <a16:creationId xmlns:a16="http://schemas.microsoft.com/office/drawing/2014/main" id="{1BD1B56D-401C-0B16-B7DB-2B2C853A14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09959" y="3416942"/>
                  <a:ext cx="811193" cy="811193"/>
                </a:xfrm>
                <a:prstGeom prst="rect">
                  <a:avLst/>
                </a:prstGeom>
              </p:spPr>
            </p:pic>
            <p:pic>
              <p:nvPicPr>
                <p:cNvPr id="30" name="Graphic 29" descr="Chat bubble with solid fill">
                  <a:extLst>
                    <a:ext uri="{FF2B5EF4-FFF2-40B4-BE49-F238E27FC236}">
                      <a16:creationId xmlns:a16="http://schemas.microsoft.com/office/drawing/2014/main" id="{92F2BEDF-6C05-A24D-A5C8-D136CF5018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0796" y="3647702"/>
                  <a:ext cx="374674" cy="374674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F539A9F-DE9F-7CBC-865F-E14116DA983E}"/>
                  </a:ext>
                </a:extLst>
              </p:cNvPr>
              <p:cNvGrpSpPr/>
              <p:nvPr/>
            </p:nvGrpSpPr>
            <p:grpSpPr>
              <a:xfrm>
                <a:off x="10118150" y="4218240"/>
                <a:ext cx="811193" cy="811193"/>
                <a:chOff x="4863457" y="3416942"/>
                <a:chExt cx="811193" cy="811193"/>
              </a:xfrm>
            </p:grpSpPr>
            <p:pic>
              <p:nvPicPr>
                <p:cNvPr id="27" name="Graphic 26" descr="Smart Phone with solid fill">
                  <a:extLst>
                    <a:ext uri="{FF2B5EF4-FFF2-40B4-BE49-F238E27FC236}">
                      <a16:creationId xmlns:a16="http://schemas.microsoft.com/office/drawing/2014/main" id="{797F562C-0104-BB2B-E266-E89D21F11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457" y="3416942"/>
                  <a:ext cx="811193" cy="811193"/>
                </a:xfrm>
                <a:prstGeom prst="rect">
                  <a:avLst/>
                </a:prstGeom>
              </p:spPr>
            </p:pic>
            <p:pic>
              <p:nvPicPr>
                <p:cNvPr id="28" name="Graphic 27" descr="Chat bubble with solid fill">
                  <a:extLst>
                    <a:ext uri="{FF2B5EF4-FFF2-40B4-BE49-F238E27FC236}">
                      <a16:creationId xmlns:a16="http://schemas.microsoft.com/office/drawing/2014/main" id="{15ACD3BE-CCE1-70AD-84A9-7ABEA3347F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4294" y="3647702"/>
                  <a:ext cx="374674" cy="374674"/>
                </a:xfrm>
                <a:prstGeom prst="rect">
                  <a:avLst/>
                </a:prstGeom>
              </p:spPr>
            </p:pic>
          </p:grpSp>
          <p:sp>
            <p:nvSpPr>
              <p:cNvPr id="20" name="Arrow: Curved Up 19">
                <a:extLst>
                  <a:ext uri="{FF2B5EF4-FFF2-40B4-BE49-F238E27FC236}">
                    <a16:creationId xmlns:a16="http://schemas.microsoft.com/office/drawing/2014/main" id="{3389B15E-E5AC-85B9-D113-C7A0054BD341}"/>
                  </a:ext>
                </a:extLst>
              </p:cNvPr>
              <p:cNvSpPr/>
              <p:nvPr/>
            </p:nvSpPr>
            <p:spPr>
              <a:xfrm>
                <a:off x="4400443" y="5525469"/>
                <a:ext cx="2183203" cy="388853"/>
              </a:xfrm>
              <a:prstGeom prst="curvedUpArrow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Arrow: Curved Up 20">
                <a:extLst>
                  <a:ext uri="{FF2B5EF4-FFF2-40B4-BE49-F238E27FC236}">
                    <a16:creationId xmlns:a16="http://schemas.microsoft.com/office/drawing/2014/main" id="{220B3E77-1A60-B1A1-B092-B6104F9153BC}"/>
                  </a:ext>
                </a:extLst>
              </p:cNvPr>
              <p:cNvSpPr/>
              <p:nvPr/>
            </p:nvSpPr>
            <p:spPr>
              <a:xfrm>
                <a:off x="7104162" y="5525469"/>
                <a:ext cx="2183203" cy="388853"/>
              </a:xfrm>
              <a:prstGeom prst="curvedUpArrow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F5266AF-4623-FFC7-A89A-434893164B76}"/>
                  </a:ext>
                </a:extLst>
              </p:cNvPr>
              <p:cNvSpPr/>
              <p:nvPr/>
            </p:nvSpPr>
            <p:spPr>
              <a:xfrm>
                <a:off x="4904214" y="5908568"/>
                <a:ext cx="1103229" cy="3434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+3 </a:t>
                </a:r>
                <a:r>
                  <a:rPr kumimoji="0" lang="en-GB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wks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E8883D3-2A44-3966-0189-ABE1218BEB19}"/>
                  </a:ext>
                </a:extLst>
              </p:cNvPr>
              <p:cNvSpPr/>
              <p:nvPr/>
            </p:nvSpPr>
            <p:spPr>
              <a:xfrm>
                <a:off x="7575204" y="5908568"/>
                <a:ext cx="1103229" cy="3434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+3 </a:t>
                </a:r>
                <a:r>
                  <a:rPr kumimoji="0" lang="en-GB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wks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7C4EF0C-4BF1-D7A4-E28A-4111ABBF7525}"/>
                  </a:ext>
                </a:extLst>
              </p:cNvPr>
              <p:cNvGrpSpPr/>
              <p:nvPr/>
            </p:nvGrpSpPr>
            <p:grpSpPr>
              <a:xfrm>
                <a:off x="6080705" y="3920959"/>
                <a:ext cx="811193" cy="811193"/>
                <a:chOff x="4555647" y="3416942"/>
                <a:chExt cx="811193" cy="811193"/>
              </a:xfrm>
            </p:grpSpPr>
            <p:pic>
              <p:nvPicPr>
                <p:cNvPr id="25" name="Graphic 24" descr="Smart Phone with solid fill">
                  <a:extLst>
                    <a:ext uri="{FF2B5EF4-FFF2-40B4-BE49-F238E27FC236}">
                      <a16:creationId xmlns:a16="http://schemas.microsoft.com/office/drawing/2014/main" id="{32A39FB3-26AB-21EE-382B-5FBC94FE8D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55647" y="3416942"/>
                  <a:ext cx="811193" cy="811193"/>
                </a:xfrm>
                <a:prstGeom prst="rect">
                  <a:avLst/>
                </a:prstGeom>
              </p:spPr>
            </p:pic>
            <p:pic>
              <p:nvPicPr>
                <p:cNvPr id="26" name="Graphic 25" descr="Chat bubble with solid fill">
                  <a:extLst>
                    <a:ext uri="{FF2B5EF4-FFF2-40B4-BE49-F238E27FC236}">
                      <a16:creationId xmlns:a16="http://schemas.microsoft.com/office/drawing/2014/main" id="{E79BBC83-FF0B-D562-7AEF-61E080326E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66484" y="3647702"/>
                  <a:ext cx="374674" cy="374674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BDB77-F771-3CBA-7400-78D133A7BE00}"/>
                </a:ext>
              </a:extLst>
            </p:cNvPr>
            <p:cNvCxnSpPr/>
            <p:nvPr/>
          </p:nvCxnSpPr>
          <p:spPr>
            <a:xfrm>
              <a:off x="4380284" y="2560391"/>
              <a:ext cx="0" cy="140200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874716-F45A-F5F8-F596-535141CD1BDF}"/>
                </a:ext>
              </a:extLst>
            </p:cNvPr>
            <p:cNvCxnSpPr/>
            <p:nvPr/>
          </p:nvCxnSpPr>
          <p:spPr>
            <a:xfrm>
              <a:off x="5724381" y="2574763"/>
              <a:ext cx="0" cy="140200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150E25A-1421-12E9-BCB4-2B19D52DD6D4}"/>
                </a:ext>
              </a:extLst>
            </p:cNvPr>
            <p:cNvCxnSpPr/>
            <p:nvPr/>
          </p:nvCxnSpPr>
          <p:spPr>
            <a:xfrm>
              <a:off x="7109755" y="2587263"/>
              <a:ext cx="0" cy="140200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4F00BF8-7163-EE80-ED0B-2DE8F36AFC60}"/>
                </a:ext>
              </a:extLst>
            </p:cNvPr>
            <p:cNvCxnSpPr/>
            <p:nvPr/>
          </p:nvCxnSpPr>
          <p:spPr>
            <a:xfrm>
              <a:off x="8408395" y="2596602"/>
              <a:ext cx="0" cy="140200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88108D-0032-4C39-948F-08D1F89AB56D}"/>
                </a:ext>
              </a:extLst>
            </p:cNvPr>
            <p:cNvCxnSpPr/>
            <p:nvPr/>
          </p:nvCxnSpPr>
          <p:spPr>
            <a:xfrm>
              <a:off x="9830868" y="2560389"/>
              <a:ext cx="0" cy="140200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hlinkClick r:id="" action="ppaction://noaction"/>
            <a:extLst>
              <a:ext uri="{FF2B5EF4-FFF2-40B4-BE49-F238E27FC236}">
                <a16:creationId xmlns:a16="http://schemas.microsoft.com/office/drawing/2014/main" id="{E7965AF5-E58F-48C3-26BF-7F545810E4BA}"/>
              </a:ext>
            </a:extLst>
          </p:cNvPr>
          <p:cNvSpPr/>
          <p:nvPr/>
        </p:nvSpPr>
        <p:spPr>
          <a:xfrm>
            <a:off x="3028456" y="1172767"/>
            <a:ext cx="2648060" cy="1668055"/>
          </a:xfrm>
          <a:prstGeom prst="rect">
            <a:avLst/>
          </a:prstGeom>
          <a:solidFill>
            <a:srgbClr val="121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chemeClr val="bg1"/>
                </a:solidFill>
              </a:rPr>
              <a:t>January </a:t>
            </a:r>
          </a:p>
          <a:p>
            <a:pPr algn="ctr">
              <a:lnSpc>
                <a:spcPct val="110000"/>
              </a:lnSpc>
            </a:pPr>
            <a:endParaRPr lang="en-GB" sz="14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chemeClr val="bg1"/>
                </a:solidFill>
              </a:rPr>
              <a:t>Letter with invitation and details to complete survey online</a:t>
            </a:r>
          </a:p>
          <a:p>
            <a:pPr algn="ctr">
              <a:lnSpc>
                <a:spcPct val="110000"/>
              </a:lnSpc>
            </a:pPr>
            <a:endParaRPr lang="en-GB" sz="14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chemeClr val="bg1"/>
                </a:solidFill>
              </a:rPr>
              <a:t>Text message (+1 week)</a:t>
            </a:r>
          </a:p>
        </p:txBody>
      </p:sp>
      <p:sp>
        <p:nvSpPr>
          <p:cNvPr id="34" name="Rectangle 33">
            <a:hlinkClick r:id="" action="ppaction://noaction"/>
            <a:extLst>
              <a:ext uri="{FF2B5EF4-FFF2-40B4-BE49-F238E27FC236}">
                <a16:creationId xmlns:a16="http://schemas.microsoft.com/office/drawing/2014/main" id="{97E7823A-7A73-14E3-4E2D-4D92C7E533D3}"/>
              </a:ext>
            </a:extLst>
          </p:cNvPr>
          <p:cNvSpPr/>
          <p:nvPr/>
        </p:nvSpPr>
        <p:spPr>
          <a:xfrm>
            <a:off x="5760062" y="1170516"/>
            <a:ext cx="2648060" cy="1668056"/>
          </a:xfrm>
          <a:prstGeom prst="rect">
            <a:avLst/>
          </a:prstGeom>
          <a:solidFill>
            <a:srgbClr val="1DA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chemeClr val="bg1"/>
                </a:solidFill>
              </a:rPr>
              <a:t>Early February</a:t>
            </a:r>
          </a:p>
          <a:p>
            <a:pPr algn="ctr">
              <a:lnSpc>
                <a:spcPct val="110000"/>
              </a:lnSpc>
            </a:pPr>
            <a:endParaRPr lang="en-GB" sz="14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chemeClr val="bg1"/>
                </a:solidFill>
              </a:rPr>
              <a:t>E-letter </a:t>
            </a:r>
          </a:p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chemeClr val="bg1"/>
                </a:solidFill>
              </a:rPr>
              <a:t>OR Letter if no mobile number</a:t>
            </a:r>
          </a:p>
          <a:p>
            <a:pPr algn="ctr">
              <a:lnSpc>
                <a:spcPct val="110000"/>
              </a:lnSpc>
            </a:pPr>
            <a:endParaRPr lang="en-GB" sz="14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chemeClr val="bg1"/>
                </a:solidFill>
              </a:rPr>
              <a:t>Text message (+1 week)</a:t>
            </a:r>
          </a:p>
        </p:txBody>
      </p:sp>
      <p:sp>
        <p:nvSpPr>
          <p:cNvPr id="35" name="Rectangle 34">
            <a:hlinkClick r:id="" action="ppaction://noaction"/>
            <a:extLst>
              <a:ext uri="{FF2B5EF4-FFF2-40B4-BE49-F238E27FC236}">
                <a16:creationId xmlns:a16="http://schemas.microsoft.com/office/drawing/2014/main" id="{1B8D7227-A78D-2DC5-5C8E-8116D923BBFB}"/>
              </a:ext>
            </a:extLst>
          </p:cNvPr>
          <p:cNvSpPr/>
          <p:nvPr/>
        </p:nvSpPr>
        <p:spPr>
          <a:xfrm>
            <a:off x="8491668" y="1170516"/>
            <a:ext cx="2640532" cy="1668056"/>
          </a:xfrm>
          <a:prstGeom prst="rect">
            <a:avLst/>
          </a:prstGeom>
          <a:solidFill>
            <a:srgbClr val="121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chemeClr val="bg1"/>
                </a:solidFill>
              </a:rPr>
              <a:t>Late February</a:t>
            </a:r>
          </a:p>
          <a:p>
            <a:pPr algn="ctr">
              <a:lnSpc>
                <a:spcPct val="110000"/>
              </a:lnSpc>
            </a:pPr>
            <a:endParaRPr lang="en-GB" sz="14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chemeClr val="bg1"/>
                </a:solidFill>
              </a:rPr>
              <a:t>Letter with paper questionnaire</a:t>
            </a:r>
          </a:p>
          <a:p>
            <a:pPr algn="ctr">
              <a:lnSpc>
                <a:spcPct val="110000"/>
              </a:lnSpc>
            </a:pPr>
            <a:endParaRPr lang="en-GB" sz="1400" b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chemeClr val="bg1"/>
                </a:solidFill>
              </a:rPr>
              <a:t>Text message (+1 week)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CC7299-957F-E1A1-F827-93D9EBCD2B8C}"/>
              </a:ext>
            </a:extLst>
          </p:cNvPr>
          <p:cNvGrpSpPr>
            <a:grpSpLocks noChangeAspect="1"/>
          </p:cNvGrpSpPr>
          <p:nvPr/>
        </p:nvGrpSpPr>
        <p:grpSpPr>
          <a:xfrm>
            <a:off x="9864627" y="6462000"/>
            <a:ext cx="1120833" cy="180000"/>
            <a:chOff x="1169988" y="2413000"/>
            <a:chExt cx="8323263" cy="1336675"/>
          </a:xfrm>
          <a:solidFill>
            <a:srgbClr val="0072CE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D1B5A1C0-AF5A-5070-93A1-03A705D6F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2795588"/>
              <a:ext cx="523875" cy="579438"/>
            </a:xfrm>
            <a:custGeom>
              <a:avLst/>
              <a:gdLst>
                <a:gd name="T0" fmla="*/ 40 w 68"/>
                <a:gd name="T1" fmla="*/ 44 h 74"/>
                <a:gd name="T2" fmla="*/ 53 w 68"/>
                <a:gd name="T3" fmla="*/ 44 h 74"/>
                <a:gd name="T4" fmla="*/ 53 w 68"/>
                <a:gd name="T5" fmla="*/ 56 h 74"/>
                <a:gd name="T6" fmla="*/ 47 w 68"/>
                <a:gd name="T7" fmla="*/ 58 h 74"/>
                <a:gd name="T8" fmla="*/ 38 w 68"/>
                <a:gd name="T9" fmla="*/ 59 h 74"/>
                <a:gd name="T10" fmla="*/ 29 w 68"/>
                <a:gd name="T11" fmla="*/ 58 h 74"/>
                <a:gd name="T12" fmla="*/ 22 w 68"/>
                <a:gd name="T13" fmla="*/ 53 h 74"/>
                <a:gd name="T14" fmla="*/ 18 w 68"/>
                <a:gd name="T15" fmla="*/ 46 h 74"/>
                <a:gd name="T16" fmla="*/ 18 w 68"/>
                <a:gd name="T17" fmla="*/ 28 h 74"/>
                <a:gd name="T18" fmla="*/ 22 w 68"/>
                <a:gd name="T19" fmla="*/ 20 h 74"/>
                <a:gd name="T20" fmla="*/ 29 w 68"/>
                <a:gd name="T21" fmla="*/ 16 h 74"/>
                <a:gd name="T22" fmla="*/ 38 w 68"/>
                <a:gd name="T23" fmla="*/ 14 h 74"/>
                <a:gd name="T24" fmla="*/ 48 w 68"/>
                <a:gd name="T25" fmla="*/ 16 h 74"/>
                <a:gd name="T26" fmla="*/ 55 w 68"/>
                <a:gd name="T27" fmla="*/ 21 h 74"/>
                <a:gd name="T28" fmla="*/ 66 w 68"/>
                <a:gd name="T29" fmla="*/ 9 h 74"/>
                <a:gd name="T30" fmla="*/ 54 w 68"/>
                <a:gd name="T31" fmla="*/ 2 h 74"/>
                <a:gd name="T32" fmla="*/ 38 w 68"/>
                <a:gd name="T33" fmla="*/ 0 h 74"/>
                <a:gd name="T34" fmla="*/ 23 w 68"/>
                <a:gd name="T35" fmla="*/ 2 h 74"/>
                <a:gd name="T36" fmla="*/ 11 w 68"/>
                <a:gd name="T37" fmla="*/ 10 h 74"/>
                <a:gd name="T38" fmla="*/ 3 w 68"/>
                <a:gd name="T39" fmla="*/ 21 h 74"/>
                <a:gd name="T40" fmla="*/ 0 w 68"/>
                <a:gd name="T41" fmla="*/ 37 h 74"/>
                <a:gd name="T42" fmla="*/ 3 w 68"/>
                <a:gd name="T43" fmla="*/ 52 h 74"/>
                <a:gd name="T44" fmla="*/ 11 w 68"/>
                <a:gd name="T45" fmla="*/ 64 h 74"/>
                <a:gd name="T46" fmla="*/ 23 w 68"/>
                <a:gd name="T47" fmla="*/ 71 h 74"/>
                <a:gd name="T48" fmla="*/ 38 w 68"/>
                <a:gd name="T49" fmla="*/ 74 h 74"/>
                <a:gd name="T50" fmla="*/ 53 w 68"/>
                <a:gd name="T51" fmla="*/ 72 h 74"/>
                <a:gd name="T52" fmla="*/ 68 w 68"/>
                <a:gd name="T53" fmla="*/ 67 h 74"/>
                <a:gd name="T54" fmla="*/ 68 w 68"/>
                <a:gd name="T55" fmla="*/ 30 h 74"/>
                <a:gd name="T56" fmla="*/ 40 w 68"/>
                <a:gd name="T57" fmla="*/ 30 h 74"/>
                <a:gd name="T58" fmla="*/ 40 w 68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74">
                  <a:moveTo>
                    <a:pt x="40" y="44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7"/>
                    <a:pt x="49" y="58"/>
                    <a:pt x="47" y="58"/>
                  </a:cubicBezTo>
                  <a:cubicBezTo>
                    <a:pt x="44" y="59"/>
                    <a:pt x="41" y="60"/>
                    <a:pt x="38" y="59"/>
                  </a:cubicBezTo>
                  <a:cubicBezTo>
                    <a:pt x="35" y="60"/>
                    <a:pt x="32" y="59"/>
                    <a:pt x="29" y="58"/>
                  </a:cubicBezTo>
                  <a:cubicBezTo>
                    <a:pt x="26" y="57"/>
                    <a:pt x="24" y="55"/>
                    <a:pt x="22" y="53"/>
                  </a:cubicBezTo>
                  <a:cubicBezTo>
                    <a:pt x="20" y="51"/>
                    <a:pt x="19" y="49"/>
                    <a:pt x="18" y="46"/>
                  </a:cubicBezTo>
                  <a:cubicBezTo>
                    <a:pt x="16" y="40"/>
                    <a:pt x="16" y="34"/>
                    <a:pt x="18" y="28"/>
                  </a:cubicBezTo>
                  <a:cubicBezTo>
                    <a:pt x="19" y="25"/>
                    <a:pt x="20" y="23"/>
                    <a:pt x="22" y="20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32" y="15"/>
                    <a:pt x="35" y="14"/>
                    <a:pt x="38" y="14"/>
                  </a:cubicBezTo>
                  <a:cubicBezTo>
                    <a:pt x="42" y="14"/>
                    <a:pt x="45" y="14"/>
                    <a:pt x="48" y="16"/>
                  </a:cubicBezTo>
                  <a:cubicBezTo>
                    <a:pt x="51" y="17"/>
                    <a:pt x="53" y="19"/>
                    <a:pt x="55" y="2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49" y="0"/>
                    <a:pt x="43" y="0"/>
                    <a:pt x="38" y="0"/>
                  </a:cubicBezTo>
                  <a:cubicBezTo>
                    <a:pt x="33" y="0"/>
                    <a:pt x="28" y="0"/>
                    <a:pt x="23" y="2"/>
                  </a:cubicBezTo>
                  <a:cubicBezTo>
                    <a:pt x="18" y="4"/>
                    <a:pt x="14" y="6"/>
                    <a:pt x="11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6"/>
                    <a:pt x="0" y="31"/>
                    <a:pt x="0" y="37"/>
                  </a:cubicBezTo>
                  <a:cubicBezTo>
                    <a:pt x="0" y="42"/>
                    <a:pt x="1" y="47"/>
                    <a:pt x="3" y="52"/>
                  </a:cubicBezTo>
                  <a:cubicBezTo>
                    <a:pt x="5" y="56"/>
                    <a:pt x="7" y="60"/>
                    <a:pt x="11" y="64"/>
                  </a:cubicBezTo>
                  <a:cubicBezTo>
                    <a:pt x="14" y="67"/>
                    <a:pt x="18" y="70"/>
                    <a:pt x="23" y="71"/>
                  </a:cubicBezTo>
                  <a:cubicBezTo>
                    <a:pt x="28" y="73"/>
                    <a:pt x="33" y="74"/>
                    <a:pt x="38" y="74"/>
                  </a:cubicBezTo>
                  <a:cubicBezTo>
                    <a:pt x="43" y="74"/>
                    <a:pt x="48" y="73"/>
                    <a:pt x="53" y="72"/>
                  </a:cubicBezTo>
                  <a:cubicBezTo>
                    <a:pt x="58" y="71"/>
                    <a:pt x="63" y="69"/>
                    <a:pt x="68" y="6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7E7FB9AE-6281-AC9C-CDF7-01785812E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803525"/>
              <a:ext cx="415925" cy="555625"/>
            </a:xfrm>
            <a:custGeom>
              <a:avLst/>
              <a:gdLst>
                <a:gd name="T0" fmla="*/ 36 w 54"/>
                <a:gd name="T1" fmla="*/ 26 h 71"/>
                <a:gd name="T2" fmla="*/ 34 w 54"/>
                <a:gd name="T3" fmla="*/ 28 h 71"/>
                <a:gd name="T4" fmla="*/ 31 w 54"/>
                <a:gd name="T5" fmla="*/ 30 h 71"/>
                <a:gd name="T6" fmla="*/ 27 w 54"/>
                <a:gd name="T7" fmla="*/ 30 h 71"/>
                <a:gd name="T8" fmla="*/ 16 w 54"/>
                <a:gd name="T9" fmla="*/ 30 h 71"/>
                <a:gd name="T10" fmla="*/ 16 w 54"/>
                <a:gd name="T11" fmla="*/ 14 h 71"/>
                <a:gd name="T12" fmla="*/ 24 w 54"/>
                <a:gd name="T13" fmla="*/ 14 h 71"/>
                <a:gd name="T14" fmla="*/ 29 w 54"/>
                <a:gd name="T15" fmla="*/ 14 h 71"/>
                <a:gd name="T16" fmla="*/ 33 w 54"/>
                <a:gd name="T17" fmla="*/ 15 h 71"/>
                <a:gd name="T18" fmla="*/ 36 w 54"/>
                <a:gd name="T19" fmla="*/ 17 h 71"/>
                <a:gd name="T20" fmla="*/ 37 w 54"/>
                <a:gd name="T21" fmla="*/ 22 h 71"/>
                <a:gd name="T22" fmla="*/ 36 w 54"/>
                <a:gd name="T23" fmla="*/ 26 h 71"/>
                <a:gd name="T24" fmla="*/ 46 w 54"/>
                <a:gd name="T25" fmla="*/ 5 h 71"/>
                <a:gd name="T26" fmla="*/ 37 w 54"/>
                <a:gd name="T27" fmla="*/ 1 h 71"/>
                <a:gd name="T28" fmla="*/ 27 w 54"/>
                <a:gd name="T29" fmla="*/ 0 h 71"/>
                <a:gd name="T30" fmla="*/ 0 w 54"/>
                <a:gd name="T31" fmla="*/ 0 h 71"/>
                <a:gd name="T32" fmla="*/ 0 w 54"/>
                <a:gd name="T33" fmla="*/ 71 h 71"/>
                <a:gd name="T34" fmla="*/ 16 w 54"/>
                <a:gd name="T35" fmla="*/ 71 h 71"/>
                <a:gd name="T36" fmla="*/ 16 w 54"/>
                <a:gd name="T37" fmla="*/ 43 h 71"/>
                <a:gd name="T38" fmla="*/ 27 w 54"/>
                <a:gd name="T39" fmla="*/ 43 h 71"/>
                <a:gd name="T40" fmla="*/ 38 w 54"/>
                <a:gd name="T41" fmla="*/ 42 h 71"/>
                <a:gd name="T42" fmla="*/ 46 w 54"/>
                <a:gd name="T43" fmla="*/ 39 h 71"/>
                <a:gd name="T44" fmla="*/ 52 w 54"/>
                <a:gd name="T45" fmla="*/ 32 h 71"/>
                <a:gd name="T46" fmla="*/ 54 w 54"/>
                <a:gd name="T47" fmla="*/ 22 h 71"/>
                <a:gd name="T48" fmla="*/ 51 w 54"/>
                <a:gd name="T49" fmla="*/ 11 h 71"/>
                <a:gd name="T50" fmla="*/ 46 w 54"/>
                <a:gd name="T5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1">
                  <a:moveTo>
                    <a:pt x="36" y="26"/>
                  </a:moveTo>
                  <a:cubicBezTo>
                    <a:pt x="36" y="27"/>
                    <a:pt x="35" y="28"/>
                    <a:pt x="34" y="28"/>
                  </a:cubicBezTo>
                  <a:cubicBezTo>
                    <a:pt x="33" y="29"/>
                    <a:pt x="32" y="30"/>
                    <a:pt x="31" y="30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7" y="14"/>
                    <a:pt x="29" y="14"/>
                  </a:cubicBezTo>
                  <a:cubicBezTo>
                    <a:pt x="30" y="14"/>
                    <a:pt x="32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46" y="5"/>
                  </a:moveTo>
                  <a:cubicBezTo>
                    <a:pt x="43" y="3"/>
                    <a:pt x="40" y="2"/>
                    <a:pt x="37" y="1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4"/>
                    <a:pt x="34" y="43"/>
                    <a:pt x="38" y="42"/>
                  </a:cubicBezTo>
                  <a:cubicBezTo>
                    <a:pt x="41" y="42"/>
                    <a:pt x="44" y="41"/>
                    <a:pt x="46" y="39"/>
                  </a:cubicBezTo>
                  <a:cubicBezTo>
                    <a:pt x="48" y="37"/>
                    <a:pt x="50" y="35"/>
                    <a:pt x="52" y="32"/>
                  </a:cubicBezTo>
                  <a:cubicBezTo>
                    <a:pt x="53" y="29"/>
                    <a:pt x="54" y="25"/>
                    <a:pt x="54" y="22"/>
                  </a:cubicBezTo>
                  <a:cubicBezTo>
                    <a:pt x="54" y="18"/>
                    <a:pt x="53" y="15"/>
                    <a:pt x="51" y="11"/>
                  </a:cubicBezTo>
                  <a:cubicBezTo>
                    <a:pt x="50" y="9"/>
                    <a:pt x="48" y="6"/>
                    <a:pt x="4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347EB9B5-6CAC-ADB1-1809-C6EFAD986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2803525"/>
              <a:ext cx="407988" cy="555625"/>
            </a:xfrm>
            <a:custGeom>
              <a:avLst/>
              <a:gdLst>
                <a:gd name="T0" fmla="*/ 36 w 53"/>
                <a:gd name="T1" fmla="*/ 26 h 71"/>
                <a:gd name="T2" fmla="*/ 34 w 53"/>
                <a:gd name="T3" fmla="*/ 28 h 71"/>
                <a:gd name="T4" fmla="*/ 30 w 53"/>
                <a:gd name="T5" fmla="*/ 30 h 71"/>
                <a:gd name="T6" fmla="*/ 26 w 53"/>
                <a:gd name="T7" fmla="*/ 30 h 71"/>
                <a:gd name="T8" fmla="*/ 16 w 53"/>
                <a:gd name="T9" fmla="*/ 30 h 71"/>
                <a:gd name="T10" fmla="*/ 16 w 53"/>
                <a:gd name="T11" fmla="*/ 14 h 71"/>
                <a:gd name="T12" fmla="*/ 24 w 53"/>
                <a:gd name="T13" fmla="*/ 14 h 71"/>
                <a:gd name="T14" fmla="*/ 28 w 53"/>
                <a:gd name="T15" fmla="*/ 14 h 71"/>
                <a:gd name="T16" fmla="*/ 33 w 53"/>
                <a:gd name="T17" fmla="*/ 15 h 71"/>
                <a:gd name="T18" fmla="*/ 36 w 53"/>
                <a:gd name="T19" fmla="*/ 17 h 71"/>
                <a:gd name="T20" fmla="*/ 37 w 53"/>
                <a:gd name="T21" fmla="*/ 22 h 71"/>
                <a:gd name="T22" fmla="*/ 36 w 53"/>
                <a:gd name="T23" fmla="*/ 26 h 71"/>
                <a:gd name="T24" fmla="*/ 51 w 53"/>
                <a:gd name="T25" fmla="*/ 32 h 71"/>
                <a:gd name="T26" fmla="*/ 53 w 53"/>
                <a:gd name="T27" fmla="*/ 22 h 71"/>
                <a:gd name="T28" fmla="*/ 51 w 53"/>
                <a:gd name="T29" fmla="*/ 11 h 71"/>
                <a:gd name="T30" fmla="*/ 45 w 53"/>
                <a:gd name="T31" fmla="*/ 5 h 71"/>
                <a:gd name="T32" fmla="*/ 37 w 53"/>
                <a:gd name="T33" fmla="*/ 1 h 71"/>
                <a:gd name="T34" fmla="*/ 26 w 53"/>
                <a:gd name="T35" fmla="*/ 0 h 71"/>
                <a:gd name="T36" fmla="*/ 0 w 53"/>
                <a:gd name="T37" fmla="*/ 0 h 71"/>
                <a:gd name="T38" fmla="*/ 0 w 53"/>
                <a:gd name="T39" fmla="*/ 71 h 71"/>
                <a:gd name="T40" fmla="*/ 16 w 53"/>
                <a:gd name="T41" fmla="*/ 71 h 71"/>
                <a:gd name="T42" fmla="*/ 16 w 53"/>
                <a:gd name="T43" fmla="*/ 43 h 71"/>
                <a:gd name="T44" fmla="*/ 27 w 53"/>
                <a:gd name="T45" fmla="*/ 43 h 71"/>
                <a:gd name="T46" fmla="*/ 37 w 53"/>
                <a:gd name="T47" fmla="*/ 42 h 71"/>
                <a:gd name="T48" fmla="*/ 46 w 53"/>
                <a:gd name="T49" fmla="*/ 39 h 71"/>
                <a:gd name="T50" fmla="*/ 51 w 53"/>
                <a:gd name="T5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1">
                  <a:moveTo>
                    <a:pt x="36" y="26"/>
                  </a:moveTo>
                  <a:cubicBezTo>
                    <a:pt x="35" y="27"/>
                    <a:pt x="35" y="28"/>
                    <a:pt x="34" y="28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30" y="14"/>
                    <a:pt x="31" y="14"/>
                    <a:pt x="33" y="15"/>
                  </a:cubicBezTo>
                  <a:cubicBezTo>
                    <a:pt x="34" y="15"/>
                    <a:pt x="35" y="16"/>
                    <a:pt x="36" y="17"/>
                  </a:cubicBezTo>
                  <a:cubicBezTo>
                    <a:pt x="37" y="19"/>
                    <a:pt x="37" y="20"/>
                    <a:pt x="37" y="22"/>
                  </a:cubicBezTo>
                  <a:cubicBezTo>
                    <a:pt x="37" y="23"/>
                    <a:pt x="37" y="25"/>
                    <a:pt x="36" y="26"/>
                  </a:cubicBezTo>
                  <a:moveTo>
                    <a:pt x="51" y="32"/>
                  </a:moveTo>
                  <a:cubicBezTo>
                    <a:pt x="53" y="29"/>
                    <a:pt x="53" y="25"/>
                    <a:pt x="53" y="22"/>
                  </a:cubicBezTo>
                  <a:cubicBezTo>
                    <a:pt x="53" y="18"/>
                    <a:pt x="53" y="14"/>
                    <a:pt x="51" y="11"/>
                  </a:cubicBezTo>
                  <a:cubicBezTo>
                    <a:pt x="50" y="9"/>
                    <a:pt x="48" y="6"/>
                    <a:pt x="45" y="5"/>
                  </a:cubicBezTo>
                  <a:cubicBezTo>
                    <a:pt x="43" y="3"/>
                    <a:pt x="40" y="2"/>
                    <a:pt x="37" y="1"/>
                  </a:cubicBezTo>
                  <a:cubicBezTo>
                    <a:pt x="33" y="0"/>
                    <a:pt x="30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0" y="44"/>
                    <a:pt x="34" y="43"/>
                    <a:pt x="37" y="42"/>
                  </a:cubicBezTo>
                  <a:cubicBezTo>
                    <a:pt x="40" y="42"/>
                    <a:pt x="43" y="41"/>
                    <a:pt x="46" y="39"/>
                  </a:cubicBezTo>
                  <a:cubicBezTo>
                    <a:pt x="48" y="37"/>
                    <a:pt x="50" y="35"/>
                    <a:pt x="51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288E883-F226-7916-72FD-3D190AC35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613" y="2803525"/>
              <a:ext cx="568325" cy="555625"/>
            </a:xfrm>
            <a:custGeom>
              <a:avLst/>
              <a:gdLst>
                <a:gd name="T0" fmla="*/ 135 w 358"/>
                <a:gd name="T1" fmla="*/ 212 h 350"/>
                <a:gd name="T2" fmla="*/ 179 w 358"/>
                <a:gd name="T3" fmla="*/ 104 h 350"/>
                <a:gd name="T4" fmla="*/ 223 w 358"/>
                <a:gd name="T5" fmla="*/ 212 h 350"/>
                <a:gd name="T6" fmla="*/ 135 w 358"/>
                <a:gd name="T7" fmla="*/ 212 h 350"/>
                <a:gd name="T8" fmla="*/ 150 w 358"/>
                <a:gd name="T9" fmla="*/ 0 h 350"/>
                <a:gd name="T10" fmla="*/ 0 w 358"/>
                <a:gd name="T11" fmla="*/ 350 h 350"/>
                <a:gd name="T12" fmla="*/ 82 w 358"/>
                <a:gd name="T13" fmla="*/ 350 h 350"/>
                <a:gd name="T14" fmla="*/ 111 w 358"/>
                <a:gd name="T15" fmla="*/ 276 h 350"/>
                <a:gd name="T16" fmla="*/ 247 w 358"/>
                <a:gd name="T17" fmla="*/ 276 h 350"/>
                <a:gd name="T18" fmla="*/ 276 w 358"/>
                <a:gd name="T19" fmla="*/ 350 h 350"/>
                <a:gd name="T20" fmla="*/ 358 w 358"/>
                <a:gd name="T21" fmla="*/ 350 h 350"/>
                <a:gd name="T22" fmla="*/ 213 w 358"/>
                <a:gd name="T23" fmla="*/ 0 h 350"/>
                <a:gd name="T24" fmla="*/ 150 w 358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50">
                  <a:moveTo>
                    <a:pt x="135" y="212"/>
                  </a:moveTo>
                  <a:lnTo>
                    <a:pt x="179" y="104"/>
                  </a:lnTo>
                  <a:lnTo>
                    <a:pt x="223" y="212"/>
                  </a:lnTo>
                  <a:lnTo>
                    <a:pt x="135" y="212"/>
                  </a:lnTo>
                  <a:close/>
                  <a:moveTo>
                    <a:pt x="150" y="0"/>
                  </a:moveTo>
                  <a:lnTo>
                    <a:pt x="0" y="350"/>
                  </a:lnTo>
                  <a:lnTo>
                    <a:pt x="82" y="350"/>
                  </a:lnTo>
                  <a:lnTo>
                    <a:pt x="111" y="276"/>
                  </a:lnTo>
                  <a:lnTo>
                    <a:pt x="247" y="276"/>
                  </a:lnTo>
                  <a:lnTo>
                    <a:pt x="276" y="350"/>
                  </a:lnTo>
                  <a:lnTo>
                    <a:pt x="358" y="350"/>
                  </a:lnTo>
                  <a:lnTo>
                    <a:pt x="213" y="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28D9329-2B7B-A918-A5E8-160290643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863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F7C368A0-A40E-8066-E1FA-E2436F2BC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6" y="2803525"/>
              <a:ext cx="114300" cy="555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F475D4D7-7873-B7EB-2705-BB9237830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803525"/>
              <a:ext cx="384175" cy="555625"/>
            </a:xfrm>
            <a:custGeom>
              <a:avLst/>
              <a:gdLst>
                <a:gd name="T0" fmla="*/ 72 w 242"/>
                <a:gd name="T1" fmla="*/ 207 h 350"/>
                <a:gd name="T2" fmla="*/ 223 w 242"/>
                <a:gd name="T3" fmla="*/ 207 h 350"/>
                <a:gd name="T4" fmla="*/ 223 w 242"/>
                <a:gd name="T5" fmla="*/ 138 h 350"/>
                <a:gd name="T6" fmla="*/ 72 w 242"/>
                <a:gd name="T7" fmla="*/ 138 h 350"/>
                <a:gd name="T8" fmla="*/ 72 w 242"/>
                <a:gd name="T9" fmla="*/ 74 h 350"/>
                <a:gd name="T10" fmla="*/ 233 w 242"/>
                <a:gd name="T11" fmla="*/ 74 h 350"/>
                <a:gd name="T12" fmla="*/ 233 w 242"/>
                <a:gd name="T13" fmla="*/ 0 h 350"/>
                <a:gd name="T14" fmla="*/ 0 w 242"/>
                <a:gd name="T15" fmla="*/ 0 h 350"/>
                <a:gd name="T16" fmla="*/ 0 w 242"/>
                <a:gd name="T17" fmla="*/ 350 h 350"/>
                <a:gd name="T18" fmla="*/ 242 w 242"/>
                <a:gd name="T19" fmla="*/ 350 h 350"/>
                <a:gd name="T20" fmla="*/ 242 w 242"/>
                <a:gd name="T21" fmla="*/ 281 h 350"/>
                <a:gd name="T22" fmla="*/ 72 w 242"/>
                <a:gd name="T23" fmla="*/ 281 h 350"/>
                <a:gd name="T24" fmla="*/ 72 w 242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350">
                  <a:moveTo>
                    <a:pt x="72" y="207"/>
                  </a:moveTo>
                  <a:lnTo>
                    <a:pt x="223" y="207"/>
                  </a:lnTo>
                  <a:lnTo>
                    <a:pt x="223" y="138"/>
                  </a:lnTo>
                  <a:lnTo>
                    <a:pt x="72" y="138"/>
                  </a:lnTo>
                  <a:lnTo>
                    <a:pt x="72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2" y="350"/>
                  </a:lnTo>
                  <a:lnTo>
                    <a:pt x="242" y="281"/>
                  </a:lnTo>
                  <a:lnTo>
                    <a:pt x="72" y="281"/>
                  </a:lnTo>
                  <a:lnTo>
                    <a:pt x="7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DCF9EA81-A464-EF2C-73B0-ABB0A0DDE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803525"/>
              <a:ext cx="515938" cy="555625"/>
            </a:xfrm>
            <a:custGeom>
              <a:avLst/>
              <a:gdLst>
                <a:gd name="T0" fmla="*/ 252 w 325"/>
                <a:gd name="T1" fmla="*/ 241 h 350"/>
                <a:gd name="T2" fmla="*/ 247 w 325"/>
                <a:gd name="T3" fmla="*/ 241 h 350"/>
                <a:gd name="T4" fmla="*/ 102 w 325"/>
                <a:gd name="T5" fmla="*/ 0 h 350"/>
                <a:gd name="T6" fmla="*/ 0 w 325"/>
                <a:gd name="T7" fmla="*/ 0 h 350"/>
                <a:gd name="T8" fmla="*/ 0 w 325"/>
                <a:gd name="T9" fmla="*/ 350 h 350"/>
                <a:gd name="T10" fmla="*/ 77 w 325"/>
                <a:gd name="T11" fmla="*/ 350 h 350"/>
                <a:gd name="T12" fmla="*/ 77 w 325"/>
                <a:gd name="T13" fmla="*/ 104 h 350"/>
                <a:gd name="T14" fmla="*/ 77 w 325"/>
                <a:gd name="T15" fmla="*/ 104 h 350"/>
                <a:gd name="T16" fmla="*/ 228 w 325"/>
                <a:gd name="T17" fmla="*/ 350 h 350"/>
                <a:gd name="T18" fmla="*/ 325 w 325"/>
                <a:gd name="T19" fmla="*/ 350 h 350"/>
                <a:gd name="T20" fmla="*/ 325 w 325"/>
                <a:gd name="T21" fmla="*/ 0 h 350"/>
                <a:gd name="T22" fmla="*/ 252 w 325"/>
                <a:gd name="T23" fmla="*/ 0 h 350"/>
                <a:gd name="T24" fmla="*/ 252 w 325"/>
                <a:gd name="T25" fmla="*/ 24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350">
                  <a:moveTo>
                    <a:pt x="252" y="241"/>
                  </a:moveTo>
                  <a:lnTo>
                    <a:pt x="247" y="24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77" y="350"/>
                  </a:lnTo>
                  <a:lnTo>
                    <a:pt x="77" y="104"/>
                  </a:lnTo>
                  <a:lnTo>
                    <a:pt x="77" y="104"/>
                  </a:lnTo>
                  <a:lnTo>
                    <a:pt x="228" y="350"/>
                  </a:lnTo>
                  <a:lnTo>
                    <a:pt x="325" y="350"/>
                  </a:lnTo>
                  <a:lnTo>
                    <a:pt x="325" y="0"/>
                  </a:lnTo>
                  <a:lnTo>
                    <a:pt x="252" y="0"/>
                  </a:lnTo>
                  <a:lnTo>
                    <a:pt x="252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BB29012C-4767-CA6B-47C4-2BBE2FE1C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6" y="2803525"/>
              <a:ext cx="431800" cy="555625"/>
            </a:xfrm>
            <a:custGeom>
              <a:avLst/>
              <a:gdLst>
                <a:gd name="T0" fmla="*/ 0 w 272"/>
                <a:gd name="T1" fmla="*/ 69 h 350"/>
                <a:gd name="T2" fmla="*/ 97 w 272"/>
                <a:gd name="T3" fmla="*/ 69 h 350"/>
                <a:gd name="T4" fmla="*/ 97 w 272"/>
                <a:gd name="T5" fmla="*/ 350 h 350"/>
                <a:gd name="T6" fmla="*/ 175 w 272"/>
                <a:gd name="T7" fmla="*/ 350 h 350"/>
                <a:gd name="T8" fmla="*/ 175 w 272"/>
                <a:gd name="T9" fmla="*/ 69 h 350"/>
                <a:gd name="T10" fmla="*/ 272 w 272"/>
                <a:gd name="T11" fmla="*/ 69 h 350"/>
                <a:gd name="T12" fmla="*/ 272 w 272"/>
                <a:gd name="T13" fmla="*/ 0 h 350"/>
                <a:gd name="T14" fmla="*/ 0 w 272"/>
                <a:gd name="T15" fmla="*/ 0 h 350"/>
                <a:gd name="T16" fmla="*/ 0 w 272"/>
                <a:gd name="T1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350">
                  <a:moveTo>
                    <a:pt x="0" y="69"/>
                  </a:moveTo>
                  <a:lnTo>
                    <a:pt x="97" y="69"/>
                  </a:lnTo>
                  <a:lnTo>
                    <a:pt x="97" y="350"/>
                  </a:lnTo>
                  <a:lnTo>
                    <a:pt x="175" y="350"/>
                  </a:lnTo>
                  <a:lnTo>
                    <a:pt x="175" y="69"/>
                  </a:lnTo>
                  <a:lnTo>
                    <a:pt x="272" y="69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620D5AD-1914-9BAE-F573-0D2B33D50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1" y="2795588"/>
              <a:ext cx="393700" cy="579438"/>
            </a:xfrm>
            <a:custGeom>
              <a:avLst/>
              <a:gdLst>
                <a:gd name="T0" fmla="*/ 43 w 51"/>
                <a:gd name="T1" fmla="*/ 35 h 74"/>
                <a:gd name="T2" fmla="*/ 35 w 51"/>
                <a:gd name="T3" fmla="*/ 31 h 74"/>
                <a:gd name="T4" fmla="*/ 27 w 51"/>
                <a:gd name="T5" fmla="*/ 29 h 74"/>
                <a:gd name="T6" fmla="*/ 21 w 51"/>
                <a:gd name="T7" fmla="*/ 26 h 74"/>
                <a:gd name="T8" fmla="*/ 19 w 51"/>
                <a:gd name="T9" fmla="*/ 18 h 74"/>
                <a:gd name="T10" fmla="*/ 22 w 51"/>
                <a:gd name="T11" fmla="*/ 16 h 74"/>
                <a:gd name="T12" fmla="*/ 25 w 51"/>
                <a:gd name="T13" fmla="*/ 14 h 74"/>
                <a:gd name="T14" fmla="*/ 29 w 51"/>
                <a:gd name="T15" fmla="*/ 14 h 74"/>
                <a:gd name="T16" fmla="*/ 35 w 51"/>
                <a:gd name="T17" fmla="*/ 15 h 74"/>
                <a:gd name="T18" fmla="*/ 40 w 51"/>
                <a:gd name="T19" fmla="*/ 19 h 74"/>
                <a:gd name="T20" fmla="*/ 51 w 51"/>
                <a:gd name="T21" fmla="*/ 7 h 74"/>
                <a:gd name="T22" fmla="*/ 41 w 51"/>
                <a:gd name="T23" fmla="*/ 1 h 74"/>
                <a:gd name="T24" fmla="*/ 29 w 51"/>
                <a:gd name="T25" fmla="*/ 0 h 74"/>
                <a:gd name="T26" fmla="*/ 19 w 51"/>
                <a:gd name="T27" fmla="*/ 1 h 74"/>
                <a:gd name="T28" fmla="*/ 11 w 51"/>
                <a:gd name="T29" fmla="*/ 5 h 74"/>
                <a:gd name="T30" fmla="*/ 5 w 51"/>
                <a:gd name="T31" fmla="*/ 13 h 74"/>
                <a:gd name="T32" fmla="*/ 2 w 51"/>
                <a:gd name="T33" fmla="*/ 23 h 74"/>
                <a:gd name="T34" fmla="*/ 5 w 51"/>
                <a:gd name="T35" fmla="*/ 32 h 74"/>
                <a:gd name="T36" fmla="*/ 11 w 51"/>
                <a:gd name="T37" fmla="*/ 38 h 74"/>
                <a:gd name="T38" fmla="*/ 19 w 51"/>
                <a:gd name="T39" fmla="*/ 41 h 74"/>
                <a:gd name="T40" fmla="*/ 27 w 51"/>
                <a:gd name="T41" fmla="*/ 44 h 74"/>
                <a:gd name="T42" fmla="*/ 33 w 51"/>
                <a:gd name="T43" fmla="*/ 47 h 74"/>
                <a:gd name="T44" fmla="*/ 36 w 51"/>
                <a:gd name="T45" fmla="*/ 52 h 74"/>
                <a:gd name="T46" fmla="*/ 35 w 51"/>
                <a:gd name="T47" fmla="*/ 55 h 74"/>
                <a:gd name="T48" fmla="*/ 32 w 51"/>
                <a:gd name="T49" fmla="*/ 58 h 74"/>
                <a:gd name="T50" fmla="*/ 29 w 51"/>
                <a:gd name="T51" fmla="*/ 59 h 74"/>
                <a:gd name="T52" fmla="*/ 17 w 51"/>
                <a:gd name="T53" fmla="*/ 58 h 74"/>
                <a:gd name="T54" fmla="*/ 11 w 51"/>
                <a:gd name="T55" fmla="*/ 53 h 74"/>
                <a:gd name="T56" fmla="*/ 0 w 51"/>
                <a:gd name="T57" fmla="*/ 65 h 74"/>
                <a:gd name="T58" fmla="*/ 11 w 51"/>
                <a:gd name="T59" fmla="*/ 72 h 74"/>
                <a:gd name="T60" fmla="*/ 34 w 51"/>
                <a:gd name="T61" fmla="*/ 72 h 74"/>
                <a:gd name="T62" fmla="*/ 43 w 51"/>
                <a:gd name="T63" fmla="*/ 68 h 74"/>
                <a:gd name="T64" fmla="*/ 49 w 51"/>
                <a:gd name="T65" fmla="*/ 61 h 74"/>
                <a:gd name="T66" fmla="*/ 51 w 51"/>
                <a:gd name="T67" fmla="*/ 51 h 74"/>
                <a:gd name="T68" fmla="*/ 49 w 51"/>
                <a:gd name="T69" fmla="*/ 41 h 74"/>
                <a:gd name="T70" fmla="*/ 43 w 51"/>
                <a:gd name="T71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74">
                  <a:moveTo>
                    <a:pt x="43" y="35"/>
                  </a:moveTo>
                  <a:cubicBezTo>
                    <a:pt x="40" y="33"/>
                    <a:pt x="38" y="32"/>
                    <a:pt x="35" y="31"/>
                  </a:cubicBezTo>
                  <a:cubicBezTo>
                    <a:pt x="32" y="31"/>
                    <a:pt x="29" y="30"/>
                    <a:pt x="27" y="29"/>
                  </a:cubicBezTo>
                  <a:cubicBezTo>
                    <a:pt x="25" y="28"/>
                    <a:pt x="23" y="27"/>
                    <a:pt x="21" y="26"/>
                  </a:cubicBezTo>
                  <a:cubicBezTo>
                    <a:pt x="18" y="24"/>
                    <a:pt x="18" y="21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6" y="14"/>
                    <a:pt x="28" y="14"/>
                    <a:pt x="29" y="14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3" y="0"/>
                    <a:pt x="19" y="1"/>
                  </a:cubicBezTo>
                  <a:cubicBezTo>
                    <a:pt x="16" y="2"/>
                    <a:pt x="13" y="3"/>
                    <a:pt x="11" y="5"/>
                  </a:cubicBezTo>
                  <a:cubicBezTo>
                    <a:pt x="8" y="7"/>
                    <a:pt x="6" y="10"/>
                    <a:pt x="5" y="13"/>
                  </a:cubicBezTo>
                  <a:cubicBezTo>
                    <a:pt x="3" y="16"/>
                    <a:pt x="2" y="19"/>
                    <a:pt x="2" y="23"/>
                  </a:cubicBezTo>
                  <a:cubicBezTo>
                    <a:pt x="2" y="26"/>
                    <a:pt x="3" y="29"/>
                    <a:pt x="5" y="32"/>
                  </a:cubicBezTo>
                  <a:cubicBezTo>
                    <a:pt x="7" y="34"/>
                    <a:pt x="9" y="36"/>
                    <a:pt x="11" y="38"/>
                  </a:cubicBezTo>
                  <a:cubicBezTo>
                    <a:pt x="14" y="39"/>
                    <a:pt x="16" y="40"/>
                    <a:pt x="19" y="41"/>
                  </a:cubicBezTo>
                  <a:cubicBezTo>
                    <a:pt x="22" y="42"/>
                    <a:pt x="25" y="43"/>
                    <a:pt x="27" y="44"/>
                  </a:cubicBezTo>
                  <a:cubicBezTo>
                    <a:pt x="29" y="45"/>
                    <a:pt x="31" y="46"/>
                    <a:pt x="33" y="47"/>
                  </a:cubicBezTo>
                  <a:cubicBezTo>
                    <a:pt x="35" y="48"/>
                    <a:pt x="36" y="50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6"/>
                    <a:pt x="33" y="57"/>
                    <a:pt x="32" y="58"/>
                  </a:cubicBezTo>
                  <a:cubicBezTo>
                    <a:pt x="31" y="58"/>
                    <a:pt x="30" y="59"/>
                    <a:pt x="29" y="59"/>
                  </a:cubicBezTo>
                  <a:cubicBezTo>
                    <a:pt x="25" y="60"/>
                    <a:pt x="21" y="59"/>
                    <a:pt x="17" y="58"/>
                  </a:cubicBezTo>
                  <a:cubicBezTo>
                    <a:pt x="15" y="57"/>
                    <a:pt x="13" y="55"/>
                    <a:pt x="11" y="5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8"/>
                    <a:pt x="7" y="70"/>
                    <a:pt x="11" y="72"/>
                  </a:cubicBezTo>
                  <a:cubicBezTo>
                    <a:pt x="19" y="74"/>
                    <a:pt x="27" y="74"/>
                    <a:pt x="34" y="72"/>
                  </a:cubicBezTo>
                  <a:cubicBezTo>
                    <a:pt x="38" y="71"/>
                    <a:pt x="41" y="70"/>
                    <a:pt x="43" y="68"/>
                  </a:cubicBezTo>
                  <a:cubicBezTo>
                    <a:pt x="46" y="66"/>
                    <a:pt x="48" y="64"/>
                    <a:pt x="49" y="61"/>
                  </a:cubicBezTo>
                  <a:cubicBezTo>
                    <a:pt x="51" y="58"/>
                    <a:pt x="51" y="54"/>
                    <a:pt x="51" y="51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7" y="38"/>
                    <a:pt x="45" y="36"/>
                    <a:pt x="43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C6A44AE1-5B28-EA6F-1F75-D6CAC2150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6" y="2803525"/>
              <a:ext cx="454025" cy="571500"/>
            </a:xfrm>
            <a:custGeom>
              <a:avLst/>
              <a:gdLst>
                <a:gd name="T0" fmla="*/ 44 w 59"/>
                <a:gd name="T1" fmla="*/ 43 h 73"/>
                <a:gd name="T2" fmla="*/ 43 w 59"/>
                <a:gd name="T3" fmla="*/ 49 h 73"/>
                <a:gd name="T4" fmla="*/ 40 w 59"/>
                <a:gd name="T5" fmla="*/ 54 h 73"/>
                <a:gd name="T6" fmla="*/ 35 w 59"/>
                <a:gd name="T7" fmla="*/ 57 h 73"/>
                <a:gd name="T8" fmla="*/ 30 w 59"/>
                <a:gd name="T9" fmla="*/ 58 h 73"/>
                <a:gd name="T10" fmla="*/ 24 w 59"/>
                <a:gd name="T11" fmla="*/ 57 h 73"/>
                <a:gd name="T12" fmla="*/ 19 w 59"/>
                <a:gd name="T13" fmla="*/ 54 h 73"/>
                <a:gd name="T14" fmla="*/ 16 w 59"/>
                <a:gd name="T15" fmla="*/ 49 h 73"/>
                <a:gd name="T16" fmla="*/ 15 w 59"/>
                <a:gd name="T17" fmla="*/ 43 h 73"/>
                <a:gd name="T18" fmla="*/ 15 w 59"/>
                <a:gd name="T19" fmla="*/ 0 h 73"/>
                <a:gd name="T20" fmla="*/ 0 w 59"/>
                <a:gd name="T21" fmla="*/ 0 h 73"/>
                <a:gd name="T22" fmla="*/ 0 w 59"/>
                <a:gd name="T23" fmla="*/ 44 h 73"/>
                <a:gd name="T24" fmla="*/ 2 w 59"/>
                <a:gd name="T25" fmla="*/ 55 h 73"/>
                <a:gd name="T26" fmla="*/ 7 w 59"/>
                <a:gd name="T27" fmla="*/ 65 h 73"/>
                <a:gd name="T28" fmla="*/ 17 w 59"/>
                <a:gd name="T29" fmla="*/ 71 h 73"/>
                <a:gd name="T30" fmla="*/ 30 w 59"/>
                <a:gd name="T31" fmla="*/ 73 h 73"/>
                <a:gd name="T32" fmla="*/ 43 w 59"/>
                <a:gd name="T33" fmla="*/ 71 h 73"/>
                <a:gd name="T34" fmla="*/ 52 w 59"/>
                <a:gd name="T35" fmla="*/ 65 h 73"/>
                <a:gd name="T36" fmla="*/ 57 w 59"/>
                <a:gd name="T37" fmla="*/ 55 h 73"/>
                <a:gd name="T38" fmla="*/ 59 w 59"/>
                <a:gd name="T39" fmla="*/ 44 h 73"/>
                <a:gd name="T40" fmla="*/ 59 w 59"/>
                <a:gd name="T41" fmla="*/ 0 h 73"/>
                <a:gd name="T42" fmla="*/ 44 w 59"/>
                <a:gd name="T43" fmla="*/ 0 h 73"/>
                <a:gd name="T44" fmla="*/ 44 w 59"/>
                <a:gd name="T4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73">
                  <a:moveTo>
                    <a:pt x="44" y="43"/>
                  </a:moveTo>
                  <a:cubicBezTo>
                    <a:pt x="44" y="45"/>
                    <a:pt x="44" y="47"/>
                    <a:pt x="43" y="49"/>
                  </a:cubicBezTo>
                  <a:cubicBezTo>
                    <a:pt x="42" y="51"/>
                    <a:pt x="41" y="53"/>
                    <a:pt x="40" y="54"/>
                  </a:cubicBezTo>
                  <a:cubicBezTo>
                    <a:pt x="39" y="55"/>
                    <a:pt x="37" y="57"/>
                    <a:pt x="35" y="57"/>
                  </a:cubicBezTo>
                  <a:cubicBezTo>
                    <a:pt x="34" y="58"/>
                    <a:pt x="32" y="58"/>
                    <a:pt x="30" y="58"/>
                  </a:cubicBezTo>
                  <a:cubicBezTo>
                    <a:pt x="28" y="58"/>
                    <a:pt x="26" y="58"/>
                    <a:pt x="24" y="57"/>
                  </a:cubicBezTo>
                  <a:cubicBezTo>
                    <a:pt x="22" y="57"/>
                    <a:pt x="21" y="55"/>
                    <a:pt x="19" y="54"/>
                  </a:cubicBezTo>
                  <a:cubicBezTo>
                    <a:pt x="18" y="53"/>
                    <a:pt x="17" y="51"/>
                    <a:pt x="16" y="49"/>
                  </a:cubicBezTo>
                  <a:cubicBezTo>
                    <a:pt x="16" y="47"/>
                    <a:pt x="15" y="45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52"/>
                    <a:pt x="2" y="55"/>
                  </a:cubicBezTo>
                  <a:cubicBezTo>
                    <a:pt x="3" y="59"/>
                    <a:pt x="5" y="62"/>
                    <a:pt x="7" y="65"/>
                  </a:cubicBezTo>
                  <a:cubicBezTo>
                    <a:pt x="10" y="67"/>
                    <a:pt x="13" y="69"/>
                    <a:pt x="17" y="71"/>
                  </a:cubicBezTo>
                  <a:cubicBezTo>
                    <a:pt x="21" y="72"/>
                    <a:pt x="25" y="73"/>
                    <a:pt x="30" y="73"/>
                  </a:cubicBezTo>
                  <a:cubicBezTo>
                    <a:pt x="34" y="73"/>
                    <a:pt x="38" y="72"/>
                    <a:pt x="43" y="71"/>
                  </a:cubicBezTo>
                  <a:cubicBezTo>
                    <a:pt x="46" y="69"/>
                    <a:pt x="49" y="67"/>
                    <a:pt x="52" y="65"/>
                  </a:cubicBezTo>
                  <a:cubicBezTo>
                    <a:pt x="54" y="62"/>
                    <a:pt x="56" y="59"/>
                    <a:pt x="57" y="55"/>
                  </a:cubicBezTo>
                  <a:cubicBezTo>
                    <a:pt x="59" y="52"/>
                    <a:pt x="59" y="48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CFFD8736-E766-3D2C-7B9D-2B20BD8EF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6" y="2803525"/>
              <a:ext cx="438150" cy="555625"/>
            </a:xfrm>
            <a:custGeom>
              <a:avLst/>
              <a:gdLst>
                <a:gd name="T0" fmla="*/ 36 w 57"/>
                <a:gd name="T1" fmla="*/ 26 h 71"/>
                <a:gd name="T2" fmla="*/ 33 w 57"/>
                <a:gd name="T3" fmla="*/ 29 h 71"/>
                <a:gd name="T4" fmla="*/ 29 w 57"/>
                <a:gd name="T5" fmla="*/ 29 h 71"/>
                <a:gd name="T6" fmla="*/ 25 w 57"/>
                <a:gd name="T7" fmla="*/ 29 h 71"/>
                <a:gd name="T8" fmla="*/ 15 w 57"/>
                <a:gd name="T9" fmla="*/ 29 h 71"/>
                <a:gd name="T10" fmla="*/ 15 w 57"/>
                <a:gd name="T11" fmla="*/ 13 h 71"/>
                <a:gd name="T12" fmla="*/ 26 w 57"/>
                <a:gd name="T13" fmla="*/ 13 h 71"/>
                <a:gd name="T14" fmla="*/ 30 w 57"/>
                <a:gd name="T15" fmla="*/ 14 h 71"/>
                <a:gd name="T16" fmla="*/ 34 w 57"/>
                <a:gd name="T17" fmla="*/ 15 h 71"/>
                <a:gd name="T18" fmla="*/ 37 w 57"/>
                <a:gd name="T19" fmla="*/ 17 h 71"/>
                <a:gd name="T20" fmla="*/ 38 w 57"/>
                <a:gd name="T21" fmla="*/ 22 h 71"/>
                <a:gd name="T22" fmla="*/ 37 w 57"/>
                <a:gd name="T23" fmla="*/ 26 h 71"/>
                <a:gd name="T24" fmla="*/ 50 w 57"/>
                <a:gd name="T25" fmla="*/ 34 h 71"/>
                <a:gd name="T26" fmla="*/ 54 w 57"/>
                <a:gd name="T27" fmla="*/ 22 h 71"/>
                <a:gd name="T28" fmla="*/ 52 w 57"/>
                <a:gd name="T29" fmla="*/ 11 h 71"/>
                <a:gd name="T30" fmla="*/ 46 w 57"/>
                <a:gd name="T31" fmla="*/ 5 h 71"/>
                <a:gd name="T32" fmla="*/ 38 w 57"/>
                <a:gd name="T33" fmla="*/ 1 h 71"/>
                <a:gd name="T34" fmla="*/ 27 w 57"/>
                <a:gd name="T35" fmla="*/ 0 h 71"/>
                <a:gd name="T36" fmla="*/ 0 w 57"/>
                <a:gd name="T37" fmla="*/ 0 h 71"/>
                <a:gd name="T38" fmla="*/ 0 w 57"/>
                <a:gd name="T39" fmla="*/ 71 h 71"/>
                <a:gd name="T40" fmla="*/ 16 w 57"/>
                <a:gd name="T41" fmla="*/ 71 h 71"/>
                <a:gd name="T42" fmla="*/ 16 w 57"/>
                <a:gd name="T43" fmla="*/ 43 h 71"/>
                <a:gd name="T44" fmla="*/ 23 w 57"/>
                <a:gd name="T45" fmla="*/ 43 h 71"/>
                <a:gd name="T46" fmla="*/ 38 w 57"/>
                <a:gd name="T47" fmla="*/ 71 h 71"/>
                <a:gd name="T48" fmla="*/ 57 w 57"/>
                <a:gd name="T49" fmla="*/ 71 h 71"/>
                <a:gd name="T50" fmla="*/ 39 w 57"/>
                <a:gd name="T51" fmla="*/ 41 h 71"/>
                <a:gd name="T52" fmla="*/ 50 w 57"/>
                <a:gd name="T5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1">
                  <a:moveTo>
                    <a:pt x="36" y="26"/>
                  </a:moveTo>
                  <a:cubicBezTo>
                    <a:pt x="36" y="27"/>
                    <a:pt x="35" y="28"/>
                    <a:pt x="33" y="29"/>
                  </a:cubicBezTo>
                  <a:cubicBezTo>
                    <a:pt x="32" y="29"/>
                    <a:pt x="30" y="29"/>
                    <a:pt x="29" y="29"/>
                  </a:cubicBezTo>
                  <a:cubicBezTo>
                    <a:pt x="27" y="29"/>
                    <a:pt x="26" y="29"/>
                    <a:pt x="2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1" y="14"/>
                    <a:pt x="33" y="14"/>
                    <a:pt x="34" y="15"/>
                  </a:cubicBezTo>
                  <a:cubicBezTo>
                    <a:pt x="35" y="15"/>
                    <a:pt x="36" y="16"/>
                    <a:pt x="37" y="17"/>
                  </a:cubicBezTo>
                  <a:cubicBezTo>
                    <a:pt x="37" y="19"/>
                    <a:pt x="38" y="20"/>
                    <a:pt x="38" y="22"/>
                  </a:cubicBezTo>
                  <a:cubicBezTo>
                    <a:pt x="38" y="23"/>
                    <a:pt x="37" y="25"/>
                    <a:pt x="37" y="26"/>
                  </a:cubicBezTo>
                  <a:moveTo>
                    <a:pt x="50" y="34"/>
                  </a:moveTo>
                  <a:cubicBezTo>
                    <a:pt x="53" y="31"/>
                    <a:pt x="54" y="26"/>
                    <a:pt x="54" y="22"/>
                  </a:cubicBezTo>
                  <a:cubicBezTo>
                    <a:pt x="54" y="18"/>
                    <a:pt x="53" y="15"/>
                    <a:pt x="52" y="11"/>
                  </a:cubicBezTo>
                  <a:cubicBezTo>
                    <a:pt x="51" y="9"/>
                    <a:pt x="49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4" y="1"/>
                    <a:pt x="31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3" y="41"/>
                    <a:pt x="47" y="38"/>
                    <a:pt x="5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9CB2F8C3-803E-9184-DEEE-ECC2BC727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2803525"/>
              <a:ext cx="531813" cy="555625"/>
            </a:xfrm>
            <a:custGeom>
              <a:avLst/>
              <a:gdLst>
                <a:gd name="T0" fmla="*/ 170 w 335"/>
                <a:gd name="T1" fmla="*/ 232 h 350"/>
                <a:gd name="T2" fmla="*/ 170 w 335"/>
                <a:gd name="T3" fmla="*/ 232 h 350"/>
                <a:gd name="T4" fmla="*/ 83 w 335"/>
                <a:gd name="T5" fmla="*/ 0 h 350"/>
                <a:gd name="T6" fmla="*/ 0 w 335"/>
                <a:gd name="T7" fmla="*/ 0 h 350"/>
                <a:gd name="T8" fmla="*/ 136 w 335"/>
                <a:gd name="T9" fmla="*/ 350 h 350"/>
                <a:gd name="T10" fmla="*/ 194 w 335"/>
                <a:gd name="T11" fmla="*/ 350 h 350"/>
                <a:gd name="T12" fmla="*/ 335 w 335"/>
                <a:gd name="T13" fmla="*/ 0 h 350"/>
                <a:gd name="T14" fmla="*/ 257 w 335"/>
                <a:gd name="T15" fmla="*/ 0 h 350"/>
                <a:gd name="T16" fmla="*/ 170 w 335"/>
                <a:gd name="T17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50">
                  <a:moveTo>
                    <a:pt x="170" y="232"/>
                  </a:moveTo>
                  <a:lnTo>
                    <a:pt x="170" y="23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136" y="350"/>
                  </a:lnTo>
                  <a:lnTo>
                    <a:pt x="194" y="350"/>
                  </a:lnTo>
                  <a:lnTo>
                    <a:pt x="335" y="0"/>
                  </a:lnTo>
                  <a:lnTo>
                    <a:pt x="257" y="0"/>
                  </a:lnTo>
                  <a:lnTo>
                    <a:pt x="17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E89049E-6963-E12E-E4F6-F83ED96AE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803525"/>
              <a:ext cx="385763" cy="555625"/>
            </a:xfrm>
            <a:custGeom>
              <a:avLst/>
              <a:gdLst>
                <a:gd name="T0" fmla="*/ 78 w 243"/>
                <a:gd name="T1" fmla="*/ 207 h 350"/>
                <a:gd name="T2" fmla="*/ 228 w 243"/>
                <a:gd name="T3" fmla="*/ 207 h 350"/>
                <a:gd name="T4" fmla="*/ 228 w 243"/>
                <a:gd name="T5" fmla="*/ 138 h 350"/>
                <a:gd name="T6" fmla="*/ 78 w 243"/>
                <a:gd name="T7" fmla="*/ 138 h 350"/>
                <a:gd name="T8" fmla="*/ 78 w 243"/>
                <a:gd name="T9" fmla="*/ 74 h 350"/>
                <a:gd name="T10" fmla="*/ 233 w 243"/>
                <a:gd name="T11" fmla="*/ 74 h 350"/>
                <a:gd name="T12" fmla="*/ 233 w 243"/>
                <a:gd name="T13" fmla="*/ 0 h 350"/>
                <a:gd name="T14" fmla="*/ 0 w 243"/>
                <a:gd name="T15" fmla="*/ 0 h 350"/>
                <a:gd name="T16" fmla="*/ 0 w 243"/>
                <a:gd name="T17" fmla="*/ 350 h 350"/>
                <a:gd name="T18" fmla="*/ 243 w 243"/>
                <a:gd name="T19" fmla="*/ 350 h 350"/>
                <a:gd name="T20" fmla="*/ 243 w 243"/>
                <a:gd name="T21" fmla="*/ 281 h 350"/>
                <a:gd name="T22" fmla="*/ 78 w 243"/>
                <a:gd name="T23" fmla="*/ 281 h 350"/>
                <a:gd name="T24" fmla="*/ 78 w 243"/>
                <a:gd name="T25" fmla="*/ 2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0">
                  <a:moveTo>
                    <a:pt x="78" y="207"/>
                  </a:moveTo>
                  <a:lnTo>
                    <a:pt x="228" y="207"/>
                  </a:lnTo>
                  <a:lnTo>
                    <a:pt x="228" y="138"/>
                  </a:lnTo>
                  <a:lnTo>
                    <a:pt x="78" y="138"/>
                  </a:lnTo>
                  <a:lnTo>
                    <a:pt x="78" y="74"/>
                  </a:lnTo>
                  <a:lnTo>
                    <a:pt x="233" y="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350"/>
                  </a:lnTo>
                  <a:lnTo>
                    <a:pt x="243" y="350"/>
                  </a:lnTo>
                  <a:lnTo>
                    <a:pt x="243" y="281"/>
                  </a:lnTo>
                  <a:lnTo>
                    <a:pt x="78" y="281"/>
                  </a:lnTo>
                  <a:lnTo>
                    <a:pt x="7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181976D6-609E-A993-E7D1-F7C246627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2803525"/>
              <a:ext cx="523875" cy="555625"/>
            </a:xfrm>
            <a:custGeom>
              <a:avLst/>
              <a:gdLst>
                <a:gd name="T0" fmla="*/ 165 w 330"/>
                <a:gd name="T1" fmla="*/ 133 h 350"/>
                <a:gd name="T2" fmla="*/ 93 w 330"/>
                <a:gd name="T3" fmla="*/ 0 h 350"/>
                <a:gd name="T4" fmla="*/ 0 w 330"/>
                <a:gd name="T5" fmla="*/ 0 h 350"/>
                <a:gd name="T6" fmla="*/ 126 w 330"/>
                <a:gd name="T7" fmla="*/ 202 h 350"/>
                <a:gd name="T8" fmla="*/ 126 w 330"/>
                <a:gd name="T9" fmla="*/ 350 h 350"/>
                <a:gd name="T10" fmla="*/ 204 w 330"/>
                <a:gd name="T11" fmla="*/ 350 h 350"/>
                <a:gd name="T12" fmla="*/ 204 w 330"/>
                <a:gd name="T13" fmla="*/ 202 h 350"/>
                <a:gd name="T14" fmla="*/ 330 w 330"/>
                <a:gd name="T15" fmla="*/ 0 h 350"/>
                <a:gd name="T16" fmla="*/ 243 w 330"/>
                <a:gd name="T17" fmla="*/ 0 h 350"/>
                <a:gd name="T18" fmla="*/ 165 w 330"/>
                <a:gd name="T19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50">
                  <a:moveTo>
                    <a:pt x="165" y="133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126" y="202"/>
                  </a:lnTo>
                  <a:lnTo>
                    <a:pt x="126" y="350"/>
                  </a:lnTo>
                  <a:lnTo>
                    <a:pt x="204" y="350"/>
                  </a:lnTo>
                  <a:lnTo>
                    <a:pt x="204" y="202"/>
                  </a:lnTo>
                  <a:lnTo>
                    <a:pt x="330" y="0"/>
                  </a:lnTo>
                  <a:lnTo>
                    <a:pt x="243" y="0"/>
                  </a:lnTo>
                  <a:lnTo>
                    <a:pt x="165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C47F3523-AC1C-B843-11DB-7B80F07F8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988" y="2413000"/>
              <a:ext cx="8323263" cy="1336675"/>
            </a:xfrm>
            <a:custGeom>
              <a:avLst/>
              <a:gdLst>
                <a:gd name="T0" fmla="*/ 996 w 1081"/>
                <a:gd name="T1" fmla="*/ 155 h 171"/>
                <a:gd name="T2" fmla="*/ 85 w 1081"/>
                <a:gd name="T3" fmla="*/ 155 h 171"/>
                <a:gd name="T4" fmla="*/ 16 w 1081"/>
                <a:gd name="T5" fmla="*/ 85 h 171"/>
                <a:gd name="T6" fmla="*/ 85 w 1081"/>
                <a:gd name="T7" fmla="*/ 16 h 171"/>
                <a:gd name="T8" fmla="*/ 996 w 1081"/>
                <a:gd name="T9" fmla="*/ 16 h 171"/>
                <a:gd name="T10" fmla="*/ 1066 w 1081"/>
                <a:gd name="T11" fmla="*/ 85 h 171"/>
                <a:gd name="T12" fmla="*/ 996 w 1081"/>
                <a:gd name="T13" fmla="*/ 155 h 171"/>
                <a:gd name="T14" fmla="*/ 996 w 1081"/>
                <a:gd name="T15" fmla="*/ 0 h 171"/>
                <a:gd name="T16" fmla="*/ 85 w 1081"/>
                <a:gd name="T17" fmla="*/ 0 h 171"/>
                <a:gd name="T18" fmla="*/ 0 w 1081"/>
                <a:gd name="T19" fmla="*/ 85 h 171"/>
                <a:gd name="T20" fmla="*/ 85 w 1081"/>
                <a:gd name="T21" fmla="*/ 171 h 171"/>
                <a:gd name="T22" fmla="*/ 996 w 1081"/>
                <a:gd name="T23" fmla="*/ 171 h 171"/>
                <a:gd name="T24" fmla="*/ 1081 w 1081"/>
                <a:gd name="T25" fmla="*/ 85 h 171"/>
                <a:gd name="T26" fmla="*/ 996 w 1081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1" h="171">
                  <a:moveTo>
                    <a:pt x="996" y="155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47" y="155"/>
                    <a:pt x="16" y="124"/>
                    <a:pt x="16" y="85"/>
                  </a:cubicBezTo>
                  <a:cubicBezTo>
                    <a:pt x="16" y="47"/>
                    <a:pt x="47" y="16"/>
                    <a:pt x="85" y="16"/>
                  </a:cubicBezTo>
                  <a:cubicBezTo>
                    <a:pt x="996" y="16"/>
                    <a:pt x="996" y="16"/>
                    <a:pt x="996" y="16"/>
                  </a:cubicBezTo>
                  <a:cubicBezTo>
                    <a:pt x="1034" y="16"/>
                    <a:pt x="1066" y="47"/>
                    <a:pt x="1066" y="85"/>
                  </a:cubicBezTo>
                  <a:cubicBezTo>
                    <a:pt x="1066" y="124"/>
                    <a:pt x="1034" y="155"/>
                    <a:pt x="996" y="155"/>
                  </a:cubicBezTo>
                  <a:moveTo>
                    <a:pt x="996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996" y="171"/>
                    <a:pt x="996" y="171"/>
                    <a:pt x="996" y="171"/>
                  </a:cubicBezTo>
                  <a:cubicBezTo>
                    <a:pt x="1043" y="171"/>
                    <a:pt x="1081" y="133"/>
                    <a:pt x="1081" y="85"/>
                  </a:cubicBezTo>
                  <a:cubicBezTo>
                    <a:pt x="1081" y="38"/>
                    <a:pt x="1043" y="0"/>
                    <a:pt x="9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228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Theme1">
  <a:themeElements>
    <a:clrScheme name="IpsosOfficial2024">
      <a:dk1>
        <a:srgbClr val="000000"/>
      </a:dk1>
      <a:lt1>
        <a:sysClr val="window" lastClr="FFFFFF"/>
      </a:lt1>
      <a:dk2>
        <a:srgbClr val="1DAFAD"/>
      </a:dk2>
      <a:lt2>
        <a:srgbClr val="103C50"/>
      </a:lt2>
      <a:accent1>
        <a:srgbClr val="121B5A"/>
      </a:accent1>
      <a:accent2>
        <a:srgbClr val="E2DA51"/>
      </a:accent2>
      <a:accent3>
        <a:srgbClr val="FF740F"/>
      </a:accent3>
      <a:accent4>
        <a:srgbClr val="452567"/>
      </a:accent4>
      <a:accent5>
        <a:srgbClr val="E50158"/>
      </a:accent5>
      <a:accent6>
        <a:srgbClr val="9FE5D8"/>
      </a:accent6>
      <a:hlink>
        <a:srgbClr val="2F469C"/>
      </a:hlink>
      <a:folHlink>
        <a:srgbClr val="84329B"/>
      </a:folHlink>
    </a:clrScheme>
    <a:fontScheme name="Ipsos General">
      <a:majorFont>
        <a:latin typeface="Barlow Semi Condensed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7EBF0"/>
        </a:solidFill>
        <a:ln>
          <a:noFill/>
        </a:ln>
      </a:spPr>
      <a:bodyPr rtlCol="0" anchor="t"/>
      <a:lstStyle>
        <a:defPPr algn="l">
          <a:lnSpc>
            <a:spcPct val="115000"/>
          </a:lnSpc>
          <a:spcBef>
            <a:spcPts val="400"/>
          </a:spcBef>
          <a:spcAft>
            <a:spcPts val="400"/>
          </a:spcAft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5000"/>
          </a:lnSpc>
          <a:spcBef>
            <a:spcPts val="400"/>
          </a:spcBef>
          <a:spcAft>
            <a:spcPts val="400"/>
          </a:spcAft>
          <a:buSzPct val="100000"/>
          <a:defRPr sz="1200" dirty="0" smtClean="0"/>
        </a:defPPr>
      </a:lstStyle>
    </a:txDef>
  </a:objectDefaults>
  <a:extraClrSchemeLst/>
  <a:custClrLst>
    <a:custClr name="Green">
      <a:srgbClr val="2DB574"/>
    </a:custClr>
    <a:custClr name="Sky Blue">
      <a:srgbClr val="A5CEE3"/>
    </a:custClr>
    <a:custClr name="Lilac">
      <a:srgbClr val="E3D8F0"/>
    </a:custClr>
    <a:custClr name="Pastel Pink">
      <a:srgbClr val="FFE1EC"/>
    </a:custClr>
    <a:custClr name="Yellow Meringue">
      <a:srgbClr val="F3F0B9"/>
    </a:custClr>
    <a:custClr name="Delicate Turquoise">
      <a:srgbClr val="9FE5D8"/>
    </a:custClr>
    <a:custClr name=" -- ">
      <a:srgbClr val="FFFFFF"/>
    </a:custClr>
    <a:custClr name="Light Grey">
      <a:srgbClr val="E7EBF0"/>
    </a:custClr>
    <a:custClr name="Mid Grey">
      <a:srgbClr val="585858"/>
    </a:custClr>
  </a:custClrLst>
  <a:extLst>
    <a:ext uri="{05A4C25C-085E-4340-85A3-A5531E510DB2}">
      <thm15:themeFamily xmlns:thm15="http://schemas.microsoft.com/office/thememl/2012/main" name="Presentation8" id="{57548A5F-C6F3-40C1-9DBF-897F238064CF}" vid="{73C495CC-DFE9-4904-A17F-B19F8E4A67C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Barlow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arlow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Barlow"/>
        <a:font script="Hebr" typeface="Barlo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Barlow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arlow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Barlow"/>
        <a:font script="Hebr" typeface="Barlo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D53D4CEF66B844AFDAC2928DB807E4" ma:contentTypeVersion="12" ma:contentTypeDescription="Create a new document." ma:contentTypeScope="" ma:versionID="58e54b566db633989dcdba1406f36d7e">
  <xsd:schema xmlns:xsd="http://www.w3.org/2001/XMLSchema" xmlns:xs="http://www.w3.org/2001/XMLSchema" xmlns:p="http://schemas.microsoft.com/office/2006/metadata/properties" xmlns:ns2="10c470b6-6943-4b25-8840-1f9dda3bdcb8" xmlns:ns3="44624973-eda7-4d1d-840c-1d76c87d6b4a" targetNamespace="http://schemas.microsoft.com/office/2006/metadata/properties" ma:root="true" ma:fieldsID="c680aaf79b7fb4e0414865a92fd30b82" ns2:_="" ns3:_="">
    <xsd:import namespace="10c470b6-6943-4b25-8840-1f9dda3bdcb8"/>
    <xsd:import namespace="44624973-eda7-4d1d-840c-1d76c87d6b4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470b6-6943-4b25-8840-1f9dda3bdc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120647d-17bd-4a63-9afd-bbea8594a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24973-eda7-4d1d-840c-1d76c87d6b4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1497375-415a-4fb9-9d71-f8fbfa4e87dc}" ma:internalName="TaxCatchAll" ma:showField="CatchAllData" ma:web="44624973-eda7-4d1d-840c-1d76c87d6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470b6-6943-4b25-8840-1f9dda3bdcb8">
      <Terms xmlns="http://schemas.microsoft.com/office/infopath/2007/PartnerControls"/>
    </lcf76f155ced4ddcb4097134ff3c332f>
    <TaxCatchAll xmlns="44624973-eda7-4d1d-840c-1d76c87d6b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3A0F88-AFF5-4488-B7A4-999105C80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470b6-6943-4b25-8840-1f9dda3bdcb8"/>
    <ds:schemaRef ds:uri="44624973-eda7-4d1d-840c-1d76c87d6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752AC9-3141-4DBE-9E93-91151A710F39}">
  <ds:schemaRefs>
    <ds:schemaRef ds:uri="http://purl.org/dc/terms/"/>
    <ds:schemaRef ds:uri="a1549414-1dcc-402f-ba9b-44c1b3f5d57c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85c76272-7e4d-4f8f-89d1-3b227e52ef43"/>
    <ds:schemaRef ds:uri="http://schemas.microsoft.com/office/2006/metadata/properties"/>
    <ds:schemaRef ds:uri="http://www.w3.org/XML/1998/namespace"/>
    <ds:schemaRef ds:uri="10c470b6-6943-4b25-8840-1f9dda3bdcb8"/>
    <ds:schemaRef ds:uri="44624973-eda7-4d1d-840c-1d76c87d6b4a"/>
  </ds:schemaRefs>
</ds:datastoreItem>
</file>

<file path=customXml/itemProps3.xml><?xml version="1.0" encoding="utf-8"?>
<ds:datastoreItem xmlns:ds="http://schemas.openxmlformats.org/officeDocument/2006/customXml" ds:itemID="{676A31D0-D410-459F-8B3A-5041DA332E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Ipsos PPT template_EN_general</Template>
  <TotalTime>1662</TotalTime>
  <Words>1477</Words>
  <Application>Microsoft Office PowerPoint</Application>
  <PresentationFormat>Widescreen</PresentationFormat>
  <Paragraphs>331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Wingdings</vt:lpstr>
      <vt:lpstr>Times New Roman</vt:lpstr>
      <vt:lpstr>Arial</vt:lpstr>
      <vt:lpstr>Barlow</vt:lpstr>
      <vt:lpstr>HelveticaNeueLT Std Lt Cn</vt:lpstr>
      <vt:lpstr>Wingdings 2</vt:lpstr>
      <vt:lpstr>Theme1</vt:lpstr>
      <vt:lpstr>Unpacking the 2024 gp patient survey: insights for primary care</vt:lpstr>
      <vt:lpstr>Welcome and introductions</vt:lpstr>
      <vt:lpstr>Agenda</vt:lpstr>
      <vt:lpstr>About GPPS</vt:lpstr>
      <vt:lpstr>GPPS 2024 in numbers</vt:lpstr>
      <vt:lpstr>People can take part online or by paper</vt:lpstr>
      <vt:lpstr>GPPS through the years</vt:lpstr>
      <vt:lpstr>2024 – the start of a new time series</vt:lpstr>
      <vt:lpstr>Contact strategy</vt:lpstr>
      <vt:lpstr>Response rates and online response over time</vt:lpstr>
      <vt:lpstr>How people are selected to take part</vt:lpstr>
      <vt:lpstr>GPPS 2024 results</vt:lpstr>
      <vt:lpstr>2024 Questionnaire content</vt:lpstr>
      <vt:lpstr>Had a good overall experience…</vt:lpstr>
      <vt:lpstr>Overall experience of GP practice</vt:lpstr>
      <vt:lpstr>PowerPoint Presentation</vt:lpstr>
      <vt:lpstr>PowerPoint Presentation</vt:lpstr>
      <vt:lpstr>Variation in experience by demographics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</vt:lpstr>
      <vt:lpstr>How can you use GPPS?</vt:lpstr>
      <vt:lpstr>How can you … compare organisations?</vt:lpstr>
      <vt:lpstr>How can you … look at health inequalities?</vt:lpstr>
      <vt:lpstr>Keep in touch!</vt:lpstr>
      <vt:lpstr>THANK  YOU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Unpacking the 2024 gp patient survey: insights for primary care</dc:title>
  <dc:subject>Ipsos Report</dc:subject>
  <dc:creator>Molly Dawson</dc:creator>
  <cp:lastModifiedBy>Molly Dawson</cp:lastModifiedBy>
  <cp:revision>19</cp:revision>
  <dcterms:created xsi:type="dcterms:W3CDTF">2024-06-27T07:59:44Z</dcterms:created>
  <dcterms:modified xsi:type="dcterms:W3CDTF">2024-08-01T13:53:40Z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0x010100C1D53D4CEF66B844AFDAC2928DB807E4</vt:lpwstr>
  </property>
</Properties>
</file>